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7" r:id="rId8"/>
    <p:sldId id="261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102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70600C-F085-4C1E-AFDD-AF5304D2A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43C3D93-C7AA-42F3-8B40-3951DC11C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34317E-1E43-4A14-85C2-A8817330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1F04F9-A18D-4466-9173-1B68775BE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AF8837-45A7-4F16-A7F5-DC7576691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614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E5D167-59A3-4740-81A9-AF3B35A15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E2FA348-0F44-4AD2-82C2-2BCB2DB2FE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324FEF5-CCFA-4F56-9617-9F3FA423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AD8E68-9940-4B99-B983-F003D54E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991CE8-5A34-4E03-AA7B-0FF1420DA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22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12E47F9-98C1-4DEE-88F6-50AF6875C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42AD778-F56F-447C-8715-8FA5545FB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3107B1-15CC-4DBE-8F72-B25D5187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F37CC4-24DC-436E-84FF-F0E38473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744182E-759E-4897-B3D9-E1FAD2DF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100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589689-57C3-400C-8D57-FF44E1379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C0FB78-21C2-4D9F-9160-6F8B60EC6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9E3C01C-48FA-4BB1-B84B-A3BCF856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16E9D9-21A2-4DEA-BA12-A1BFD55F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01BC75-0A92-4475-AF46-E5A8F514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28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E3C075-37AE-456B-90C6-4E8AE9310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87CE25A-24A7-4064-AFCE-89E957AD5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289D5D-A7B6-483B-B2D6-03A8CCDCB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D9B12E-F7A5-4C69-9EBF-B1AD96C74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7EF8D48-E42E-4B9A-8890-5964C0E9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15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C94BFC-B00D-4E03-BB2D-4A1D109CD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908E64-E79E-4332-ACD2-2CD9076D9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7FA9BB-6C00-4112-BA38-AE86258E3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E8F387C-DFC0-4B50-B8AE-C3192077E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064D60-6E8F-4092-8ED0-9DDE9AE5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065A71E-BA64-45AA-8684-41239704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08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44D03B-A0B1-4208-A131-406D78731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42C705-FE87-4507-8AC6-0113091FF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3342F84-18CF-4ADB-8E60-D1A8408A7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B2E485A-6C4B-433F-B014-7C43CAAD8D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8D3D206-08D8-4D78-B7C3-34F45C636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5730CEA-1E06-491A-BD52-2280E83E7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8572ACF-D625-4B32-A960-B1E8062AB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AF95840-7F62-48BF-8C5D-33BCAB9CE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632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49EB29-5CCB-426D-9410-5636F7009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4C078AB-85FD-4092-8C66-223D0838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CAACB85-B485-42E2-9DC8-BA8B99E48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D8BA574-5460-4EC1-ADD2-3F7A202EC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11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4790943-E763-4F04-829D-36EA104D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B97E556-31A9-4FBB-A98B-6CF8278FA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D34BC23-CF35-482E-ABD8-20D38DBE3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042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D4B701-B9FB-4D13-93FC-26CB9537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66860B-F289-43A7-BFD8-875CBA59D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166B3BF-8103-46A2-92D6-F7E97652A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E61BDE-B0E1-41AB-B882-63452984D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CA2D7A-49EB-4747-9314-E7D2BFE6B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E7B324E-BA3E-4245-9A8A-3C5E0698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567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D0EB71-D571-4A05-8AE2-04A3239D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849FDE9-A5F5-4389-BA8E-A88CB03CF8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78499A0-EBDF-4FD2-9CD8-992605CBF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E45B04-50B1-4E29-971E-D68FD7BB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07E61CB-521E-4C19-9509-65A00016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D39E7E9-668A-4CC2-B4CB-2D7054B7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149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B2B34C4-0C1C-4FFE-8188-07480B76F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734E6FE-9CAA-42B6-BDC4-F46046933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A6F499-D195-427C-B39C-69B24E8CD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F05F3-54CE-40E0-8379-BEBE281E27F4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EC8EA9-091A-4AD8-88CA-17226861ED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69A4561-E496-4D90-A076-940E10F6B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DB3C1-63EE-46A3-B97E-383AB338F7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631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roteas.greek-language.gr/index.html" TargetMode="External"/><Relationship Id="rId2" Type="http://schemas.openxmlformats.org/officeDocument/2006/relationships/hyperlink" Target="http://www.greek-language.gr/digitalResourc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hotodentro.edu.gr/aggregator/" TargetMode="External"/><Relationship Id="rId4" Type="http://schemas.openxmlformats.org/officeDocument/2006/relationships/hyperlink" Target="http://aesop.iep.edu.gr/senari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sch.gr/courses/G1397121/" TargetMode="External"/><Relationship Id="rId2" Type="http://schemas.openxmlformats.org/officeDocument/2006/relationships/hyperlink" Target="https://eclass.sch.gr/courses/G1397129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presentation/d/1YgMgEy3OkF8FbJAOUURzxi5Zem4I6GZzcbOsTTovuFA/edit#slide=id.p" TargetMode="External"/><Relationship Id="rId5" Type="http://schemas.openxmlformats.org/officeDocument/2006/relationships/hyperlink" Target="https://eclass.sch.gr/courses/EL994102/" TargetMode="External"/><Relationship Id="rId4" Type="http://schemas.openxmlformats.org/officeDocument/2006/relationships/hyperlink" Target="https://eclass.sch.gr/courses/G1397111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k-language.gr/greekLang/ancient_greek/education/workshop/exercise/index.html" TargetMode="External"/><Relationship Id="rId2" Type="http://schemas.openxmlformats.org/officeDocument/2006/relationships/hyperlink" Target="http://www.greek-language.gr/greekLang/ancient_greek/tools/corpora/anthology/content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reek-language.gr/greekLang/modern_greek/tools/lexica/triantafyllides/index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07F07-61F2-4F81-B2E6-E952F0179E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 αποστάσεως διδασκαλία φιλολογικών μαθημάτων</a:t>
            </a:r>
            <a:br>
              <a:rPr lang="el-GR" dirty="0"/>
            </a:br>
            <a:r>
              <a:rPr lang="el-GR" dirty="0"/>
              <a:t>σε Λύκειο και ΕΠΑΛ</a:t>
            </a:r>
          </a:p>
        </p:txBody>
      </p:sp>
      <p:sp>
        <p:nvSpPr>
          <p:cNvPr id="6" name="Υπότιτλος 2">
            <a:extLst>
              <a:ext uri="{FF2B5EF4-FFF2-40B4-BE49-F238E27FC236}">
                <a16:creationId xmlns:a16="http://schemas.microsoft.com/office/drawing/2014/main" id="{EA17C693-463B-4B19-8D8B-FFFAF2E7F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4042"/>
            <a:ext cx="9144000" cy="2320590"/>
          </a:xfrm>
        </p:spPr>
        <p:txBody>
          <a:bodyPr>
            <a:normAutofit fontScale="70000" lnSpcReduction="20000"/>
          </a:bodyPr>
          <a:lstStyle/>
          <a:p>
            <a:r>
              <a:rPr lang="el-GR" sz="3100" dirty="0"/>
              <a:t>ΠΕΚΕΣ Θεσσαλίας</a:t>
            </a:r>
          </a:p>
          <a:p>
            <a:r>
              <a:rPr lang="el-GR" sz="3100" dirty="0"/>
              <a:t>27 Μαρτίου 2020</a:t>
            </a:r>
          </a:p>
          <a:p>
            <a:endParaRPr lang="el-GR" dirty="0"/>
          </a:p>
          <a:p>
            <a:pPr algn="r"/>
            <a:r>
              <a:rPr lang="el-GR" sz="2300" dirty="0"/>
              <a:t>Ιουλία Κανδήλα</a:t>
            </a:r>
          </a:p>
          <a:p>
            <a:pPr algn="r"/>
            <a:r>
              <a:rPr lang="el-GR" sz="2300" dirty="0"/>
              <a:t>Αναστάσιος Μάτος</a:t>
            </a:r>
          </a:p>
          <a:p>
            <a:pPr algn="r"/>
            <a:r>
              <a:rPr lang="el-GR" sz="2300" dirty="0"/>
              <a:t>Χρήστος </a:t>
            </a:r>
            <a:r>
              <a:rPr lang="el-GR" sz="2300" dirty="0" err="1"/>
              <a:t>Ντάμπλιας</a:t>
            </a:r>
            <a:endParaRPr lang="el-GR" sz="2300" dirty="0"/>
          </a:p>
          <a:p>
            <a:pPr algn="r"/>
            <a:r>
              <a:rPr lang="el-GR" sz="2300" dirty="0"/>
              <a:t>Αγγελική Φούντα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917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5F8D5D-CF0D-4F8F-B6C4-F7A63E5C2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Υλικό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15FC99-AF0A-4A70-9BA2-EF2108853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l-GR" u="sng" dirty="0">
                <a:hlinkClick r:id="rId2"/>
              </a:rPr>
              <a:t>Ψηφίδες Κέντρου Ελληνικής Γλώσσας</a:t>
            </a:r>
            <a:endParaRPr lang="el-GR" dirty="0"/>
          </a:p>
          <a:p>
            <a:pPr fontAlgn="base"/>
            <a:r>
              <a:rPr lang="el-GR" u="sng" dirty="0">
                <a:hlinkClick r:id="rId3"/>
              </a:rPr>
              <a:t>Πρωτέας - σενάρια του ΚΕΓ</a:t>
            </a:r>
            <a:endParaRPr lang="el-GR" dirty="0"/>
          </a:p>
          <a:p>
            <a:pPr fontAlgn="base"/>
            <a:r>
              <a:rPr lang="el-GR" u="sng" dirty="0">
                <a:hlinkClick r:id="rId4"/>
              </a:rPr>
              <a:t>Α</a:t>
            </a:r>
            <a:r>
              <a:rPr lang="el-GR" u="sng" dirty="0">
                <a:hlinkClick r:id="rId4"/>
              </a:rPr>
              <a:t>ίσωπος - σενάρια του ΙΕΠ</a:t>
            </a:r>
            <a:endParaRPr lang="el-GR" dirty="0"/>
          </a:p>
          <a:p>
            <a:pPr fontAlgn="base"/>
            <a:r>
              <a:rPr lang="el-GR" u="sng" dirty="0" err="1">
                <a:hlinkClick r:id="rId5"/>
              </a:rPr>
              <a:t>Φωτόδεντρο</a:t>
            </a:r>
            <a:r>
              <a:rPr lang="el-GR" u="sng" dirty="0">
                <a:hlinkClick r:id="rId5"/>
              </a:rPr>
              <a:t> </a:t>
            </a:r>
            <a:endParaRPr lang="el-GR" dirty="0"/>
          </a:p>
          <a:p>
            <a:r>
              <a:rPr lang="el-GR" dirty="0"/>
              <a:t>και όποιο γνωρίζω ήδη και αξιοποιώ</a:t>
            </a:r>
          </a:p>
        </p:txBody>
      </p:sp>
    </p:spTree>
    <p:extLst>
      <p:ext uri="{BB962C8B-B14F-4D97-AF65-F5344CB8AC3E}">
        <p14:creationId xmlns:p14="http://schemas.microsoft.com/office/powerpoint/2010/main" val="1563010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79C36D-1F00-44FE-B47A-FD2CBA4C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6FA80D-E662-425A-9E68-DDACCD449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hlinkClick r:id="rId2"/>
              </a:rPr>
              <a:t>Η κλασική εποχή – Ιστορία Α’ Γυμνασίου </a:t>
            </a:r>
            <a:endParaRPr lang="el-GR" dirty="0"/>
          </a:p>
          <a:p>
            <a:r>
              <a:rPr lang="el-GR" dirty="0">
                <a:hlinkClick r:id="rId3"/>
              </a:rPr>
              <a:t>Μία λέξη - πολλές σημασίες – Νέα Ελληνική Γλώσσα Γ’ Γυμνασίου</a:t>
            </a:r>
            <a:endParaRPr lang="el-GR" dirty="0"/>
          </a:p>
          <a:p>
            <a:r>
              <a:rPr lang="el-GR" dirty="0">
                <a:hlinkClick r:id="rId4"/>
              </a:rPr>
              <a:t>Η Αρχαϊκή εποχή - Ιστορία Α’ Γυμνασίου </a:t>
            </a:r>
            <a:endParaRPr lang="el-GR" dirty="0"/>
          </a:p>
          <a:p>
            <a:r>
              <a:rPr lang="el-GR" dirty="0">
                <a:hlinkClick r:id="rId5"/>
              </a:rPr>
              <a:t>Αρχαία Ελληνικά – Κείμενο Αυτενέργειας Β' και Γ' Λυκείου </a:t>
            </a:r>
            <a:endParaRPr lang="el-GR" dirty="0"/>
          </a:p>
          <a:p>
            <a:r>
              <a:rPr lang="el-GR" dirty="0">
                <a:hlinkClick r:id="rId6"/>
              </a:rPr>
              <a:t>Νέα Ελληνική Γλώσσα – Γ’ Λυκείου </a:t>
            </a:r>
            <a:r>
              <a:rPr lang="el-GR" dirty="0"/>
              <a:t>(με </a:t>
            </a:r>
            <a:r>
              <a:rPr lang="en-US" dirty="0"/>
              <a:t>google docs)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0010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believe in yourself">
            <a:extLst>
              <a:ext uri="{FF2B5EF4-FFF2-40B4-BE49-F238E27FC236}">
                <a16:creationId xmlns:a16="http://schemas.microsoft.com/office/drawing/2014/main" id="{5D127824-DEF2-4FAB-B446-C6E8572CD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6" y="25167"/>
            <a:ext cx="12096000" cy="68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55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Μερικές παραδοχές …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Η εξ αποστάσεως διδασκαλία των φιλολογικών μαθημάτων περιλαμβάνει </a:t>
            </a:r>
            <a:r>
              <a:rPr lang="el-GR" b="1" dirty="0"/>
              <a:t>σύγχρονες</a:t>
            </a:r>
            <a:r>
              <a:rPr lang="el-GR" dirty="0"/>
              <a:t> και </a:t>
            </a:r>
            <a:r>
              <a:rPr lang="el-GR" b="1" dirty="0"/>
              <a:t>ασύγχρονες</a:t>
            </a:r>
            <a:r>
              <a:rPr lang="el-GR" dirty="0"/>
              <a:t> μεθόδους διδασκαλίας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Είναι σαφές ότι η δουλειά που απαιτείται από μένα ως εκπαιδευτικό της εξ αποστάσεως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περισσότερη και απαιτητικότερη  </a:t>
            </a:r>
            <a:r>
              <a:rPr lang="el-GR" dirty="0"/>
              <a:t>σε σχέση με της συμβατικής διδασκαλίας: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πρέπει να τροποποιήσω / βρω υλικό.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να το διαμορφώσω έτσι ώστε να είναι κατάλληλο για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σύγχρονες συνεδρίες </a:t>
            </a:r>
            <a:r>
              <a:rPr lang="el-GR" dirty="0"/>
              <a:t>αλλά και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ασύγχρονες δραστηριότητες.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… να προσαρμοστώ στις ιδιαιτερότητες της διδασκαλίας χωρίς διά ζώσης αλληλεπίδραση π.χ. να έχει δραματικά λιγότερη πληροφόρηση για το πώς υποδέχεται η τάξη τη διδασκαλία του μιας και λείπει η οπτική επαφή.</a:t>
            </a:r>
          </a:p>
        </p:txBody>
      </p:sp>
    </p:spTree>
    <p:extLst>
      <p:ext uri="{BB962C8B-B14F-4D97-AF65-F5344CB8AC3E}">
        <p14:creationId xmlns:p14="http://schemas.microsoft.com/office/powerpoint/2010/main" val="325898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 αρχή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Δεν μου ζητούν να προχωρήσω στην ύλη αλλά να κάνω επαναλήψεις.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Τι είδους επαναλήψεις όμως είναι αποδοτικές;;;; (πάντα για την εξ αποστάσεως) …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όχι της κλασικής μορφής π.χ. πάρτε αυτές τις σελίδες διαβάστε τις και απαντήστε σε αυτά τα τεστ (</a:t>
            </a:r>
            <a:r>
              <a:rPr lang="el-GR" i="1" dirty="0"/>
              <a:t>οι μαθητές μπορούν να έχουν ανοιχτό το βιβλίο</a:t>
            </a:r>
            <a:r>
              <a:rPr lang="en-US" i="1" dirty="0"/>
              <a:t> </a:t>
            </a:r>
            <a:r>
              <a:rPr lang="el-GR" i="1" dirty="0"/>
              <a:t>ή να κάνουν αναζήτηση στο </a:t>
            </a:r>
            <a:r>
              <a:rPr lang="en-US" i="1" dirty="0"/>
              <a:t>internet </a:t>
            </a:r>
            <a:r>
              <a:rPr lang="el-GR" i="1" dirty="0"/>
              <a:t>και να μας δώσουν με </a:t>
            </a:r>
            <a:r>
              <a:rPr lang="en-US" i="1" dirty="0"/>
              <a:t>copy-paste </a:t>
            </a:r>
            <a:r>
              <a:rPr lang="el-GR" i="1" dirty="0"/>
              <a:t>τις απαντήσεις</a:t>
            </a:r>
            <a:r>
              <a:rPr lang="el-GR" dirty="0"/>
              <a:t>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αλλά της μορφής εργασιών πάνω σε ήδη διδαγμένες ενότητες με τη μορφή της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εμπέδωσης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σύνθεσης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l-GR" dirty="0"/>
              <a:t>… δημιουργικής ενασχόλησης με διδακτικό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326055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Δηλαδή;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Επιλέγω κομβικές ενότητες της μέχρι σήμερα διδαγμένης ύλης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Φτιάχνω ένα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χρονοδιάγραμμα εξ αποστάσεως μαθημάτων</a:t>
            </a:r>
            <a:r>
              <a:rPr lang="el-GR" dirty="0"/>
              <a:t>, σε ορίζοντα τεσσάρων εβδομάδων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Δεν ακολουθώ τη γραμμική λογική (ή τη λογική των σελίδων)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Ετοιμάζω το διδακτικό μου υλικό, ώστε να είναι κατάλληλο για δύο μορφές διδασκαλίας. Ενδεικτικά: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σύγχρονες συνεδρίες (το 20 με 30 % του συνολικού διδακτικού χρόνου)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ασύγχρονες δραστηριότητες (το 80 με 70 % του συνολικού διδακτικού χρόνου)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573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4000" dirty="0"/>
              <a:t>Αρχαία Ελληνικά (1 από 2)</a:t>
            </a:r>
            <a:br>
              <a:rPr lang="el-GR" sz="4000" dirty="0"/>
            </a:br>
            <a:r>
              <a:rPr lang="el-GR" sz="2400" dirty="0"/>
              <a:t>(Λύκειο)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Επιλέγω ενότητες που έχω ήδη διδάξει </a:t>
            </a:r>
            <a:r>
              <a:rPr lang="el-GR" sz="1800" dirty="0"/>
              <a:t>π.χ. Ξενοφώντος ελληνικά – Βιβλίο 2. Κεφάλαιο 1. §16-32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Ξεκινώ με μια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σύγχρονη συνεδρία </a:t>
            </a:r>
            <a:r>
              <a:rPr lang="el-GR" dirty="0"/>
              <a:t>στην οποία: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θυμόμαστε με τα παιδιά το περιεχόμενο της ενότητας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τους δίνω επιπλέον υλικό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τους δίνω δραστηριότητες (μπορώ και να τους χωρίσω σε ομάδες)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εξηγώ τις δραστηριότητες των ασύγχρονων δραστηριοτήτων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Δίνω π.χ. ένα διήμερο να δουλέψουν τα παιδιά με αυτές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Στο διάστημα αυτό δίνω υποστήριξη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Ολοκληρώνω με δεύτερη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σύγχρονη συνεδρία </a:t>
            </a:r>
            <a:r>
              <a:rPr lang="el-GR" dirty="0"/>
              <a:t>στην οποία: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κάνουμε με τα παιδιά ανακεφαλαίωση και απολογισμό του τι μάθαμε επιπλέον.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l-G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Δουλεύω και με κείμενα αυτενέργειας – δίνω ως ασύγχρονη δραστηριότητα το κείμενο / τις ερωτήσεις / την υποστήριξη και οργανώνω μια σύγχρονη για την ανακεφαλαίωση / αναστοχασμό.</a:t>
            </a:r>
          </a:p>
        </p:txBody>
      </p:sp>
    </p:spTree>
    <p:extLst>
      <p:ext uri="{BB962C8B-B14F-4D97-AF65-F5344CB8AC3E}">
        <p14:creationId xmlns:p14="http://schemas.microsoft.com/office/powerpoint/2010/main" val="68169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4000" dirty="0"/>
              <a:t>Αρχαία Ελληνικά (2 από 2)</a:t>
            </a:r>
            <a:br>
              <a:rPr lang="el-GR" sz="4000" dirty="0"/>
            </a:br>
            <a:r>
              <a:rPr lang="el-GR" sz="2400" dirty="0"/>
              <a:t>(Λύκειο)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Υλικό; Ποιο; Από πού;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από την Πύλη για την Ελληνική Γλώσσα όπου έχει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>
                <a:hlinkClick r:id="rId2"/>
              </a:rPr>
              <a:t>… ανθολόγιο Αττικής Πεζογραφίας </a:t>
            </a:r>
            <a:r>
              <a:rPr lang="el-GR" dirty="0"/>
              <a:t>(με ποικίλες μεταφράσεις)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>
                <a:hlinkClick r:id="rId3"/>
              </a:rPr>
              <a:t>… ασκήσεις</a:t>
            </a:r>
            <a:endParaRPr lang="el-GR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</a:t>
            </a:r>
            <a:r>
              <a:rPr lang="el-GR" u="sng" dirty="0">
                <a:hlinkClick r:id="rId4"/>
              </a:rPr>
              <a:t>Λεξικό της Κοινής Νεοελληνικής</a:t>
            </a:r>
            <a:endParaRPr lang="el-GR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από τα ηλεκτρονικά σχολικά βιβλία (άλλων τάξεων και μαθημάτων)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κλπ.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l-G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Πρακτικές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με τη σύγχρονη συνεδρία ό,τι κάναμε στην συμβατική τάξη: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διάλεξη (λίγη, δεν ενδείκνυται για την εξ αποστάσεως)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δομημένο διάλογο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 err="1"/>
              <a:t>ιδεοθύελλα</a:t>
            </a:r>
            <a:r>
              <a:rPr lang="el-GR" dirty="0"/>
              <a:t> κλπ.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με τις ασύγχρονες δραστηριότητες μπορούμε να είμαστε πιο δημιουργικοί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διαπραγμάτευση νοημάτων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συνεργατική γραφή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παραγωγή πολυτροπικών κειμένων κλπ.</a:t>
            </a:r>
          </a:p>
        </p:txBody>
      </p:sp>
    </p:spTree>
    <p:extLst>
      <p:ext uri="{BB962C8B-B14F-4D97-AF65-F5344CB8AC3E}">
        <p14:creationId xmlns:p14="http://schemas.microsoft.com/office/powerpoint/2010/main" val="1859173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4000" dirty="0"/>
              <a:t>Νέα Ελληνική Γλώσσα </a:t>
            </a:r>
            <a:br>
              <a:rPr lang="el-GR" sz="4000" dirty="0"/>
            </a:br>
            <a:r>
              <a:rPr lang="el-GR" sz="2400" dirty="0"/>
              <a:t>(Λύκειο και ΕΠΑΛ)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Δημιουργώ ενότητες που αποτελούνται από δύο έως τέσσερα κείμενα (μη λογοτεχνικά)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 που ανήκουν σε ποικίλα κειμενικά είδη και μάλιστα όχι </a:t>
            </a:r>
            <a:r>
              <a:rPr lang="el-GR" dirty="0" err="1"/>
              <a:t>μονοτροπικά</a:t>
            </a:r>
            <a:endParaRPr lang="el-GR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…. που προσφέρονται για την εξοικείωση / επανάληψη ποικίλων γλωσσικών φαινομένων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Σε κάθε ενότητα εναλλάσσονται σύγχρονες και ασύγχρονες δράσεις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Εδώ το μοντέλο μπορεί να είναι: Ασύγχρονη </a:t>
            </a:r>
            <a:r>
              <a:rPr lang="el-GR" dirty="0">
                <a:sym typeface="Wingdings" panose="05000000000000000000" pitchFamily="2" charset="2"/>
              </a:rPr>
              <a:t> Σύγχρονη  Ασύγχρονη  Σύγχρονη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1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Ασύγχρονη</a:t>
            </a:r>
            <a:r>
              <a:rPr lang="el-GR" dirty="0">
                <a:sym typeface="Wingdings" panose="05000000000000000000" pitchFamily="2" charset="2"/>
              </a:rPr>
              <a:t>: δίνω στην ηλεκτρονική τάξη τα κείμενα / οδηγίες μελέτης και επεξεργασίας τους καθώς και υποστηρικτικό υλικό (αν χρειάζεται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1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Σύγχρονη</a:t>
            </a:r>
            <a:r>
              <a:rPr lang="el-GR" dirty="0">
                <a:sym typeface="Wingdings" panose="05000000000000000000" pitchFamily="2" charset="2"/>
              </a:rPr>
              <a:t>: λύνω απορίες, δίνω εξηγήσεις, συζητώ με τα παιδιά τα γλωσσικά φαινόμενα, τους κειμενικούς δείκτες, τα επικοινωνιακά πλαίσια, </a:t>
            </a:r>
            <a:r>
              <a:rPr lang="el-GR" dirty="0" err="1">
                <a:sym typeface="Wingdings" panose="05000000000000000000" pitchFamily="2" charset="2"/>
              </a:rPr>
              <a:t>αποδομώ</a:t>
            </a:r>
            <a:r>
              <a:rPr lang="el-GR" dirty="0">
                <a:sym typeface="Wingdings" panose="05000000000000000000" pitchFamily="2" charset="2"/>
              </a:rPr>
              <a:t> το κειμενικό είδος – σε γενικές γραμμές κάνουμε μαζί γλωσσική ανάλυση και επεξεργασία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2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Ασύγχρονη</a:t>
            </a:r>
            <a:r>
              <a:rPr lang="el-GR" dirty="0">
                <a:sym typeface="Wingdings" panose="05000000000000000000" pitchFamily="2" charset="2"/>
              </a:rPr>
              <a:t>: δίνω εργασίες πάνω στα κείμενα: ερωτήσεις κατανόησης, γλωσσικές ασκήσεις,  ασκήσεις συνοπτικής απόδοσης, παραγωγή λόγου (σε επικοινωνιακό πλαίσιο) κλπ.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l-GR" b="1" dirty="0">
                <a:sym typeface="Wingdings" panose="05000000000000000000" pitchFamily="2" charset="2"/>
              </a:rPr>
              <a:t>2</a:t>
            </a:r>
            <a:r>
              <a:rPr lang="el-GR" b="1" baseline="30000" dirty="0">
                <a:sym typeface="Wingdings" panose="05000000000000000000" pitchFamily="2" charset="2"/>
              </a:rPr>
              <a:t>η</a:t>
            </a:r>
            <a:r>
              <a:rPr lang="el-GR" b="1" dirty="0">
                <a:sym typeface="Wingdings" panose="05000000000000000000" pitchFamily="2" charset="2"/>
              </a:rPr>
              <a:t> Σύγχρονη</a:t>
            </a:r>
            <a:r>
              <a:rPr lang="el-GR" dirty="0">
                <a:sym typeface="Wingdings" panose="05000000000000000000" pitchFamily="2" charset="2"/>
              </a:rPr>
              <a:t>: αναστοχασμός, αξιολόγηση, ανακεφαλαίωση, απολογισμός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456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Λογοτεχνία</a:t>
            </a:r>
            <a:br>
              <a:rPr lang="el-GR" dirty="0"/>
            </a:br>
            <a:r>
              <a:rPr lang="el-GR" sz="2400" dirty="0"/>
              <a:t>(Λύκειο και ΕΠΑΛ)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Δουλεύω με τον ερμηνευτικό διάλογο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Επιλέγω λογοτεχνικά κείμενα που δεν τα έχω διδάξει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από τις προβλεπόμενες θεματικές ενότητες αν διδάσκω σε Α’ Λυκείου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από το σχ. εγχειρίδιο – αν διδάσκω σε Β’ Λυκείου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από τον Φάκελο Υλικού ή από οπουδήποτε - αν διδάσκω σε Γ’ Λυκείου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Οργανώνω μια σύγχρονη συνεδρία (όπου δίνω πληροφορίες και οδηγίες εργασίες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Οργανώνω ασύγχρονες δραστηριότητες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Δίνω ένα θέμα για διαπραγμάτευση και στοιχεία υποστηρικτικά γι’ αυτή. Π.χ. </a:t>
            </a:r>
            <a:r>
              <a:rPr lang="el-GR" dirty="0" err="1"/>
              <a:t>περικειμενικά</a:t>
            </a:r>
            <a:r>
              <a:rPr lang="el-GR" dirty="0"/>
              <a:t>, παράλληλα κείμενα, βίντεο, απαγγελίες, κριτικές κλπ.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Προκαλώ συζήτηση σε φόρουμ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Ολοκληρώνω αναθέτοντας τα παιδιά να γράψουν ερμηνευτικό σχόλιο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Στο βαθμό που έχει νόημα οργανώνω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σύγχρονη συνεδρία </a:t>
            </a:r>
            <a:r>
              <a:rPr lang="el-GR" dirty="0"/>
              <a:t>αναστοχασμού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Εναλλακτικά: στο πλαίσιο της φιλαναγνωσίας οργανώνω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κύκλο ανάγνωσης ολόκληρου λογοτεχνικού έργου </a:t>
            </a:r>
            <a:r>
              <a:rPr lang="el-GR" dirty="0"/>
              <a:t>και συζήτησης μέσω φόρουμ (μάλλον όχι στη Γ’ Λυκείου)</a:t>
            </a:r>
          </a:p>
        </p:txBody>
      </p:sp>
    </p:spTree>
    <p:extLst>
      <p:ext uri="{BB962C8B-B14F-4D97-AF65-F5344CB8AC3E}">
        <p14:creationId xmlns:p14="http://schemas.microsoft.com/office/powerpoint/2010/main" val="292868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717BD9-4A11-4E27-831C-CDFE0E9D8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Ιστορία </a:t>
            </a:r>
            <a:br>
              <a:rPr lang="el-GR" dirty="0"/>
            </a:br>
            <a:r>
              <a:rPr lang="el-GR" sz="2700" dirty="0"/>
              <a:t>(Λύκειο)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A41E18-8A51-49E1-94A4-1A76D3B37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Προτιμότερο είναι να μην ακολουθώ λογική των επαναλήψεων με σελίδες αλλά με θέματα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Επιλέγω να δίνω στα παιδιά δραστηριότητες συνθετικές / δημιουργικές σε όλες τις τάξεις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Ειδικά αν διδάσκω σε Γ’ Λυκείου οι δραστηριότητες αυτές να αφορούν κυρίως ανάλυση πηγών σε συνδυασμό με την ιστορική αφήγηση που περιλαμβάνεται στο βιβλίο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Αξιοποιώ το </a:t>
            </a:r>
            <a:r>
              <a:rPr lang="el-GR" dirty="0" err="1"/>
              <a:t>Φωτόδεντρο</a:t>
            </a:r>
            <a:r>
              <a:rPr lang="el-GR" dirty="0"/>
              <a:t>, το </a:t>
            </a:r>
            <a:r>
              <a:rPr lang="en-US" dirty="0" err="1"/>
              <a:t>youtube</a:t>
            </a:r>
            <a:r>
              <a:rPr lang="en-US" dirty="0"/>
              <a:t>, </a:t>
            </a:r>
            <a:r>
              <a:rPr lang="el-GR" dirty="0"/>
              <a:t>την ιστοσελίδα του ΕΛΙΑ, του Ιδρύματος Μείζονος Ελληνισμού, τα εγχειρίδια της εκπαίδευσης </a:t>
            </a:r>
            <a:r>
              <a:rPr lang="el-GR" dirty="0" err="1"/>
              <a:t>Μουσουλμανοπαίδων</a:t>
            </a:r>
            <a:r>
              <a:rPr lang="el-GR" dirty="0"/>
              <a:t> …. κλπ.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Οι διδασκαλίες μου (εναλλασσόμενες σύγχρονες και ασύγχρονες) καλό είναι να έχουν τη μορφή μικρών και απλών ιστορικών </a:t>
            </a:r>
            <a:r>
              <a:rPr lang="en-US" dirty="0"/>
              <a:t>project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777523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1036</Words>
  <Application>Microsoft Office PowerPoint</Application>
  <PresentationFormat>Ευρεία οθόνη</PresentationFormat>
  <Paragraphs>101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Θέμα του Office</vt:lpstr>
      <vt:lpstr>Εξ αποστάσεως διδασκαλία φιλολογικών μαθημάτων σε Λύκειο και ΕΠΑΛ</vt:lpstr>
      <vt:lpstr>Μερικές παραδοχές …</vt:lpstr>
      <vt:lpstr>Για αρχή</vt:lpstr>
      <vt:lpstr>Δηλαδή;</vt:lpstr>
      <vt:lpstr>Αρχαία Ελληνικά (1 από 2) (Λύκειο)</vt:lpstr>
      <vt:lpstr>Αρχαία Ελληνικά (2 από 2) (Λύκειο)</vt:lpstr>
      <vt:lpstr>Νέα Ελληνική Γλώσσα  (Λύκειο και ΕΠΑΛ)</vt:lpstr>
      <vt:lpstr>Λογοτεχνία (Λύκειο και ΕΠΑΛ)</vt:lpstr>
      <vt:lpstr>Ιστορία  (Λύκειο)</vt:lpstr>
      <vt:lpstr>Υλικό</vt:lpstr>
      <vt:lpstr>Παραδείγματα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Εξ αποστάσεως διδασκαλία φιλολογικών μαθημάτων</dc:title>
  <dc:creator>User</dc:creator>
  <cp:lastModifiedBy>User</cp:lastModifiedBy>
  <cp:revision>22</cp:revision>
  <dcterms:created xsi:type="dcterms:W3CDTF">2020-03-24T07:21:41Z</dcterms:created>
  <dcterms:modified xsi:type="dcterms:W3CDTF">2020-03-25T16:32:37Z</dcterms:modified>
</cp:coreProperties>
</file>