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71" r:id="rId9"/>
    <p:sldId id="269" r:id="rId10"/>
    <p:sldId id="263" r:id="rId11"/>
    <p:sldId id="270" r:id="rId12"/>
    <p:sldId id="262" r:id="rId13"/>
    <p:sldId id="265" r:id="rId14"/>
    <p:sldId id="267" r:id="rId15"/>
    <p:sldId id="274" r:id="rId16"/>
    <p:sldId id="266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45AB3-AF1E-460E-8570-3E9AA62E73F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295B-7FA4-4D0B-8E5B-617E5DCD3D9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6446-9FF1-448B-BAEE-1994FE471987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E882-FD3D-4E94-855C-5961D0E8B5A6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165B6-2337-468B-9155-0FA02A8E4ED1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332A-5A50-4D81-8A20-D9F5DEBA1A1E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05EC6-6758-4573-959A-8C3BB21959DB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DE1D-235B-4EB3-A579-0EA18535D91E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1EA6D-721B-4003-AA53-88ABFB3E20BE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4709-25E8-4EB4-8F9F-90D5B16D5F41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43099-BC27-4C4A-AC95-1FA5290E8AA4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CBEC-CE34-45D8-ACA8-B2DAB9EDEAEA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2D5D3-01D1-46D1-BEBA-CB9AA1F34205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AB002-4EEA-45F4-B698-26D4F8F87AEA}" type="datetime1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evi1vas@yahoo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02.sch.gr/courses/9350008132/" TargetMode="External"/><Relationship Id="rId2" Type="http://schemas.openxmlformats.org/officeDocument/2006/relationships/hyperlink" Target="https://eclass.sch.gr/modules/document/?course=9350008132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class02.sch.gr/main/portfolio.php" TargetMode="External"/><Relationship Id="rId4" Type="http://schemas.openxmlformats.org/officeDocument/2006/relationships/hyperlink" Target="https://eclass02.sch.gr/courses/G1472143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smtClean="0"/>
              <a:t>Ε</a:t>
            </a:r>
            <a:r>
              <a:rPr lang="el-GR" sz="2400" b="1" dirty="0" smtClean="0"/>
              <a:t>Ξ ΑΠΟΣΤΑΣΕΩΣ ΕΚΠΑΙΔΕΥΣΗ ΠΑΙΔΙΩΝ ΠΟΥ ΑΝΗΚΟΥΝ ΣΕ ΕΥΑΛΩΤΕΣ ΚΟΙΝΩΝΙΚΕΣ ΟΜΑΔΕΣ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                         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  « Π.Δ.Ε. και ΠΕ.Κ.Ε.Σ ΘΕΣΣΑΛΙΑΣ»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4365104"/>
            <a:ext cx="8892480" cy="2492896"/>
          </a:xfrm>
        </p:spPr>
        <p:txBody>
          <a:bodyPr>
            <a:normAutofit fontScale="25000" lnSpcReduction="20000"/>
          </a:bodyPr>
          <a:lstStyle/>
          <a:p>
            <a:endParaRPr lang="el-GR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l-GR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Εφαρμογή της εξ αποστάσεως εκπαίδευσης στην ευάλωτη κοινωνική ομάδα των προσφύγων στη δομή φιλοξενίας του Μόζα στον </a:t>
            </a:r>
            <a:r>
              <a:rPr lang="el-GR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Βόλο: </a:t>
            </a:r>
            <a:r>
              <a:rPr lang="el-GR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Δυνατότητες, δυσκολίες, παιδαγωγικές προτάσεις</a:t>
            </a:r>
            <a:r>
              <a:rPr lang="el-GR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Βασιλειάδου </a:t>
            </a:r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Ευτέρπη</a:t>
            </a:r>
          </a:p>
          <a:p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Συντονίστρια Εκπαίδευσης προσφύγων</a:t>
            </a:r>
          </a:p>
          <a:p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Νομού </a:t>
            </a:r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Μαγνησίας</a:t>
            </a:r>
            <a:r>
              <a:rPr lang="en-US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email</a:t>
            </a:r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evi1vas@yahoo.gr</a:t>
            </a:r>
            <a:endParaRPr lang="en-US" sz="5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l-GR" sz="5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Med</a:t>
            </a:r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Ψυχοπαιδαγωγικές συνιστώσες</a:t>
            </a:r>
          </a:p>
          <a:p>
            <a:r>
              <a:rPr lang="el-GR" sz="5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5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πολυπολιτισμικότητας</a:t>
            </a:r>
            <a:endParaRPr lang="el-GR" sz="5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- Εικόνα" descr="Πρόσφυγες εκδρομή μουσεί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68760"/>
            <a:ext cx="9144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ΠΡΟΒΛΗΜΑΤΑ ΠΟΥ ΠΡΟΕΚΥΨΑΝ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ΣΤΗΝ ΕΦΑΡΜΟΓΗ ΤΗΣ ΕΞ ΑΠΟΣΤΑΣΕΩΣ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Δευτεροβάθμια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Δυσκολίες στον συγχρονισμό όλων των μαθητών/τριών ταυτόχρονα στις </a:t>
            </a:r>
            <a:r>
              <a:rPr lang="el-GR" sz="2400" i="1" dirty="0" err="1" smtClean="0">
                <a:latin typeface="Arial" pitchFamily="34" charset="0"/>
                <a:cs typeface="Arial" pitchFamily="34" charset="0"/>
              </a:rPr>
              <a:t>βιντεοκλήσεις</a:t>
            </a:r>
            <a:endParaRPr lang="el-GR" sz="24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400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Συχνές διακοπές της </a:t>
            </a:r>
            <a:r>
              <a:rPr lang="el-GR" sz="2400" i="1" dirty="0" err="1" smtClean="0">
                <a:latin typeface="Arial" pitchFamily="34" charset="0"/>
                <a:cs typeface="Arial" pitchFamily="34" charset="0"/>
              </a:rPr>
              <a:t>βιντεοκλήσης</a:t>
            </a: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 και δυσκολίες στην επικοινωνία με κάμερα, λόγω μη επαρκούς δυνατότητας υποστήριξης του δικτύου </a:t>
            </a:r>
            <a:r>
              <a:rPr lang="el-GR" sz="2400" i="1" dirty="0" err="1" smtClean="0">
                <a:latin typeface="Arial" pitchFamily="34" charset="0"/>
                <a:cs typeface="Arial" pitchFamily="34" charset="0"/>
              </a:rPr>
              <a:t>ίντερνετ</a:t>
            </a:r>
            <a:r>
              <a:rPr lang="el-GR" sz="2400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l-GR" sz="14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</a:t>
            </a:r>
            <a:fld id="{5EFD09B6-4D1F-4973-9255-CE13DEECAF65}" type="slidenum">
              <a:rPr lang="el-GR" sz="1400" smtClean="0">
                <a:latin typeface="Arial" pitchFamily="34" charset="0"/>
                <a:cs typeface="Arial" pitchFamily="34" charset="0"/>
              </a:rPr>
              <a:pPr algn="just">
                <a:buNone/>
              </a:pPr>
              <a:t>10</a:t>
            </a:fld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ΤΙ ΔΟΥΛΕΨΕ ΣΤΗΝ ΕΞ ΑΠΟΣΤΑΣΕΩΣ ΕΚΠΑΙΔΕΥΣΗ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Πρωτοβάθμια και Δευτεροβάθμια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560840" cy="4968552"/>
          </a:xfrm>
        </p:spPr>
        <p:txBody>
          <a:bodyPr>
            <a:normAutofit fontScale="92500" lnSpcReduction="10000"/>
          </a:bodyPr>
          <a:lstStyle/>
          <a:p>
            <a:r>
              <a:rPr lang="el-G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Συμβολή στην επιτυχία: 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η ευρηματικότητα, η άριστη συνεργασία και η καλή διάθεση Διευθυντών Εκπαίδευσης, ΣΕΕ, ΣΕΠ, Διευθυντών, εκπαιδευτικών, προσφύγων γονέων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Τι πήγε καλά:</a:t>
            </a:r>
          </a:p>
          <a:p>
            <a:pPr algn="just">
              <a:buFont typeface="Wingdings" pitchFamily="2" charset="2"/>
              <a:buChar char="§"/>
            </a:pPr>
            <a:endParaRPr lang="el-GR" sz="2400" i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Αποστολή εργασιών στα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Αποστολή συνδέσμων διαδικτύου με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διαδραστικές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παιδαγωγικές δραστηριότητες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Ανάρτηση υλικού στην ιστοσελίδα των σχολείων και στο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e-class</a:t>
            </a: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</a:t>
            </a:r>
            <a:fld id="{07356B00-D41E-48EC-92AF-006524AD66D2}" type="slidenum">
              <a:rPr lang="en-US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11</a:t>
            </a:fld>
            <a:endParaRPr lang="el-G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251570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ΠΡΟΤΕΙΝΟΜΕΝΕΣ ΠΑΙΔΑΓΩΓΙΚΕΣ ΔΡΑΣΤΗΡΙΟΤΗΤΕΣ Ι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568952" cy="5301208"/>
          </a:xfrm>
        </p:spPr>
        <p:txBody>
          <a:bodyPr>
            <a:normAutofit fontScale="92500" lnSpcReduction="10000"/>
          </a:bodyPr>
          <a:lstStyle/>
          <a:p>
            <a:r>
              <a:rPr lang="el-G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Ασκήσεις σε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word/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pdf</a:t>
            </a:r>
            <a:r>
              <a:rPr lang="el-G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αλλά και </a:t>
            </a:r>
            <a:r>
              <a:rPr lang="el-GR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διαδραστικές</a:t>
            </a:r>
            <a:r>
              <a:rPr lang="el-G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στο διαδίκτυο</a:t>
            </a:r>
          </a:p>
          <a:p>
            <a:endParaRPr lang="el-G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Επιλογή θεματολογίας από καθημερινή σχολική και οικογενειακή ζωή</a:t>
            </a:r>
          </a:p>
          <a:p>
            <a:pPr algn="just"/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Διαδραστικές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ασκήσεις-παιχνίδια 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Παιχνίδια και κουίζ για επανάληψη γραμματικής και λεξιλογίου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Παιδικά τραγουδάκια στο διαδίκτυο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Εκπαιδευτικά σύντομα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βιντεάκια</a:t>
            </a: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Χρήση πολλαπλών και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πολυτροπικών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πηγών                      </a:t>
            </a:r>
            <a:fld id="{C0FE6EC2-BDE4-4E14-AA36-D8E488DC4282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>
                <a:buFont typeface="Wingdings" pitchFamily="2" charset="2"/>
                <a:buChar char="§"/>
              </a:pPr>
              <a:t>12</a:t>
            </a:fld>
            <a:endParaRPr lang="el-G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ΠΡΟΤΕΙΝΟΜΕΝΕΣ ΠΑΙΔΑΓΩΓΙΚΕΣ ΔΡΑΣΤΗΡΙΟΤΗΤΕΣ ΙΙ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Ασκήσεις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φιλαναγνωσίας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Ασκήσεις περιγραφής με εικόνες</a:t>
            </a:r>
          </a:p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Ασκήσεις παραγωγής γραπτού λόγου</a:t>
            </a:r>
          </a:p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Ασκήσεις αντιστοίχισης με εικόνες και λέξεις/προτάσεις</a:t>
            </a:r>
          </a:p>
          <a:p>
            <a:pPr>
              <a:buFont typeface="Wingdings" pitchFamily="2" charset="2"/>
              <a:buChar char="§"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Ασκήσεις ακρόασης κι ανάγνωσης με συνδυασμό ήχου, εικόνας και λέξης                                                            </a:t>
            </a:r>
            <a:fld id="{A5FA1A87-6763-443B-96C5-D1ED92DE7A71}" type="slidenum">
              <a:rPr lang="el-GR" sz="1400" smtClean="0">
                <a:latin typeface="Arial" pitchFamily="34" charset="0"/>
                <a:cs typeface="Arial" pitchFamily="34" charset="0"/>
              </a:rPr>
              <a:pPr>
                <a:buFont typeface="Wingdings" pitchFamily="2" charset="2"/>
                <a:buChar char="§"/>
              </a:pPr>
              <a:t>13</a:t>
            </a:fld>
            <a:endParaRPr lang="el-GR" sz="1400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1296144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ΠΡΟΤΕΙΝΟΜΕΝΕΣ ΠΑΙΔΑΓΩΓΙΚΕΣ ΔΡΑΣΤΗΡΙΟΤΗΤΕΣ ΙΙΙ</a:t>
            </a:r>
            <a:endParaRPr lang="el-GR" sz="2400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208912" cy="482453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Χρήση εικονογραφημένων λεξικών διαβαθμισμένων επιπέδων 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Δραστηριότητες εμπέδωσης λεξιλογίου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Ασκήσεις με χρήση άρθρων, αντωνυμιών, χρόνων ρημάτων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Ασκήσεις με τα ρήματα «έχω» και «είμαι»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Ακρόαση παραμυθιών στο διαδίκτυο</a:t>
            </a:r>
          </a:p>
          <a:p>
            <a:pPr algn="just"/>
            <a: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</a:p>
          <a:p>
            <a:pPr algn="just"/>
            <a:r>
              <a:rPr lang="el-G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</a:t>
            </a:r>
            <a:fld id="{2D57B379-DD56-47F1-B9F4-38A288C54ECD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14</a:t>
            </a:fld>
            <a:endParaRPr lang="el-G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Ενδεικτικό υλικό συναδέλφων: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9512" y="1988840"/>
            <a:ext cx="8712968" cy="468052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u="sng" dirty="0" smtClean="0">
                <a:latin typeface="Arial" pitchFamily="34" charset="0"/>
                <a:cs typeface="Arial" pitchFamily="34" charset="0"/>
                <a:hlinkClick r:id="rId2"/>
              </a:rPr>
              <a:t>https://eclass.sch.gr/modules/document/?</a:t>
            </a:r>
            <a:r>
              <a:rPr lang="en-US" sz="2800" u="sng" dirty="0" smtClean="0">
                <a:latin typeface="Arial" pitchFamily="34" charset="0"/>
                <a:cs typeface="Arial" pitchFamily="34" charset="0"/>
                <a:hlinkClick r:id="rId2"/>
              </a:rPr>
              <a:t>course=9350008132</a:t>
            </a:r>
            <a:endParaRPr lang="el-GR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u="sng" dirty="0" smtClean="0">
                <a:latin typeface="Arial" pitchFamily="34" charset="0"/>
                <a:cs typeface="Arial" pitchFamily="34" charset="0"/>
                <a:hlinkClick r:id="rId3"/>
              </a:rPr>
              <a:t>https://eclass02.sch.gr/courses/9350008132</a:t>
            </a:r>
            <a:r>
              <a:rPr lang="en-US" sz="2800" u="sng" dirty="0" smtClean="0">
                <a:latin typeface="Arial" pitchFamily="34" charset="0"/>
                <a:cs typeface="Arial" pitchFamily="34" charset="0"/>
                <a:hlinkClick r:id="rId3"/>
              </a:rPr>
              <a:t>/</a:t>
            </a:r>
            <a:endParaRPr lang="el-GR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l-GR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u="sng" dirty="0" smtClean="0">
                <a:latin typeface="Arial" pitchFamily="34" charset="0"/>
                <a:cs typeface="Arial" pitchFamily="34" charset="0"/>
                <a:hlinkClick r:id="rId4"/>
              </a:rPr>
              <a:t>https</a:t>
            </a:r>
            <a:r>
              <a:rPr lang="en-US" sz="2800" u="sng" dirty="0" smtClean="0">
                <a:latin typeface="Arial" pitchFamily="34" charset="0"/>
                <a:cs typeface="Arial" pitchFamily="34" charset="0"/>
                <a:hlinkClick r:id="rId4"/>
              </a:rPr>
              <a:t>://eclass02.sch.gr/courses/G1472143/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   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u="sng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hlinkClick r:id="rId5"/>
              </a:rPr>
              <a:t>https://eclass02.sch.gr/main/portfolio.php</a:t>
            </a:r>
            <a:endParaRPr lang="el-GR" u="sng" dirty="0" smtClean="0"/>
          </a:p>
          <a:p>
            <a:pPr algn="just">
              <a:buFont typeface="Wingdings" pitchFamily="2" charset="2"/>
              <a:buChar char="Ø"/>
            </a:pPr>
            <a:endParaRPr lang="en-US" dirty="0" smtClean="0"/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ΟΦΕΛΗ ΤΗΣ ΕΞ ΑΠΟΣΤΑΣΕΩΣ ΕΚΠΑΙΔΕΥΣΗΣ ΓΙΑ ΤΟΥΣ ΠΡΟΣΦΥΓΕΣ ΜΑΘΗΤΕΣ/ΤΡΙΕΣ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704856" cy="446449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Διατήρηση επαφής με την ελληνική γλώσσα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Διατήρηση επαφής με τους εκπαιδευτικούς τους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Αξιοποίηση του απεριόριστου ελεύθερου χρόνου με παιδαγωγικό τρόπο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Ανάπτυξη συναισθημάτων χαράς και συνειδητοποίηση του ενδιαφέροντος και της αγάπης των εκπαιδευτικών για αυτούς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Παιδαγωγική διέξοδος και πραγματοποίηση εικονικών ταξιδιών μέσω των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διαδραστικών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δραστηριοτήτων              </a:t>
            </a:r>
          </a:p>
          <a:p>
            <a:pPr algn="just"/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</a:t>
            </a:r>
            <a:fld id="{A759548A-D49D-41A3-9ED4-5CC8F37325C8}" type="slidenum">
              <a:rPr lang="el-GR" sz="15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16</a:t>
            </a:fld>
            <a:endParaRPr lang="el-GR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ΞΕΝΩΝΕΣ ΦΙΛΟΞΕΝΙΑΣ ΠΡΟΣΦΥΓΩΝ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ΑΣΤΙΚΟΣ ΙΣΤΟΣ ΜΑΓΝΗΣΙΑΣ 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424936" cy="504056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Ξενώνας φιλοξενίας ασυνόδευτων ανήλικων προσφύγων στην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Αγριά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υποστηριζόμενος από τον Ερυθρό Σταυρό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Ξενώνας φιλοξενίας ασυνόδευτων ανήλικων προσφύγων στη Μακρινίτσα υποστηριζόμενος από της </a:t>
            </a:r>
            <a:r>
              <a:rPr lang="el-GR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Άρσις</a:t>
            </a: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Ξενώνας φιλοξενίας προσφύγων «Δευκαλίων»  στην Άλλη Μεριά υποστηριζόμενος από τον ΔΟΜ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</a:t>
            </a:r>
            <a:fld id="{584C8614-61F8-4A4E-8336-8A2B925BAFAC}" type="slidenum">
              <a:rPr lang="el-GR" sz="12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17</a:t>
            </a:fld>
            <a:endParaRPr lang="el-G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ΕΞ ΑΠΟΣΤΑΣΕΩΣ ΕΚΠΑΙΔΕΥΣΗ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Ξενώνες φιλοξενίας ανηλίκων μη συμμετοχή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Ξενώνας «Δευκαλίων» συμμετοχή </a:t>
            </a:r>
          </a:p>
          <a:p>
            <a:pPr algn="just"/>
            <a:endParaRPr lang="el-G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ΔΥΝΑΤΟΤΗΤΕΣ ΣΧΕΤΙΚΑ ΜΕ ΤΗΝ ΥΠΟΣΤΗΡΙΞΗ ΤΗΣ ΕΞ ΑΠΟΣΤΑΣΕΩΣ ΕΚΠΑΙΔΕΥΣΗΣ ΣΤΗ ΔΟΜΗ ΦΙΛΟΞΕΝΙΑΣ ΠΡΟΣΦΥΓΩΝ ΜΟΖΑ ΣΤΟΝ ΒΟΛΟ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95536" y="1988840"/>
            <a:ext cx="8280920" cy="417646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Παροχή σύνδεσης </a:t>
            </a:r>
            <a:r>
              <a:rPr lang="en-US" sz="28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internet</a:t>
            </a:r>
            <a:r>
              <a:rPr lang="el-GR" sz="2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Περιορισμένη  ταχύτητα σε περίπτωση ταυτόχρονης  μαζικής χρήσης.</a:t>
            </a:r>
          </a:p>
          <a:p>
            <a:pPr algn="just"/>
            <a:endParaRPr lang="el-G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8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Μη διαθέσιμο οπτικοακουστικό υλικό               (Η/Υ, ακουστικά, εκτυπωτές).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Διαθέσιμα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Smartphone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και λίγα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tablet</a:t>
            </a:r>
            <a:endParaRPr lang="el-G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</a:t>
            </a:r>
            <a:fld id="{79919C81-409E-4F87-B1C8-53AF1F337174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2</a:t>
            </a:fld>
            <a:endParaRPr lang="el-G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ΤΕΧΝΙΚΕΣ ΔΥΣΚΟΛΙΕΣ ΣΤΗΝ ΟΡΓΑΝΩΣΗ ΤΗΣ ΕΞ ΑΠΟΣΤΑΣΕΩΣ ΕΚΠΑΙΔΕΥΣΗΣ ΣΤΗ ΔΟΜΗ ΦΙΛΟΞΕΝΙΑΣ ΠΡΟΣΦΥΓΩΝ ΜΟΖΑ ΣΤΟΝ ΒΟΛΟ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1772816"/>
            <a:ext cx="7632848" cy="460851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Αυστηρά μέτρα και εσωτερικοί απαγορευτικοί κανονισμοί, λόγω του κινδύνου διασποράς του ιού </a:t>
            </a:r>
            <a:r>
              <a:rPr lang="en-US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COVID-19</a:t>
            </a:r>
            <a:r>
              <a:rPr lang="el-GR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el-GR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Ιδιαιτερότητα στη διάταξη και στο μέγεθος των δωματίων.</a:t>
            </a:r>
          </a:p>
          <a:p>
            <a:pPr algn="just">
              <a:buFont typeface="Wingdings" pitchFamily="2" charset="2"/>
              <a:buChar char="§"/>
            </a:pPr>
            <a:endParaRPr lang="el-GR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Αλλαγές στην καθημερινότητα και τα ωράρια της κάθε οικογένειας.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Πρόβλημα στην επικοινωνία-επαφή της ΣΕΠ με τις οικογένειες και τους μαθητές/</a:t>
            </a:r>
            <a:r>
              <a:rPr lang="el-GR" sz="24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τριες</a:t>
            </a:r>
            <a:r>
              <a:rPr lang="el-GR" sz="2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</a:t>
            </a:r>
            <a:fld id="{1D33D684-288F-49E7-BE59-532A2F1D7FDD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>
                <a:buFont typeface="Wingdings" pitchFamily="2" charset="2"/>
                <a:buChar char="§"/>
              </a:pPr>
              <a:t>3</a:t>
            </a:fld>
            <a:endParaRPr lang="el-G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211960" y="5301208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848872" cy="424847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Αδυναμία γονέων στην πραγματοποίηση εγγραφής στο ΠΣΔ.</a:t>
            </a:r>
          </a:p>
          <a:p>
            <a:pPr algn="just">
              <a:buFont typeface="Wingdings" pitchFamily="2" charset="2"/>
              <a:buChar char="§"/>
            </a:pPr>
            <a:endParaRPr lang="el-G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Δυσκολία μαθητών στη διαχείριση της πλατφόρμας 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e-class</a:t>
            </a: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§"/>
            </a:pPr>
            <a:endParaRPr lang="el-GR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1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</a:t>
            </a:r>
            <a:fld id="{3E8FCC97-9061-426D-8961-A2A4B5264E57}" type="slidenum">
              <a:rPr lang="el-GR" sz="14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4</a:t>
            </a:fld>
            <a:endParaRPr lang="el-GR" sz="1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- Τίτλος"/>
          <p:cNvSpPr>
            <a:spLocks noGrp="1"/>
          </p:cNvSpPr>
          <p:nvPr>
            <p:ph type="ctrTitle"/>
          </p:nvPr>
        </p:nvSpPr>
        <p:spPr>
          <a:xfrm>
            <a:off x="755650" y="333375"/>
            <a:ext cx="7772400" cy="1470025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ΓΛΩΣΣΙΚΑ ΕΜΠΟΔΙΑ ΣΤΗ ΔΙΑΔΙΚΑΣΙΑ ΤΗΣ ΕΞ  ΑΠΟΣΤΑΣΕΩΣ ΕΚΠΑΙΔΕΥΣΗ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ΑΞΙΟΠΟΙΗΣΗ ΔΙΑΘΕΣΙΜΩΝ ΜΕΣΩΝ ΠΡΟΣ ΕΠΙΤΕΥΞΗ ΕΠΙΚΟΙΝΩΝΙΑΣ ΚΑΙ ΟΡΓΑΝΩΣΗ ΕΞ ΑΠΟΣΤΑΣΕΩΣ ΕΚΠΑΙΔΕΥΣΗΣ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800" i="1" u="sng" dirty="0" smtClean="0">
                <a:latin typeface="Arial" pitchFamily="34" charset="0"/>
                <a:cs typeface="Arial" pitchFamily="34" charset="0"/>
              </a:rPr>
              <a:t>Διαθέσιμα μέσα: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dirty="0" smtClean="0">
                <a:latin typeface="Arial" pitchFamily="34" charset="0"/>
                <a:cs typeface="Arial" pitchFamily="34" charset="0"/>
              </a:rPr>
              <a:t>Αριθμοί κινητών τηλεφώνων, μέσα κοινωνικής δικτύωσης, ηλεκτρονικό ταχυδρομείο, μηνύματα στο κινητό μέσω εφαρμογών</a:t>
            </a:r>
          </a:p>
          <a:p>
            <a:pPr>
              <a:buNone/>
            </a:pPr>
            <a:endParaRPr lang="el-G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800" i="1" u="sng" dirty="0" smtClean="0">
                <a:latin typeface="Arial" pitchFamily="34" charset="0"/>
                <a:cs typeface="Arial" pitchFamily="34" charset="0"/>
              </a:rPr>
              <a:t>Επίτευξη:</a:t>
            </a:r>
          </a:p>
          <a:p>
            <a:pPr>
              <a:buFont typeface="Wingdings" pitchFamily="2" charset="2"/>
              <a:buChar char="Ø"/>
            </a:pPr>
            <a:r>
              <a:rPr lang="el-GR" sz="2800" dirty="0" smtClean="0">
                <a:latin typeface="Arial" pitchFamily="34" charset="0"/>
                <a:cs typeface="Arial" pitchFamily="34" charset="0"/>
              </a:rPr>
              <a:t>Επικοινωνία ΣΕΠ με οικογένειες και μαθητές/</a:t>
            </a:r>
            <a:r>
              <a:rPr lang="el-GR" sz="2800" dirty="0" err="1" smtClean="0">
                <a:latin typeface="Arial" pitchFamily="34" charset="0"/>
                <a:cs typeface="Arial" pitchFamily="34" charset="0"/>
              </a:rPr>
              <a:t>τριες</a:t>
            </a:r>
            <a:endParaRPr lang="el-G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800" dirty="0" smtClean="0">
                <a:latin typeface="Arial" pitchFamily="34" charset="0"/>
                <a:cs typeface="Arial" pitchFamily="34" charset="0"/>
              </a:rPr>
              <a:t>Εγγραφή στο ΠΣΔ και αποστολή κωδικών</a:t>
            </a:r>
          </a:p>
          <a:p>
            <a:pPr>
              <a:buFont typeface="Wingdings" pitchFamily="2" charset="2"/>
              <a:buChar char="Ø"/>
            </a:pPr>
            <a:r>
              <a:rPr lang="el-GR" sz="2800" dirty="0" smtClean="0">
                <a:latin typeface="Arial" pitchFamily="34" charset="0"/>
                <a:cs typeface="Arial" pitchFamily="34" charset="0"/>
              </a:rPr>
              <a:t>Επικοινωνία εκπαιδευτικών με τους μαθητές/</a:t>
            </a:r>
            <a:r>
              <a:rPr lang="el-GR" sz="2800" dirty="0" err="1" smtClean="0">
                <a:latin typeface="Arial" pitchFamily="34" charset="0"/>
                <a:cs typeface="Arial" pitchFamily="34" charset="0"/>
              </a:rPr>
              <a:t>τριές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 τους </a:t>
            </a:r>
          </a:p>
          <a:p>
            <a:pPr>
              <a:buNone/>
            </a:pPr>
            <a:r>
              <a:rPr lang="el-GR" sz="15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   </a:t>
            </a:r>
            <a:fld id="{786BA0F7-0C85-4C65-A9D5-72A4801452C6}" type="slidenum">
              <a:rPr lang="el-GR" sz="1500" smtClean="0">
                <a:latin typeface="Arial" pitchFamily="34" charset="0"/>
                <a:cs typeface="Arial" pitchFamily="34" charset="0"/>
              </a:rPr>
              <a:pPr>
                <a:buNone/>
              </a:pPr>
              <a:t>5</a:t>
            </a:fld>
            <a:endParaRPr lang="el-GR" sz="1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355976" y="3212976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ΕΝΕΡΓΕΙΕΣ ΚΙ ΕΦΑΡΜΟΓΗ ΕΞ ΑΠΟΣΤΑΣΕΩΣ ΕΚΠΑΙΔΕΥΣΗΣ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Δευτεροβάθμια Εκπαίδευση</a:t>
            </a:r>
            <a:endParaRPr lang="el-GR" sz="24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848872" cy="482453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8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Ενέργειες: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Επικοινωνία και συνεργασία με Διευθυντή Εκπαίδευσης, Διευθυντές Σχολείων και Εκπαιδευτικούς ΤΥ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Παροχή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γονέων, τηλέφωνα μαθητών στα σχολεία</a:t>
            </a:r>
          </a:p>
          <a:p>
            <a:pPr algn="just">
              <a:buFont typeface="Wingdings" pitchFamily="2" charset="2"/>
              <a:buChar char="§"/>
            </a:pPr>
            <a:endParaRPr lang="el-G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8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Τρόποι εφαρμογής εξ αποστάσεως εκπαίδευσης: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Αποστολή εργασιών σε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και σε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applications</a:t>
            </a:r>
            <a:endParaRPr lang="el-GR" sz="28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Ανάρτηση υλικού στο </a:t>
            </a:r>
            <a:r>
              <a:rPr lang="en-US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e-class</a:t>
            </a: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(ξεκλείδωτο)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Βιντεοκλήση</a:t>
            </a:r>
            <a:r>
              <a:rPr lang="el-GR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μέσω εφαρμογής σε κινητό </a:t>
            </a:r>
          </a:p>
          <a:p>
            <a:pPr algn="just"/>
            <a:r>
              <a:rPr lang="el-GR" sz="15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</a:t>
            </a:r>
            <a:fld id="{83136F33-C05D-4577-821A-BD682EFD3A2A}" type="slidenum">
              <a:rPr lang="el-GR" sz="15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6</a:t>
            </a:fld>
            <a:endParaRPr lang="el-GR" sz="15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endParaRPr lang="el-G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ΕΝΕΡΓΕΙΕΣ ΚΙ ΕΦΑΡΜΟΓΗ ΕΞ ΑΠΟΣΤΑΣΕΩΣ ΕΚΠΑΙΔΕΥΣΗΣ- </a:t>
            </a:r>
            <a:r>
              <a:rPr lang="el-G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Α΄ ΦΑΣΗ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Πρωτοβάθμια Εκπαίδευση-</a:t>
            </a:r>
            <a:r>
              <a:rPr lang="el-GR" sz="2400" b="1" u="sng" dirty="0" smtClean="0">
                <a:latin typeface="Arial" pitchFamily="34" charset="0"/>
                <a:cs typeface="Arial" pitchFamily="34" charset="0"/>
              </a:rPr>
              <a:t>Δημοτικό</a:t>
            </a:r>
            <a:endParaRPr lang="el-GR" sz="24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352928" cy="49685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Ενέργειες: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Επικοινωνία και συνεργασία με Διευθυντή Εκπαίδευσης, ΣΕΕ, Διευθυντές σχολείων, εκπαιδευτικούς ΤΥ και ΔΥΕΠ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Παροχή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γονέων στα σχολεία  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Τρόπος εφαρμογής εξ αποστάσεως εκπαίδευσης: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Ανάρτηση υλικού στην ιστοσελίδα του δημοτικού σχολείου και στο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e-class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(ελεύθερη πρόσβαση)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Διαμοιρασμός του συνδέσμου που παραπέμπει στο υλικό από τη ΣΕΠ στους γονείς των μαθητών μέσω εφαρμογής και με τη βοήθεια φορέων παρέχονται οδηγίες στις γλώσσες τους                                                                                        </a:t>
            </a:r>
            <a:fld id="{91057B68-FBDF-4E4C-9DF4-3CE12B6C5DBF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>
                <a:buFont typeface="Wingdings" pitchFamily="2" charset="2"/>
                <a:buChar char="Ø"/>
              </a:pPr>
              <a:t>7</a:t>
            </a:fld>
            <a:endParaRPr lang="el-G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ΕΝΕΡΓΕΙΕΣ ΚΙ ΕΦΑΡΜΟΓΗ ΕΞ ΑΠΟΣΤΑΣΕΩΣ ΕΚΠΑΙΔΕΥΣΗΣ- </a:t>
            </a:r>
            <a:r>
              <a:rPr lang="el-G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Β΄ ΦΑΣΗ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Πρωτοβάθμια Εκπαίδευση-</a:t>
            </a:r>
            <a:r>
              <a:rPr lang="el-GR" sz="2400" b="1" u="sng" dirty="0" smtClean="0">
                <a:latin typeface="Arial" pitchFamily="34" charset="0"/>
                <a:cs typeface="Arial" pitchFamily="34" charset="0"/>
              </a:rPr>
              <a:t>Δημοτικό</a:t>
            </a:r>
            <a:endParaRPr lang="el-GR" sz="2400" u="sng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848872" cy="468052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Ενέργειες:</a:t>
            </a:r>
          </a:p>
          <a:p>
            <a:pPr algn="just">
              <a:buFont typeface="Wingdings" pitchFamily="2" charset="2"/>
              <a:buChar char="§"/>
            </a:pPr>
            <a:endParaRPr lang="el-GR" sz="2400" i="1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Συνεργασία με Διευθυντή Εκπαίδευσης, Διευθυντή σχολείου και τις εκπαιδευτικούς για τη σύγχρονη εξ αποστάσεως εκπαίδευση μέσω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webex</a:t>
            </a: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Αναζήτηση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που εκκρεμούν και παροχή στο σχολείο 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Μετάφραση οδηγιών σύνδεσης στις γλώσσες των γονέων με στήριξη φορέων και διαμοιρασμό στους γονείς                                                                                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</a:t>
            </a:r>
            <a:fld id="{F1AA6467-269F-4363-A079-91264388B3F7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8</a:t>
            </a:fld>
            <a:endParaRPr lang="el-GR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ΕΝΕΡΓΕΙΕΣ ΚΙ ΕΦΑΡΜΟΓΗ ΕΞ ΑΠΟΣΤΑΣΕΩΣ ΕΚΠΑΙΔΕΥΣΗΣ</a:t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Πρωτοβάθμια Εκπαίδευση-</a:t>
            </a:r>
            <a:r>
              <a:rPr lang="el-GR" sz="2400" b="1" u="sng" dirty="0" smtClean="0">
                <a:latin typeface="Arial" pitchFamily="34" charset="0"/>
                <a:cs typeface="Arial" pitchFamily="34" charset="0"/>
              </a:rPr>
              <a:t>Νηπιαγωγείο ΔΥΕΠ</a:t>
            </a:r>
            <a:endParaRPr lang="el-GR" sz="2400" u="sng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51520" y="1340768"/>
            <a:ext cx="8640960" cy="525658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Ενέργειες: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Επικοινωνία και συνεργασία με ΣΕΕ και υπεύθυνη νηπιαγωγό ΔΥΕΠ</a:t>
            </a:r>
          </a:p>
          <a:p>
            <a:pPr algn="just">
              <a:buFont typeface="Wingdings" pitchFamily="2" charset="2"/>
              <a:buChar char="Ø"/>
            </a:pPr>
            <a:endParaRPr lang="el-G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el-GR" sz="24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Τρόπος που θα εφαρμοστεί η εξ αποστάσεως εκπαίδευση: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Διαμοιρασμός μέσω μηνύματος στο κινητό και μέσω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παιδαγωγικών προτάσεων και δραστηριοτήτων προτεινόμενες από τη ΣΕΕ που μπορούν να εφαρμόσουν οι γονείς με τα παιδιά τους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Διαμοιρασμός μέσω μηνύματος στο κινητό και μέσω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e-mail</a:t>
            </a:r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δραστηριοτήτων προτεινόμενων από τη νηπιαγωγό υπό την καθοδήγηση και τις συμβουλές της ΣΕΕ</a:t>
            </a:r>
          </a:p>
          <a:p>
            <a:pPr algn="just"/>
            <a:r>
              <a:rPr lang="el-G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</a:t>
            </a:r>
            <a:fld id="{E79DEA8C-BAAB-4D5A-9032-F6CBFE8C8E1E}" type="slidenum">
              <a:rPr lang="el-GR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 algn="just"/>
              <a:t>9</a:t>
            </a:fld>
            <a:endParaRPr lang="el-G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825</Words>
  <Application>Microsoft Office PowerPoint</Application>
  <PresentationFormat>Προβολή στην οθόνη (4:3)</PresentationFormat>
  <Paragraphs>173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 ΕΞ ΑΠΟΣΤΑΣΕΩΣ ΕΚΠΑΙΔΕΥΣΗ ΠΑΙΔΙΩΝ ΠΟΥ ΑΝΗΚΟΥΝ ΣΕ ΕΥΑΛΩΤΕΣ ΚΟΙΝΩΝΙΚΕΣ ΟΜΑΔΕΣ                                « Π.Δ.Ε. και ΠΕ.Κ.Ε.Σ ΘΕΣΣΑΛΙΑΣ»</vt:lpstr>
      <vt:lpstr>ΔΥΝΑΤΟΤΗΤΕΣ ΣΧΕΤΙΚΑ ΜΕ ΤΗΝ ΥΠΟΣΤΗΡΙΞΗ ΤΗΣ ΕΞ ΑΠΟΣΤΑΣΕΩΣ ΕΚΠΑΙΔΕΥΣΗΣ ΣΤΗ ΔΟΜΗ ΦΙΛΟΞΕΝΙΑΣ ΠΡΟΣΦΥΓΩΝ ΜΟΖΑ ΣΤΟΝ ΒΟΛΟ</vt:lpstr>
      <vt:lpstr>ΤΕΧΝΙΚΕΣ ΔΥΣΚΟΛΙΕΣ ΣΤΗΝ ΟΡΓΑΝΩΣΗ ΤΗΣ ΕΞ ΑΠΟΣΤΑΣΕΩΣ ΕΚΠΑΙΔΕΥΣΗΣ ΣΤΗ ΔΟΜΗ ΦΙΛΟΞΕΝΙΑΣ ΠΡΟΣΦΥΓΩΝ ΜΟΖΑ ΣΤΟΝ ΒΟΛΟ</vt:lpstr>
      <vt:lpstr>ΓΛΩΣΣΙΚΑ ΕΜΠΟΔΙΑ ΣΤΗ ΔΙΑΔΙΚΑΣΙΑ ΤΗΣ ΕΞ  ΑΠΟΣΤΑΣΕΩΣ ΕΚΠΑΙΔΕΥΣΗ</vt:lpstr>
      <vt:lpstr>ΑΞΙΟΠΟΙΗΣΗ ΔΙΑΘΕΣΙΜΩΝ ΜΕΣΩΝ ΠΡΟΣ ΕΠΙΤΕΥΞΗ ΕΠΙΚΟΙΝΩΝΙΑΣ ΚΑΙ ΟΡΓΑΝΩΣΗ ΕΞ ΑΠΟΣΤΑΣΕΩΣ ΕΚΠΑΙΔΕΥΣΗΣ</vt:lpstr>
      <vt:lpstr>ΕΝΕΡΓΕΙΕΣ ΚΙ ΕΦΑΡΜΟΓΗ ΕΞ ΑΠΟΣΤΑΣΕΩΣ ΕΚΠΑΙΔΕΥΣΗΣ Δευτεροβάθμια Εκπαίδευση</vt:lpstr>
      <vt:lpstr>ΕΝΕΡΓΕΙΕΣ ΚΙ ΕΦΑΡΜΟΓΗ ΕΞ ΑΠΟΣΤΑΣΕΩΣ ΕΚΠΑΙΔΕΥΣΗΣ- Α΄ ΦΑΣΗ Πρωτοβάθμια Εκπαίδευση-Δημοτικό</vt:lpstr>
      <vt:lpstr>ΕΝΕΡΓΕΙΕΣ ΚΙ ΕΦΑΡΜΟΓΗ ΕΞ ΑΠΟΣΤΑΣΕΩΣ ΕΚΠΑΙΔΕΥΣΗΣ- Β΄ ΦΑΣΗ Πρωτοβάθμια Εκπαίδευση-Δημοτικό</vt:lpstr>
      <vt:lpstr>ΕΝΕΡΓΕΙΕΣ ΚΙ ΕΦΑΡΜΟΓΗ ΕΞ ΑΠΟΣΤΑΣΕΩΣ ΕΚΠΑΙΔΕΥΣΗΣ Πρωτοβάθμια Εκπαίδευση-Νηπιαγωγείο ΔΥΕΠ</vt:lpstr>
      <vt:lpstr>ΠΡΟΒΛΗΜΑΤΑ ΠΟΥ ΠΡΟΕΚΥΨΑΝ ΣΤΗΝ ΕΦΑΡΜΟΓΗ ΤΗΣ ΕΞ ΑΠΟΣΤΑΣΕΩΣ Δευτεροβάθμια</vt:lpstr>
      <vt:lpstr>ΤΙ ΔΟΥΛΕΨΕ ΣΤΗΝ ΕΞ ΑΠΟΣΤΑΣΕΩΣ ΕΚΠΑΙΔΕΥΣΗ Πρωτοβάθμια και Δευτεροβάθμια</vt:lpstr>
      <vt:lpstr>ΠΡΟΤΕΙΝΟΜΕΝΕΣ ΠΑΙΔΑΓΩΓΙΚΕΣ ΔΡΑΣΤΗΡΙΟΤΗΤΕΣ Ι</vt:lpstr>
      <vt:lpstr>ΠΡΟΤΕΙΝΟΜΕΝΕΣ ΠΑΙΔΑΓΩΓΙΚΕΣ ΔΡΑΣΤΗΡΙΟΤΗΤΕΣ ΙΙ</vt:lpstr>
      <vt:lpstr>ΠΡΟΤΕΙΝΟΜΕΝΕΣ ΠΑΙΔΑΓΩΓΙΚΕΣ ΔΡΑΣΤΗΡΙΟΤΗΤΕΣ ΙΙΙ</vt:lpstr>
      <vt:lpstr>Ενδεικτικό υλικό συναδέλφων:</vt:lpstr>
      <vt:lpstr>ΟΦΕΛΗ ΤΗΣ ΕΞ ΑΠΟΣΤΑΣΕΩΣ ΕΚΠΑΙΔΕΥΣΗΣ ΓΙΑ ΤΟΥΣ ΠΡΟΣΦΥΓΕΣ ΜΑΘΗΤΕΣ/ΤΡΙΕΣ</vt:lpstr>
      <vt:lpstr>ΞΕΝΩΝΕΣ ΦΙΛΟΞΕΝΙΑΣ ΠΡΟΣΦΥΓΩΝ  ΑΣΤΙΚΟΣ ΙΣΤΟΣ ΜΑΓΝΗΣΙΑΣ </vt:lpstr>
      <vt:lpstr>ΕΞ ΑΠΟΣΤΑΣΕΩΣ ΕΚΠΑΙΔΕΥΣΗ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ΣΥΝΘΗΚΕΣ ΣΤΗ ΔΟΜΗ ΦΙΛΟΞΕΝΙΑΣ ΠΡΟΣΦΥΓΩΝ ΣΤΟ ΒΟΛΟ-ΜΟΖΑ</dc:title>
  <dc:creator>pdeuser</dc:creator>
  <cp:lastModifiedBy>HP</cp:lastModifiedBy>
  <cp:revision>321</cp:revision>
  <dcterms:created xsi:type="dcterms:W3CDTF">2020-04-02T13:08:57Z</dcterms:created>
  <dcterms:modified xsi:type="dcterms:W3CDTF">2020-04-06T15:44:09Z</dcterms:modified>
</cp:coreProperties>
</file>