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83" r:id="rId4"/>
    <p:sldId id="281" r:id="rId5"/>
    <p:sldId id="285" r:id="rId6"/>
    <p:sldId id="260" r:id="rId7"/>
    <p:sldId id="271" r:id="rId8"/>
    <p:sldId id="272" r:id="rId9"/>
    <p:sldId id="278" r:id="rId10"/>
    <p:sldId id="275" r:id="rId11"/>
    <p:sldId id="282" r:id="rId12"/>
    <p:sldId id="277" r:id="rId13"/>
    <p:sldId id="287" r:id="rId14"/>
    <p:sldId id="286" r:id="rId15"/>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84" y="1140"/>
      </p:cViewPr>
      <p:guideLst/>
    </p:cSldViewPr>
  </p:slideViewPr>
  <p:notesTextViewPr>
    <p:cViewPr>
      <p:scale>
        <a:sx n="1" d="1"/>
        <a:sy n="1" d="1"/>
      </p:scale>
      <p:origin x="0" y="0"/>
    </p:cViewPr>
  </p:notesTextViewPr>
  <p:notesViewPr>
    <p:cSldViewPr snapToGrid="0">
      <p:cViewPr varScale="1">
        <p:scale>
          <a:sx n="90" d="100"/>
          <a:sy n="90" d="100"/>
        </p:scale>
        <p:origin x="8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256D6B4-BFE5-4111-99B3-F4719341AA88}" type="datetime1">
              <a:rPr lang="el-GR" smtClean="0"/>
              <a:t>10/4/2020</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l-GR"/>
              <a:pPr algn="r" rtl="0"/>
              <a:t>‹#›</a:t>
            </a:fld>
            <a:endParaRPr lang="el-G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3EA4EC4-518E-435A-A8AF-CFBB078CE5B5}" type="datetime1">
              <a:rPr lang="el-GR" smtClean="0"/>
              <a:pPr/>
              <a:t>10/4/2020</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l-GR" smtClean="0"/>
              <a:pPr/>
              <a:t>‹#›</a:t>
            </a:fld>
            <a:endParaRPr lang="el-G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l-GR" dirty="0"/>
              <a:t>Στυλ κύριου υπότιτλου</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066214" y="421594"/>
            <a:ext cx="2286000" cy="1885508"/>
          </a:xfrm>
        </p:spPr>
        <p:txBody>
          <a:bodyPr rtlCol="0">
            <a:normAutofit/>
          </a:bodyPr>
          <a:lstStyle>
            <a:lvl1pPr algn="l" rtl="0">
              <a:defRPr sz="2400"/>
            </a:lvl1pPr>
          </a:lstStyle>
          <a:p>
            <a:pPr rtl="0"/>
            <a:r>
              <a:rPr lang="el-GR"/>
              <a:t>Κάντε κλικ για να επεξεργαστείτε τον τίτλο υποδείγματος</a:t>
            </a:r>
            <a:endParaRPr lang="el-GR" dirty="0"/>
          </a:p>
        </p:txBody>
      </p:sp>
      <p:grpSp>
        <p:nvGrpSpPr>
          <p:cNvPr id="84" name="Ομάδα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9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grpSp>
        <p:nvGrpSpPr>
          <p:cNvPr id="98" name="Ομάδα 97"/>
          <p:cNvGrpSpPr/>
          <p:nvPr/>
        </p:nvGrpSpPr>
        <p:grpSpPr>
          <a:xfrm>
            <a:off x="5322489" y="319177"/>
            <a:ext cx="3389607" cy="2710838"/>
            <a:chOff x="895350" y="3313113"/>
            <a:chExt cx="3613151" cy="2790825"/>
          </a:xfrm>
          <a:solidFill>
            <a:schemeClr val="tx1">
              <a:lumMod val="50000"/>
            </a:schemeClr>
          </a:solidFill>
        </p:grpSpPr>
        <p:sp>
          <p:nvSpPr>
            <p:cNvPr id="99"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0"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11"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grpSp>
        <p:nvGrpSpPr>
          <p:cNvPr id="112" name="Ομάδα 111"/>
          <p:cNvGrpSpPr/>
          <p:nvPr/>
        </p:nvGrpSpPr>
        <p:grpSpPr>
          <a:xfrm>
            <a:off x="5322489" y="3245640"/>
            <a:ext cx="3389607" cy="2710838"/>
            <a:chOff x="895350" y="3313113"/>
            <a:chExt cx="3613151" cy="2790825"/>
          </a:xfrm>
          <a:solidFill>
            <a:schemeClr val="tx1">
              <a:lumMod val="50000"/>
            </a:schemeClr>
          </a:solidFill>
        </p:grpSpPr>
        <p:sp>
          <p:nvSpPr>
            <p:cNvPr id="11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5"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126" name="Σύμβολο κράτησης θέσης κειμένου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73A1C925-BC9F-46B5-8094-6C6723476B22}" type="datetime1">
              <a:rPr lang="el-GR" smtClean="0"/>
              <a:pPr/>
              <a:t>10/4/2020</a:t>
            </a:fld>
            <a:endParaRPr lang="el-G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κειμένου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7" name="Σύμβολο κράτησης θέσης αριθμού διαφάνειας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l-GR"/>
              <a:pPr/>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a:xfrm>
            <a:off x="8075611" y="6019801"/>
            <a:ext cx="1396260" cy="228600"/>
          </a:xfrm>
        </p:spPr>
        <p:txBody>
          <a:bodyPr rtlCol="0"/>
          <a:lstStyle>
            <a:lvl1pPr>
              <a:defRPr/>
            </a:lvl1pPr>
          </a:lstStyle>
          <a:p>
            <a:fld id="{2A78B982-0F0D-452A-A10E-823C1FC569E6}" type="datetime1">
              <a:rPr lang="el-GR" smtClean="0"/>
              <a:pPr/>
              <a:t>10/4/2020</a:t>
            </a:fld>
            <a:endParaRPr lang="el-G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l-GR"/>
              <a:t>Κάντε κλικ για να επεξεργαστείτε τον τίτλο υποδείγματος</a:t>
            </a:r>
            <a:endParaRPr lang="el-GR" dirty="0"/>
          </a:p>
        </p:txBody>
      </p:sp>
      <p:grpSp>
        <p:nvGrpSpPr>
          <p:cNvPr id="8" name="Ομάδα 7"/>
          <p:cNvGrpSpPr/>
          <p:nvPr/>
        </p:nvGrpSpPr>
        <p:grpSpPr>
          <a:xfrm>
            <a:off x="595546" y="781398"/>
            <a:ext cx="6433398" cy="5053665"/>
            <a:chOff x="5162444" y="781398"/>
            <a:chExt cx="6433398" cy="5053665"/>
          </a:xfrm>
        </p:grpSpPr>
        <p:sp>
          <p:nvSpPr>
            <p:cNvPr id="9" name="Ελεύθερη σχεδίαση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 name="Ελεύθερη σχεδίαση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nvGrpSpPr>
            <p:cNvPr id="11" name="Ομάδα 10"/>
            <p:cNvGrpSpPr/>
            <p:nvPr/>
          </p:nvGrpSpPr>
          <p:grpSpPr>
            <a:xfrm>
              <a:off x="5814205" y="859113"/>
              <a:ext cx="5129146" cy="4880471"/>
              <a:chOff x="7856559" y="859113"/>
              <a:chExt cx="3086791" cy="4880471"/>
            </a:xfrm>
          </p:grpSpPr>
          <p:sp>
            <p:nvSpPr>
              <p:cNvPr id="20" name="Ελεύθερη σχεδίαση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 name="Ελεύθερη σχεδίαση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66ED60AB-0D1D-4770-B45D-95D65E5F03D0}" type="datetime1">
              <a:rPr lang="el-GR" smtClean="0"/>
              <a:pPr/>
              <a:t>10/4/2020</a:t>
            </a:fld>
            <a:endParaRPr lang="el-G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35FD1C50-434F-4F7F-93F4-8391C3B1F159}" type="datetime1">
              <a:rPr lang="el-GR" smtClean="0"/>
              <a:pPr/>
              <a:t>10/4/2020</a:t>
            </a:fld>
            <a:endParaRPr lang="el-G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624268" y="304800"/>
            <a:ext cx="1729531" cy="5676900"/>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838199" y="304800"/>
            <a:ext cx="8633671" cy="5676900"/>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EF97D3CD-D8C2-4C57-91BB-4DCC64FB1FCD}" type="datetime1">
              <a:rPr lang="el-GR" smtClean="0"/>
              <a:pPr/>
              <a:t>10/4/2020</a:t>
            </a:fld>
            <a:endParaRPr lang="el-G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54959A9-CC84-4C8E-9F28-9FBFA0AC3D66}" type="datetime1">
              <a:rPr lang="el-GR" smtClean="0"/>
              <a:pPr/>
              <a:t>10/4/2020</a:t>
            </a:fld>
            <a:endParaRPr lang="el-G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a:t>Στυλ κειμένου υποδείγματος</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065212" y="1825625"/>
            <a:ext cx="4954588" cy="4187952"/>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172200" y="1825625"/>
            <a:ext cx="4951414" cy="4187952"/>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79A085B-5A6A-4CB1-A3D3-363E75C16A8A}" type="datetime1">
              <a:rPr lang="el-GR" smtClean="0"/>
              <a:pPr/>
              <a:t>10/4/2020</a:t>
            </a:fld>
            <a:endParaRPr lang="el-G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069848" y="2505075"/>
            <a:ext cx="4956048" cy="34766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172200" y="2505075"/>
            <a:ext cx="4956048" cy="34766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61822563-89D2-467C-84B2-32BC59CAF8E1}" type="datetime1">
              <a:rPr lang="el-GR" smtClean="0"/>
              <a:pPr/>
              <a:t>10/4/2020</a:t>
            </a:fld>
            <a:endParaRPr lang="el-G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16CAAE9-FA31-4371-8478-AF23CD1FAA42}" type="datetime1">
              <a:rPr lang="el-GR" smtClean="0"/>
              <a:pPr/>
              <a:t>10/4/2020</a:t>
            </a:fld>
            <a:endParaRPr lang="el-G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4" name="Σύμβολο κράτησης θέσης αριθμού διαφάνειας 3"/>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D1E6D1B6-CFF7-453E-AB63-5EAD99BA274F}" type="datetime1">
              <a:rPr lang="el-GR" smtClean="0"/>
              <a:pPr/>
              <a:t>10/4/2020</a:t>
            </a:fld>
            <a:endParaRPr lang="el-G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Δύο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a:xfrm>
            <a:off x="1065212" y="304799"/>
            <a:ext cx="10058402" cy="1216152"/>
          </a:xfrm>
        </p:spPr>
        <p:txBody>
          <a:bodyPr rtlCol="0"/>
          <a:lstStyle>
            <a:lvl1pPr algn="l" rtl="0">
              <a:defRPr/>
            </a:lvl1pPr>
          </a:lstStyle>
          <a:p>
            <a:pPr rtl="0"/>
            <a:r>
              <a:rPr lang="el-GR"/>
              <a:t>Κάντε κλικ για να επεξεργαστείτε τον τίτλο υποδείγματος</a:t>
            </a:r>
            <a:endParaRPr lang="el-GR" dirty="0"/>
          </a:p>
        </p:txBody>
      </p:sp>
      <p:grpSp>
        <p:nvGrpSpPr>
          <p:cNvPr id="9" name="Ομάδα 8"/>
          <p:cNvGrpSpPr/>
          <p:nvPr/>
        </p:nvGrpSpPr>
        <p:grpSpPr>
          <a:xfrm>
            <a:off x="1052422" y="1733550"/>
            <a:ext cx="4360503" cy="3050038"/>
            <a:chOff x="895350" y="3313113"/>
            <a:chExt cx="3613151" cy="2790825"/>
          </a:xfrm>
          <a:solidFill>
            <a:schemeClr val="tx1">
              <a:lumMod val="50000"/>
            </a:schemeClr>
          </a:solidFill>
        </p:grpSpPr>
        <p:sp>
          <p:nvSpPr>
            <p:cNvPr id="10"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6"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39" name="Σύμβολο κράτησης θέσης κειμένου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grpSp>
        <p:nvGrpSpPr>
          <p:cNvPr id="22" name="Ομάδα 21"/>
          <p:cNvGrpSpPr/>
          <p:nvPr/>
        </p:nvGrpSpPr>
        <p:grpSpPr>
          <a:xfrm>
            <a:off x="6763111" y="1733550"/>
            <a:ext cx="4360503" cy="3050038"/>
            <a:chOff x="895350" y="3313113"/>
            <a:chExt cx="3613151" cy="2790825"/>
          </a:xfrm>
          <a:solidFill>
            <a:schemeClr val="tx1">
              <a:lumMod val="50000"/>
            </a:schemeClr>
          </a:solidFill>
        </p:grpSpPr>
        <p:sp>
          <p:nvSpPr>
            <p:cNvPr id="2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40" name="Σύμβολο κράτησης θέσης κειμένου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B7823DA-4471-44A3-BB91-8E092A59436F}" type="datetime1">
              <a:rPr lang="el-GR" smtClean="0"/>
              <a:pPr/>
              <a:t>10/4/2020</a:t>
            </a:fld>
            <a:endParaRPr lang="el-G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grpSp>
        <p:nvGrpSpPr>
          <p:cNvPr id="52" name="Ομάδα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9"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81" name="Σύμβολο κράτησης θέσης κειμένου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grpSp>
        <p:nvGrpSpPr>
          <p:cNvPr id="84" name="Ομάδα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8"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82" name="Σύμβολο κράτησης θέσης κειμένου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grpSp>
        <p:nvGrpSpPr>
          <p:cNvPr id="97" name="Ομάδα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9"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80"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83" name="Σύμβολο κράτησης θέσης κειμένου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0FBDC1F-3043-4251-A21D-ECBD6D43714D}" type="datetime1">
              <a:rPr lang="el-GR" smtClean="0"/>
              <a:pPr/>
              <a:t>10/4/2020</a:t>
            </a:fld>
            <a:endParaRPr lang="el-G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αριθμού διαφάνειας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l-GR" smtClean="0"/>
              <a:pPr/>
              <a:t>‹#›</a:t>
            </a:fld>
            <a:endParaRPr lang="el-GR" dirty="0"/>
          </a:p>
        </p:txBody>
      </p:sp>
      <p:sp>
        <p:nvSpPr>
          <p:cNvPr id="5" name="Σύμβολο κράτησης θέσης υποσέλιδου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9ADB283A-80A3-4181-99C4-CF1A94DEB135}" type="datetime1">
              <a:rPr lang="el-GR" smtClean="0"/>
              <a:pPr/>
              <a:t>10/4/2020</a:t>
            </a:fld>
            <a:endParaRPr lang="el-G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normAutofit fontScale="90000"/>
          </a:bodyPr>
          <a:lstStyle/>
          <a:p>
            <a:pPr rtl="0"/>
            <a:r>
              <a:rPr lang="el-GR" dirty="0"/>
              <a:t>Γονείς και παιδιά με ή χωρίς αναπηρία στον καιρό του </a:t>
            </a:r>
            <a:r>
              <a:rPr lang="el-GR" dirty="0" err="1"/>
              <a:t>κορονοϊού</a:t>
            </a:r>
            <a:endParaRPr lang="el-GR" dirty="0"/>
          </a:p>
        </p:txBody>
      </p:sp>
      <p:sp>
        <p:nvSpPr>
          <p:cNvPr id="3" name="Υπότιτλος 2"/>
          <p:cNvSpPr>
            <a:spLocks noGrp="1"/>
          </p:cNvSpPr>
          <p:nvPr>
            <p:ph type="subTitle" idx="1"/>
          </p:nvPr>
        </p:nvSpPr>
        <p:spPr/>
        <p:txBody>
          <a:bodyPr rtlCol="0"/>
          <a:lstStyle/>
          <a:p>
            <a:pPr rtl="0"/>
            <a:r>
              <a:rPr lang="el-GR" dirty="0"/>
              <a:t>της Ειρήνης Δ. </a:t>
            </a:r>
            <a:r>
              <a:rPr lang="el-GR" dirty="0" err="1"/>
              <a:t>Σαβούρδου</a:t>
            </a:r>
            <a:r>
              <a:rPr lang="el-GR" dirty="0"/>
              <a:t>, ψυχολόγου</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Ειδικότερες συμβουλές για τα παιδιά με αναπηρία</a:t>
            </a:r>
          </a:p>
        </p:txBody>
      </p:sp>
      <p:sp>
        <p:nvSpPr>
          <p:cNvPr id="3" name="Θέση περιεχομένου 2"/>
          <p:cNvSpPr>
            <a:spLocks noGrp="1"/>
          </p:cNvSpPr>
          <p:nvPr>
            <p:ph idx="1"/>
          </p:nvPr>
        </p:nvSpPr>
        <p:spPr/>
        <p:txBody>
          <a:bodyPr>
            <a:normAutofit fontScale="92500" lnSpcReduction="20000"/>
          </a:bodyPr>
          <a:lstStyle/>
          <a:p>
            <a:r>
              <a:rPr lang="el-GR" dirty="0"/>
              <a:t>Στα παιδιά με αναπηρία (αντιληπτικές δυσκολίες ή αυτισμό) προσπαθούμε να αποφύγουμε τις πολλές εξηγήσεις και περιγραφές και δίνουμε απλές, κατανοητές οδηγίες για τους κανόνες υγιεινής, που θα αποτελέσουν τη νέα τους ρουτίνα π.χ. σχολαστικό πλύσιμο των χεριών </a:t>
            </a:r>
          </a:p>
          <a:p>
            <a:r>
              <a:rPr lang="el-GR" dirty="0"/>
              <a:t>Τους παρέχουμε περισσότερες ευκαιρίες για έκφραση μέσα από συζητήσεις, γραπτές δραστηριότητες, προβολικά παιχνίδια, βιντεοσκόπηση, μουσική</a:t>
            </a:r>
          </a:p>
          <a:p>
            <a:r>
              <a:rPr lang="el-GR" dirty="0"/>
              <a:t>Ειδικότερα στα παιδιά με αυτισμό μπορούμε με τη βοήθεια των θεραπευτών να δώσουμε εξατομικευμένη καθοδήγηση για κίνηση, όπως κίνηση σε καρέκλα με ροδάκια, λίκνισμα, για πρόσβαση σε αγαπημένα υλικά ή δραστηριότητες αυτοεξυπηρέτησης </a:t>
            </a:r>
          </a:p>
        </p:txBody>
      </p:sp>
    </p:spTree>
    <p:extLst>
      <p:ext uri="{BB962C8B-B14F-4D97-AF65-F5344CB8AC3E}">
        <p14:creationId xmlns:p14="http://schemas.microsoft.com/office/powerpoint/2010/main" val="3607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Ειδικότερες συμβουλές για τα παιδιά με αναπηρία</a:t>
            </a:r>
          </a:p>
        </p:txBody>
      </p:sp>
      <p:sp>
        <p:nvSpPr>
          <p:cNvPr id="3" name="Θέση περιεχομένου 2"/>
          <p:cNvSpPr>
            <a:spLocks noGrp="1"/>
          </p:cNvSpPr>
          <p:nvPr>
            <p:ph idx="1"/>
          </p:nvPr>
        </p:nvSpPr>
        <p:spPr/>
        <p:txBody>
          <a:bodyPr>
            <a:normAutofit/>
          </a:bodyPr>
          <a:lstStyle/>
          <a:p>
            <a:r>
              <a:rPr lang="el-GR" dirty="0"/>
              <a:t>Η διατήρηση της ρουτίνας παρέχει αίσθημα άνεσης και ασφάλεια, αλλά στη φάση αυτή μπορούμε σταδιακά να προσθέσουμε και νέες </a:t>
            </a:r>
            <a:r>
              <a:rPr lang="el-GR" dirty="0" err="1"/>
              <a:t>ρουτίνες</a:t>
            </a:r>
            <a:r>
              <a:rPr lang="el-GR" dirty="0"/>
              <a:t> που θα συμπεριληφθούν στο καινούριο τους πρόγραμμα</a:t>
            </a:r>
          </a:p>
          <a:p>
            <a:r>
              <a:rPr lang="el-GR" dirty="0"/>
              <a:t>Δεν εγκαταλείπουμε το θεραπευτικό πρόγραμμα του παιδιού κι αν αυτό δεν είναι εφικτό επικοινωνούμε και συνεργαζόμαστε με τους θεραπευτές μέσω τηλεφώνου ή τηλεδιάσκεψης</a:t>
            </a:r>
          </a:p>
          <a:p>
            <a:pPr marL="0" indent="0">
              <a:buNone/>
            </a:pPr>
            <a:endParaRPr lang="el-GR" dirty="0"/>
          </a:p>
          <a:p>
            <a:endParaRPr lang="el-GR" dirty="0"/>
          </a:p>
        </p:txBody>
      </p:sp>
    </p:spTree>
    <p:extLst>
      <p:ext uri="{BB962C8B-B14F-4D97-AF65-F5344CB8AC3E}">
        <p14:creationId xmlns:p14="http://schemas.microsoft.com/office/powerpoint/2010/main" val="3607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Διατήρηση της διάθεσης και της ψυχικής υγείας</a:t>
            </a:r>
            <a:br>
              <a:rPr lang="el-GR" dirty="0"/>
            </a:br>
            <a:endParaRPr lang="el-GR" dirty="0"/>
          </a:p>
        </p:txBody>
      </p:sp>
      <p:sp>
        <p:nvSpPr>
          <p:cNvPr id="3" name="Θέση περιεχομένου 2"/>
          <p:cNvSpPr>
            <a:spLocks noGrp="1"/>
          </p:cNvSpPr>
          <p:nvPr>
            <p:ph idx="1"/>
          </p:nvPr>
        </p:nvSpPr>
        <p:spPr>
          <a:xfrm>
            <a:off x="675503" y="1293341"/>
            <a:ext cx="10552670" cy="4843848"/>
          </a:xfrm>
        </p:spPr>
        <p:txBody>
          <a:bodyPr>
            <a:normAutofit fontScale="92500" lnSpcReduction="10000"/>
          </a:bodyPr>
          <a:lstStyle/>
          <a:p>
            <a:r>
              <a:rPr lang="el-GR" dirty="0"/>
              <a:t>Στο διάστημα αυτό του εγκλεισμού ελλοχεύει ο κίνδυνος να δημιουργηθούν αρνητικά συναισθήματα στα παιδιά (θλίψη, μελαγχολία, θυμός, υπερδιέγερση και ευερεθιστότητα, άγχος). Αυτά μπορεί να εκδηλωθούν με ψυχοσωματικά συμπτώματα, ανάγκη για προσκόλληση σε ενήλικα άτομα ή δυσλειτουργικές συμπεριφορές </a:t>
            </a:r>
          </a:p>
          <a:p>
            <a:r>
              <a:rPr lang="el-GR" dirty="0"/>
              <a:t>Δεν διστάζουμε να μιλάμε για τα συναισθήματα αυτά, δίνοντας στα παιδιά την ευκαιρία να εκφραστούν άμεσα και έμμεσα. Μοιραζόμαστε και τις δικές μας ανησυχίες και εξηγούμε ότι είναι φυσιολογικό να νιώθουμε έτσι, μικροί και μεγάλοι</a:t>
            </a:r>
          </a:p>
          <a:p>
            <a:r>
              <a:rPr lang="el-GR" dirty="0"/>
              <a:t> Δεν ξεχνούμε να δίνουμε το καλό παράδειγμα στα παιδιά που δεν κάνουν τίποτα άλλο από το να μας μιμούνται! Τους διδάσκουμε ψυχικές αρετές, όπως υπομονή, θάρρος και θετική σκέψη εστιάζοντας στη θετική πλευρά της καθημερινότητάς μας</a:t>
            </a:r>
          </a:p>
        </p:txBody>
      </p:sp>
    </p:spTree>
    <p:extLst>
      <p:ext uri="{BB962C8B-B14F-4D97-AF65-F5344CB8AC3E}">
        <p14:creationId xmlns:p14="http://schemas.microsoft.com/office/powerpoint/2010/main" val="382072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Διατήρηση της διάθεσης και της ψυχικής υγείας</a:t>
            </a:r>
            <a:br>
              <a:rPr lang="el-GR" dirty="0"/>
            </a:br>
            <a:endParaRPr lang="el-GR" dirty="0"/>
          </a:p>
        </p:txBody>
      </p:sp>
      <p:sp>
        <p:nvSpPr>
          <p:cNvPr id="3" name="Θέση περιεχομένου 2"/>
          <p:cNvSpPr>
            <a:spLocks noGrp="1"/>
          </p:cNvSpPr>
          <p:nvPr>
            <p:ph idx="1"/>
          </p:nvPr>
        </p:nvSpPr>
        <p:spPr>
          <a:xfrm>
            <a:off x="675503" y="1293341"/>
            <a:ext cx="10552670" cy="4843848"/>
          </a:xfrm>
        </p:spPr>
        <p:txBody>
          <a:bodyPr>
            <a:normAutofit lnSpcReduction="10000"/>
          </a:bodyPr>
          <a:lstStyle/>
          <a:p>
            <a:r>
              <a:rPr lang="el-GR" dirty="0"/>
              <a:t>Εάν τα παιδιά μας εκφράζουν ανησυχίες, μιλάμε γι’ αυτές, αναζητούμε μαζί τις απαντήσεις και ανακαλύπτουμε τρόπους αντιμετώπισης του άγχους (ασκήσεις αναπνοής, καταγραφή σκέψεων και συναισθημάτων, απόσπαση της προσοχής με κάτι ευχάριστο και χαρούμενο).  Στόχος μας είναι πάντα η συναισθηματική αποφόρτιση. </a:t>
            </a:r>
          </a:p>
          <a:p>
            <a:r>
              <a:rPr lang="el-GR" dirty="0"/>
              <a:t>Επικεντρώνουμε την προσοχή μας στα παιδιά με συναισθηματικής φύσης δυσκολίες. Τα εμψυχώνουμε, τα παρηγορούμε και τα καθησυχάζουμε, πάντοτε με ειλικρίνεια σε ό,τι τους λέμε. Αν παρατηρήσουμε μια σημαντική αλλαγή στις συνήθειες του παιδιού μας ή στη διάθεσή του, επικοινωνούμε με τις γραμμές υποστήριξης του ΕΟΔΥ (10306) και μιλάμε με τους ειδικούς της ψυχικής υγείας</a:t>
            </a:r>
            <a:endParaRPr lang="en-US" dirty="0"/>
          </a:p>
          <a:p>
            <a:endParaRPr lang="el-GR" dirty="0"/>
          </a:p>
        </p:txBody>
      </p:sp>
    </p:spTree>
    <p:extLst>
      <p:ext uri="{BB962C8B-B14F-4D97-AF65-F5344CB8AC3E}">
        <p14:creationId xmlns:p14="http://schemas.microsoft.com/office/powerpoint/2010/main" val="382072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br>
              <a:rPr lang="el-GR" dirty="0"/>
            </a:br>
            <a:endParaRPr lang="el-GR" dirty="0"/>
          </a:p>
        </p:txBody>
      </p:sp>
      <p:sp>
        <p:nvSpPr>
          <p:cNvPr id="3" name="Θέση περιεχομένου 2"/>
          <p:cNvSpPr>
            <a:spLocks noGrp="1"/>
          </p:cNvSpPr>
          <p:nvPr>
            <p:ph idx="1"/>
          </p:nvPr>
        </p:nvSpPr>
        <p:spPr/>
        <p:txBody>
          <a:bodyPr>
            <a:normAutofit/>
          </a:bodyPr>
          <a:lstStyle/>
          <a:p>
            <a:pPr marL="0" indent="0">
              <a:buNone/>
            </a:pPr>
            <a:r>
              <a:rPr lang="el-GR" u="sng" dirty="0"/>
              <a:t>Δεν ξεχνάμε ότι κάθε παιδί είναι ξεχωριστό και μοναδικό, όπως και κάθε οικογένεια. Προσαρμόζουμε πάντα τις οδηγίες - συμβουλές που κατά συρροή δεχόμαστε αυτό το διάστημα,  στις δικές μας προσωπικές ανάγκες και εμπιστευόμαστε τις τεχνικές που έχουν δείξει να αποδίδουν στο δικό μας παιδί </a:t>
            </a:r>
          </a:p>
        </p:txBody>
      </p:sp>
      <p:sp>
        <p:nvSpPr>
          <p:cNvPr id="5" name="Rectangle 2"/>
          <p:cNvSpPr>
            <a:spLocks noChangeArrowheads="1"/>
          </p:cNvSpPr>
          <p:nvPr/>
        </p:nvSpPr>
        <p:spPr bwMode="auto">
          <a:xfrm>
            <a:off x="1835150" y="896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300" b="0" i="0" u="none" strike="noStrike" cap="none" normalizeH="0" baseline="0" dirty="0">
                <a:ln>
                  <a:noFill/>
                </a:ln>
                <a:solidFill>
                  <a:srgbClr val="0A0A0A"/>
                </a:solidFill>
                <a:effectLst/>
                <a:latin typeface="Georgia" panose="02040502050405020303" pitchFamily="18" charset="0"/>
              </a:rPr>
              <a:t>9. Ενθαρρύνουμε τη δημιουργική έκφραση και τη θετική χρήση της τεχνολογίας, ενώ παράλληλα διατηρούμε την ισορροπία στις καθημερινές εργασίες για τη μελέτη, εργασίες φροντίδας σπιτιού και καταμερισμού των καθημερινών υποχρεώσεων. Τα παιδιά μπορούν να επικοινωνούν μέσω διαδικτυακών εφαρμογών με τους φίλους τους για να μην νιώσουν ότι χάνουν το κοινωνικό τους περιβάλλον.</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987550" y="911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300" b="0" i="0" u="none" strike="noStrike" cap="none" normalizeH="0" baseline="0" dirty="0">
                <a:ln>
                  <a:noFill/>
                </a:ln>
                <a:solidFill>
                  <a:srgbClr val="0A0A0A"/>
                </a:solidFill>
                <a:effectLst/>
                <a:latin typeface="Georgia" panose="02040502050405020303" pitchFamily="18" charset="0"/>
              </a:rPr>
              <a:t>9. Ενθαρρύνουμε τη δημιουργική έκφραση και τη θετική χρήση της τεχνολογίας, ενώ παράλληλα διατηρούμε την ισορροπία στις καθημερινές εργασίες για τη μελέτη, εργασίες φροντίδας σπιτιού και καταμερισμού των καθημερινών υποχρεώσεων. Τα παιδιά μπορούν να επικοινωνούν μέσω διαδικτυακών εφαρμογών με τους φίλους τους για να μην νιώσουν ότι χάνουν το κοινωνικό τους περιβάλλον.</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3707121" y="4113106"/>
            <a:ext cx="3267739" cy="1944793"/>
          </a:xfrm>
          <a:prstGeom prst="rect">
            <a:avLst/>
          </a:prstGeom>
        </p:spPr>
      </p:pic>
    </p:spTree>
    <p:extLst>
      <p:ext uri="{BB962C8B-B14F-4D97-AF65-F5344CB8AC3E}">
        <p14:creationId xmlns:p14="http://schemas.microsoft.com/office/powerpoint/2010/main" val="382072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l-GR" dirty="0"/>
              <a:t>Μιλώντας στο παιδί για τον ιό </a:t>
            </a:r>
            <a:br>
              <a:rPr lang="el-GR" dirty="0"/>
            </a:br>
            <a:endParaRPr lang="el-GR" dirty="0"/>
          </a:p>
        </p:txBody>
      </p:sp>
      <p:sp>
        <p:nvSpPr>
          <p:cNvPr id="14" name="Σύμβολο κράτησης θέσης περιεχομένου 13"/>
          <p:cNvSpPr>
            <a:spLocks noGrp="1"/>
          </p:cNvSpPr>
          <p:nvPr>
            <p:ph idx="1"/>
          </p:nvPr>
        </p:nvSpPr>
        <p:spPr/>
        <p:txBody>
          <a:bodyPr rtlCol="0">
            <a:normAutofit fontScale="92500" lnSpcReduction="10000"/>
          </a:bodyPr>
          <a:lstStyle/>
          <a:p>
            <a:pPr rtl="0"/>
            <a:r>
              <a:rPr lang="el-GR" dirty="0"/>
              <a:t>Μπροστά στα ανατρεπτικά γεγονότα που διαμορφώνουν τη ζωή μας αυτό τον καιρό, η ενίσχυση της αίσθησης της ασφάλειας των παιδιών αποτελεί τον πιο σημαντικό στόχο. Για να νιώσουν ασφαλή, είναι απαραίτητο να συζητήσουμε μαζί τους για όσα συμβαίνουν στον καιρό της πανδημίας</a:t>
            </a:r>
          </a:p>
          <a:p>
            <a:pPr rtl="0"/>
            <a:r>
              <a:rPr lang="el-GR" dirty="0"/>
              <a:t>Τα παιδιά δύνανται να εκφράσουν πολυάριθμες ερωτήσεις για τον </a:t>
            </a:r>
            <a:r>
              <a:rPr lang="el-GR" dirty="0" err="1"/>
              <a:t>κορονοϊό</a:t>
            </a:r>
            <a:r>
              <a:rPr lang="el-GR" dirty="0"/>
              <a:t> , ανάλογα με την ηλικία τους</a:t>
            </a:r>
          </a:p>
          <a:p>
            <a:pPr rtl="0"/>
            <a:r>
              <a:rPr lang="el-GR" dirty="0"/>
              <a:t>Για να ενημερώσουμε το παιδί λοιπόν, αρχικά πρέπει να είμαστε εμείς σωστά ενημερωμένοι από έγκυρες και ασφαλείς πηγές όπως είναι ο Εθνικός Οργανισμός Δημόσιας Υγείας (ΕΟΔΥ) </a:t>
            </a:r>
            <a:r>
              <a:rPr lang="en-US" dirty="0"/>
              <a:t>https://eody.gov.gr</a:t>
            </a:r>
            <a:endParaRPr lang="el-G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l-GR" dirty="0"/>
              <a:t>Μιλώντας στο παιδί για τον ιό </a:t>
            </a:r>
            <a:br>
              <a:rPr lang="el-GR" dirty="0"/>
            </a:br>
            <a:endParaRPr lang="el-GR" dirty="0"/>
          </a:p>
        </p:txBody>
      </p:sp>
      <p:sp>
        <p:nvSpPr>
          <p:cNvPr id="14" name="Σύμβολο κράτησης θέσης περιεχομένου 13"/>
          <p:cNvSpPr>
            <a:spLocks noGrp="1"/>
          </p:cNvSpPr>
          <p:nvPr>
            <p:ph idx="1"/>
          </p:nvPr>
        </p:nvSpPr>
        <p:spPr/>
        <p:txBody>
          <a:bodyPr rtlCol="0">
            <a:normAutofit fontScale="85000" lnSpcReduction="20000"/>
          </a:bodyPr>
          <a:lstStyle/>
          <a:p>
            <a:pPr rtl="0"/>
            <a:endParaRPr lang="el-GR" dirty="0"/>
          </a:p>
          <a:p>
            <a:pPr rtl="0"/>
            <a:r>
              <a:rPr lang="el-GR" dirty="0"/>
              <a:t>Εξηγούμε στο παιδί τι συμβαίνει με απλά, κατανοητά λόγια ανάλογα με την ηλικία του.  Δεν αποσιωπούμε αυτό που συμβαίνει, το παιδί έχει ανάγκη να νιώσει ασφάλεια και εμπιστοσύνη, και δεν ψάχνουμε ενόχους. Ωστόσο, αν κάτι δεν γνωρίζουμε δεν ξεχνάμε  ότι το «δεν ξέρω» είναι μια υπεύθυνη απάντηση</a:t>
            </a:r>
          </a:p>
          <a:p>
            <a:pPr rtl="0"/>
            <a:r>
              <a:rPr lang="el-GR" dirty="0"/>
              <a:t>Δεν το υπερφορτώνουμε με άχρηστες πληροφορίες, δεν το εκθέτουμε σε συχνή και επικίνδυνη πολλές φορές πληροφόρηση που δημιουργεί φόβο και πανικό. Προσπαθούμε να διατηρήσουμε θετικό κλίμα, αισιοδοξίας και πειθαρχίας</a:t>
            </a:r>
          </a:p>
          <a:p>
            <a:pPr rtl="0"/>
            <a:r>
              <a:rPr lang="el-GR" dirty="0"/>
              <a:t>Αποφεύγουμε φορτισμένες λέξεις και εκφράσεις που συχνά ακούγονται αυτό το διάστημα, όπως: «κινούμενη βόμβα», «αυτό που ζούμε είναι πόλεμος!» και εξηγούμε στα μεγαλύτερα παιδιά την υπερβολή που μας διακρίνει όλους σε καιρό κρίσης</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l-GR" dirty="0"/>
              <a:t>Μιλώντας στο παιδί για τον ιό </a:t>
            </a:r>
            <a:br>
              <a:rPr lang="el-GR" dirty="0"/>
            </a:br>
            <a:endParaRPr lang="el-GR" dirty="0"/>
          </a:p>
        </p:txBody>
      </p:sp>
      <p:sp>
        <p:nvSpPr>
          <p:cNvPr id="14" name="Σύμβολο κράτησης θέσης περιεχομένου 13"/>
          <p:cNvSpPr>
            <a:spLocks noGrp="1"/>
          </p:cNvSpPr>
          <p:nvPr>
            <p:ph idx="1"/>
          </p:nvPr>
        </p:nvSpPr>
        <p:spPr/>
        <p:txBody>
          <a:bodyPr rtlCol="0">
            <a:normAutofit fontScale="92500" lnSpcReduction="20000"/>
          </a:bodyPr>
          <a:lstStyle/>
          <a:p>
            <a:pPr marL="0" indent="0" rtl="0">
              <a:buNone/>
            </a:pPr>
            <a:endParaRPr lang="el-GR" dirty="0"/>
          </a:p>
          <a:p>
            <a:pPr rtl="0"/>
            <a:r>
              <a:rPr lang="el-GR" dirty="0"/>
              <a:t>Σε παιδιά μικρότερης ηλικίας ή με δυσκολίες κατανόησης χρησιμοποιούμε τη βοήθεια ενός σύντομου παραμυθιού ή κάνουμε μια χιουμοριστική αναπαράσταση του ιού μέσα από το παιχνίδι και τη ζωγραφική</a:t>
            </a:r>
          </a:p>
          <a:p>
            <a:pPr rtl="0"/>
            <a:r>
              <a:rPr lang="el-GR" dirty="0"/>
              <a:t>Προσφέρουμε στα παιδιά μια προοπτική για το μέλλον, εξηγώντας τους ότι οι επιδημίες έχουν αρχή, μέση και τέλος</a:t>
            </a:r>
          </a:p>
          <a:p>
            <a:pPr rtl="0"/>
            <a:r>
              <a:rPr lang="el-GR" dirty="0"/>
              <a:t>Είναι ευκαιρία να ενισχύσουμε στα παιδιά το αίσθημα αλληλεγγύης, </a:t>
            </a:r>
            <a:r>
              <a:rPr lang="el-GR" dirty="0" err="1"/>
              <a:t>ενσυναίσθησης</a:t>
            </a:r>
            <a:r>
              <a:rPr lang="el-GR" dirty="0"/>
              <a:t> και ευαισθητοποίησης για το κοινό καλό. Εξηγούμε ότι όλοι πρέπει να φανούμε υπεύθυνοι και να προστατεύσουμε τους γονείς, τις γιαγιάδες και τους παππούδες μας </a:t>
            </a:r>
          </a:p>
          <a:p>
            <a:pPr rtl="0"/>
            <a:endParaRPr lang="el-G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Lst>
          </a:blip>
          <a:stretch>
            <a:fillRect/>
          </a:stretch>
        </p:blipFill>
        <p:spPr>
          <a:xfrm>
            <a:off x="2372496" y="462189"/>
            <a:ext cx="6450227" cy="5923197"/>
          </a:xfrm>
          <a:prstGeom prst="rect">
            <a:avLst/>
          </a:prstGeom>
        </p:spPr>
      </p:pic>
      <p:sp>
        <p:nvSpPr>
          <p:cNvPr id="13" name="Τίτλος 12"/>
          <p:cNvSpPr>
            <a:spLocks noGrp="1"/>
          </p:cNvSpPr>
          <p:nvPr>
            <p:ph type="title"/>
          </p:nvPr>
        </p:nvSpPr>
        <p:spPr/>
        <p:txBody>
          <a:bodyPr rtlCol="0">
            <a:normAutofit fontScale="90000"/>
          </a:bodyPr>
          <a:lstStyle/>
          <a:p>
            <a:pPr rtl="0"/>
            <a:r>
              <a:rPr lang="el-GR" dirty="0"/>
              <a:t>Ανάγκες των παιδιών σε περιόδους κρίσης </a:t>
            </a:r>
            <a:br>
              <a:rPr lang="el-GR" dirty="0"/>
            </a:br>
            <a:endParaRPr lang="el-GR" dirty="0"/>
          </a:p>
        </p:txBody>
      </p:sp>
      <p:sp>
        <p:nvSpPr>
          <p:cNvPr id="14" name="Σύμβολο κράτησης θέσης περιεχομένου 13"/>
          <p:cNvSpPr>
            <a:spLocks noGrp="1"/>
          </p:cNvSpPr>
          <p:nvPr>
            <p:ph idx="1"/>
          </p:nvPr>
        </p:nvSpPr>
        <p:spPr/>
        <p:txBody>
          <a:bodyPr rtlCol="0">
            <a:normAutofit fontScale="85000" lnSpcReduction="10000"/>
          </a:bodyPr>
          <a:lstStyle/>
          <a:p>
            <a:pPr rtl="0"/>
            <a:r>
              <a:rPr lang="el-GR" dirty="0">
                <a:solidFill>
                  <a:schemeClr val="accent5">
                    <a:lumMod val="50000"/>
                  </a:schemeClr>
                </a:solidFill>
              </a:rPr>
              <a:t>Αναγνωρίζουμε τις σημαντικές ανάγκες που έχουν τα παιδιά σε μια περίοδο κρίσης, όπως αυτή που διανύουμε:</a:t>
            </a:r>
          </a:p>
          <a:p>
            <a:pPr rtl="0"/>
            <a:r>
              <a:rPr lang="el-GR" dirty="0">
                <a:solidFill>
                  <a:schemeClr val="accent5">
                    <a:lumMod val="50000"/>
                  </a:schemeClr>
                </a:solidFill>
              </a:rPr>
              <a:t>Ανάγκη για ασφάλεια</a:t>
            </a:r>
          </a:p>
          <a:p>
            <a:pPr rtl="0"/>
            <a:r>
              <a:rPr lang="el-GR" dirty="0">
                <a:solidFill>
                  <a:schemeClr val="accent5">
                    <a:lumMod val="50000"/>
                  </a:schemeClr>
                </a:solidFill>
              </a:rPr>
              <a:t>Ανάγκη να κατανοήσουν τι έχει συμβεί</a:t>
            </a:r>
          </a:p>
          <a:p>
            <a:pPr rtl="0"/>
            <a:r>
              <a:rPr lang="el-GR" dirty="0">
                <a:solidFill>
                  <a:schemeClr val="accent5">
                    <a:lumMod val="50000"/>
                  </a:schemeClr>
                </a:solidFill>
              </a:rPr>
              <a:t>Ανάγκη να εκφράσουν ελεύθερα σκέψεις, συναισθήματα και απορίες</a:t>
            </a:r>
          </a:p>
          <a:p>
            <a:pPr rtl="0"/>
            <a:r>
              <a:rPr lang="el-GR" dirty="0">
                <a:solidFill>
                  <a:schemeClr val="accent5">
                    <a:lumMod val="50000"/>
                  </a:schemeClr>
                </a:solidFill>
              </a:rPr>
              <a:t>Ανάγκη συμμετοχής στην εδραίωση νέας ρουτίνας στην οικογενειακή ζωή</a:t>
            </a:r>
          </a:p>
          <a:p>
            <a:pPr rtl="0"/>
            <a:r>
              <a:rPr lang="el-GR" dirty="0">
                <a:solidFill>
                  <a:schemeClr val="accent5">
                    <a:lumMod val="50000"/>
                  </a:schemeClr>
                </a:solidFill>
              </a:rPr>
              <a:t>Ανάγκη για προσωπικό χρόνο και χώρο (στα μεγαλύτερα παιδιά)</a:t>
            </a:r>
          </a:p>
          <a:p>
            <a:pPr rtl="0"/>
            <a:r>
              <a:rPr lang="el-GR" dirty="0">
                <a:solidFill>
                  <a:schemeClr val="accent5">
                    <a:lumMod val="50000"/>
                  </a:schemeClr>
                </a:solidFill>
              </a:rPr>
              <a:t>Ανάγκη για καθημερινή στήριξη</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Σύμβολο κράτησης θέσης περιεχομένου 2"/>
          <p:cNvSpPr>
            <a:spLocks noGrp="1"/>
          </p:cNvSpPr>
          <p:nvPr>
            <p:ph sz="half" idx="1"/>
          </p:nvPr>
        </p:nvSpPr>
        <p:spPr>
          <a:xfrm>
            <a:off x="486382" y="1825623"/>
            <a:ext cx="11108987" cy="4282052"/>
          </a:xfrm>
        </p:spPr>
        <p:txBody>
          <a:bodyPr rtlCol="0">
            <a:normAutofit fontScale="70000" lnSpcReduction="20000"/>
          </a:bodyPr>
          <a:lstStyle/>
          <a:p>
            <a:pPr rtl="0"/>
            <a:r>
              <a:rPr lang="el-GR" dirty="0"/>
              <a:t>Το πιο σημαντικό που κάνουμε με όλα τα παιδιά είναι να εφαρμόσουμε καθημερινό πρόγραμμα δραστηριοτήτων όπως π.χ.</a:t>
            </a:r>
          </a:p>
          <a:p>
            <a:pPr rtl="0"/>
            <a:r>
              <a:rPr lang="el-GR" dirty="0"/>
              <a:t> Πρωινό</a:t>
            </a:r>
          </a:p>
          <a:p>
            <a:pPr rtl="0"/>
            <a:r>
              <a:rPr lang="el-GR" dirty="0"/>
              <a:t> Μελέτη</a:t>
            </a:r>
          </a:p>
          <a:p>
            <a:pPr rtl="0"/>
            <a:r>
              <a:rPr lang="el-GR" dirty="0"/>
              <a:t> Παιχνίδι-Γυμναστική </a:t>
            </a:r>
          </a:p>
          <a:p>
            <a:pPr rtl="0"/>
            <a:r>
              <a:rPr lang="el-GR" dirty="0"/>
              <a:t> Γεύμα </a:t>
            </a:r>
          </a:p>
          <a:p>
            <a:pPr rtl="0"/>
            <a:r>
              <a:rPr lang="el-GR" dirty="0"/>
              <a:t>Η καθημερινή ρουτίνα, όσο πιο κοντά είναι σ΄ εκείνη που είχαμε πριν την απομόνωση, τόσο πιο πολύ θα βοηθήσει τα παιδιά να προσαρμοστούν στη νέα συνθήκη και να διατηρήσουν μια ομαλή καθημερινότητα στο σπίτι.   </a:t>
            </a:r>
          </a:p>
          <a:p>
            <a:pPr rtl="0"/>
            <a:r>
              <a:rPr lang="el-GR" dirty="0"/>
              <a:t>Αφιερώνουμε χρόνο στην καθημερινή φροντίδα και υγιεινή, όπως κάναμε πριν την κρίση</a:t>
            </a:r>
          </a:p>
          <a:p>
            <a:pPr rtl="0"/>
            <a:r>
              <a:rPr lang="el-GR" dirty="0"/>
              <a:t>Φροντίζουμε να υπάρχει χρόνος για χαλαρωτικές δραστηριότητες που ενισχύουν το αίσθημα της ευεξίας (παρακολούθηση αγαπημένης εκπομπής, μουσικοκινητικά παιχνίδια)</a:t>
            </a:r>
          </a:p>
          <a:p>
            <a:pPr rtl="0"/>
            <a:endParaRPr lang="el-GR" dirty="0"/>
          </a:p>
          <a:p>
            <a:pPr rtl="0"/>
            <a:endParaRPr lang="el-GR" dirty="0"/>
          </a:p>
          <a:p>
            <a:pPr rtl="0"/>
            <a:endParaRPr lang="el-GR" dirty="0"/>
          </a:p>
        </p:txBody>
      </p:sp>
      <p:sp>
        <p:nvSpPr>
          <p:cNvPr id="4" name="Τίτλος 3"/>
          <p:cNvSpPr>
            <a:spLocks noGrp="1"/>
          </p:cNvSpPr>
          <p:nvPr>
            <p:ph type="title"/>
          </p:nvPr>
        </p:nvSpPr>
        <p:spPr/>
        <p:txBody>
          <a:bodyPr>
            <a:normAutofit fontScale="90000"/>
          </a:bodyPr>
          <a:lstStyle/>
          <a:p>
            <a:r>
              <a:rPr lang="el-GR" dirty="0"/>
              <a:t>Τι μπορούμε να κάνουμε μέσα στο σπίτι:</a:t>
            </a:r>
            <a:br>
              <a:rPr lang="el-GR" dirty="0"/>
            </a:br>
            <a:endParaRPr lang="el-GR" dirty="0"/>
          </a:p>
        </p:txBody>
      </p:sp>
      <p:pic>
        <p:nvPicPr>
          <p:cNvPr id="7" name="Εικόνα 6"/>
          <p:cNvPicPr>
            <a:picLocks noChangeAspect="1"/>
          </p:cNvPicPr>
          <p:nvPr/>
        </p:nvPicPr>
        <p:blipFill>
          <a:blip r:embed="rId2"/>
          <a:stretch>
            <a:fillRect/>
          </a:stretch>
        </p:blipFill>
        <p:spPr>
          <a:xfrm>
            <a:off x="6898417" y="2221127"/>
            <a:ext cx="2266950" cy="1905000"/>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Διατροφή, ύπνος και σωματική άσκηση</a:t>
            </a:r>
          </a:p>
        </p:txBody>
      </p:sp>
      <p:sp>
        <p:nvSpPr>
          <p:cNvPr id="3" name="Θέση περιεχομένου 2"/>
          <p:cNvSpPr>
            <a:spLocks noGrp="1"/>
          </p:cNvSpPr>
          <p:nvPr>
            <p:ph idx="1"/>
          </p:nvPr>
        </p:nvSpPr>
        <p:spPr/>
        <p:txBody>
          <a:bodyPr>
            <a:normAutofit fontScale="85000" lnSpcReduction="20000"/>
          </a:bodyPr>
          <a:lstStyle/>
          <a:p>
            <a:r>
              <a:rPr lang="el-GR" dirty="0"/>
              <a:t>Φροντίζουμε ώστε τα παιδιά να εμπλουτίζουν τη διατροφή τους με φρούτα και λαχανικά και τα βοηθούμε να έχουν όσο γίνεται προγραμματισμένα και τακτικά γεύματα.</a:t>
            </a:r>
          </a:p>
          <a:p>
            <a:r>
              <a:rPr lang="el-GR" dirty="0"/>
              <a:t>Κανονίζουμε ένα πρόγραμμα ύπνου, ώστε να ξεκουράζονται αρκετά και να μην ξεφεύγουν πολύ από τις ώρες ύπνου πριν τον εγκλεισμό</a:t>
            </a:r>
          </a:p>
          <a:p>
            <a:r>
              <a:rPr lang="el-GR" dirty="0"/>
              <a:t>Η φυσική δραστηριότητα για τα παιδιά είναι εξίσου σημαντική με την τροφή και τον ύπνο. Προσφέρει χαρά, ικανοποίηση, πνευματική εγρήγορση και ευεξία. Ας κινηθούμε λοιπόν, γονείς και παιδιά!</a:t>
            </a:r>
          </a:p>
          <a:p>
            <a:r>
              <a:rPr lang="el-GR" dirty="0"/>
              <a:t>Δεν ξεχνούμε ότι τα παιδιά με ΔΕΠΥ έχουν μεγαλύτερη ανάγκη κίνησης και εκτόνωσης και επιδιώκουμε να τα κινητοποιούμε με εναλλακτικούς τρόπους καθημερινά (οργάνωση και αναδιαμόρφωση του προσωπικού τους χώρου, συμμετοχή στις δουλειές του σπιτιού, ασκήσεις ενδυνάμωσης κ.ά.) </a:t>
            </a:r>
          </a:p>
          <a:p>
            <a:endParaRPr lang="el-GR" dirty="0"/>
          </a:p>
        </p:txBody>
      </p:sp>
    </p:spTree>
    <p:extLst>
      <p:ext uri="{BB962C8B-B14F-4D97-AF65-F5344CB8AC3E}">
        <p14:creationId xmlns:p14="http://schemas.microsoft.com/office/powerpoint/2010/main" val="295633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630" y="148281"/>
            <a:ext cx="10058402" cy="1219200"/>
          </a:xfrm>
        </p:spPr>
        <p:txBody>
          <a:bodyPr/>
          <a:lstStyle/>
          <a:p>
            <a:r>
              <a:rPr lang="el-GR" dirty="0"/>
              <a:t>Δραστηριότητες και παιχνίδια με τα παιδιά</a:t>
            </a:r>
          </a:p>
        </p:txBody>
      </p:sp>
      <p:sp>
        <p:nvSpPr>
          <p:cNvPr id="3" name="Θέση περιεχομένου 2"/>
          <p:cNvSpPr>
            <a:spLocks noGrp="1"/>
          </p:cNvSpPr>
          <p:nvPr>
            <p:ph idx="1"/>
          </p:nvPr>
        </p:nvSpPr>
        <p:spPr>
          <a:xfrm>
            <a:off x="815545" y="1524000"/>
            <a:ext cx="10618573" cy="5074508"/>
          </a:xfrm>
        </p:spPr>
        <p:txBody>
          <a:bodyPr>
            <a:normAutofit fontScale="70000" lnSpcReduction="20000"/>
          </a:bodyPr>
          <a:lstStyle/>
          <a:p>
            <a:pPr marL="0" indent="0">
              <a:buNone/>
            </a:pPr>
            <a:r>
              <a:rPr lang="el-GR" dirty="0"/>
              <a:t>Οι περισσότεροι γονείς διαμαρτυρόμασταν για την έλλειψη ελεύθερου χρόνου που θα μας παρείχε τη δυνατότητα να ασχοληθούμε με τα παιδιά μας. Να η ευκαιρία! Ας την εκμεταλλευτούμε με ευχάριστες και δημιουργικές δραστηριότητες για να κερδίσουμε το χαμένο χρόνο με τα παιδιά μας</a:t>
            </a:r>
          </a:p>
          <a:p>
            <a:r>
              <a:rPr lang="el-GR" dirty="0"/>
              <a:t>Ζωγραφίζουμε</a:t>
            </a:r>
          </a:p>
          <a:p>
            <a:r>
              <a:rPr lang="el-GR" dirty="0"/>
              <a:t>Παίζουμε μουσική και χορεύουμε</a:t>
            </a:r>
          </a:p>
          <a:p>
            <a:r>
              <a:rPr lang="el-GR" dirty="0"/>
              <a:t>Διαβάζουμε παραμύθια ή λογοτεχνικά βιβλία</a:t>
            </a:r>
          </a:p>
          <a:p>
            <a:r>
              <a:rPr lang="el-GR" dirty="0"/>
              <a:t>Μαγειρεύουμε</a:t>
            </a:r>
          </a:p>
          <a:p>
            <a:r>
              <a:rPr lang="el-GR" dirty="0"/>
              <a:t>Λέμε ανέκδοτα ή χαρούμενες ιστορίες</a:t>
            </a:r>
          </a:p>
          <a:p>
            <a:r>
              <a:rPr lang="el-GR" dirty="0"/>
              <a:t>Παίζουμε επιτραπέζια παιχνίδια</a:t>
            </a:r>
          </a:p>
          <a:p>
            <a:r>
              <a:rPr lang="el-GR" dirty="0"/>
              <a:t>Βλέπουμε ταινίες </a:t>
            </a:r>
          </a:p>
          <a:p>
            <a:r>
              <a:rPr lang="el-GR" dirty="0"/>
              <a:t>Κάνουμε αυτοσχέδιες κατασκευές</a:t>
            </a:r>
          </a:p>
          <a:p>
            <a:r>
              <a:rPr lang="el-GR" dirty="0"/>
              <a:t>Συζητάμε και επικοινωνούμε ουσιαστικά</a:t>
            </a:r>
          </a:p>
          <a:p>
            <a:pPr marL="0" indent="0">
              <a:buNone/>
            </a:pPr>
            <a:endParaRPr lang="el-GR" dirty="0"/>
          </a:p>
          <a:p>
            <a:endParaRPr lang="el-GR" dirty="0"/>
          </a:p>
        </p:txBody>
      </p:sp>
      <p:pic>
        <p:nvPicPr>
          <p:cNvPr id="4" name="Εικόνα 3"/>
          <p:cNvPicPr>
            <a:picLocks noChangeAspect="1"/>
          </p:cNvPicPr>
          <p:nvPr/>
        </p:nvPicPr>
        <p:blipFill>
          <a:blip r:embed="rId2"/>
          <a:stretch>
            <a:fillRect/>
          </a:stretch>
        </p:blipFill>
        <p:spPr>
          <a:xfrm>
            <a:off x="6977449" y="2603156"/>
            <a:ext cx="5121360" cy="3022415"/>
          </a:xfrm>
          <a:prstGeom prst="rect">
            <a:avLst/>
          </a:prstGeom>
        </p:spPr>
      </p:pic>
    </p:spTree>
    <p:extLst>
      <p:ext uri="{BB962C8B-B14F-4D97-AF65-F5344CB8AC3E}">
        <p14:creationId xmlns:p14="http://schemas.microsoft.com/office/powerpoint/2010/main" val="368448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Θετική χρήση της τεχνολογίας</a:t>
            </a:r>
            <a:br>
              <a:rPr lang="el-GR" dirty="0"/>
            </a:br>
            <a:endParaRPr lang="el-GR" dirty="0"/>
          </a:p>
        </p:txBody>
      </p:sp>
      <p:sp>
        <p:nvSpPr>
          <p:cNvPr id="3" name="Θέση περιεχομένου 2"/>
          <p:cNvSpPr>
            <a:spLocks noGrp="1"/>
          </p:cNvSpPr>
          <p:nvPr>
            <p:ph idx="1"/>
          </p:nvPr>
        </p:nvSpPr>
        <p:spPr/>
        <p:txBody>
          <a:bodyPr/>
          <a:lstStyle/>
          <a:p>
            <a:r>
              <a:rPr lang="el-GR" dirty="0"/>
              <a:t>Αυτή τη χρονική περίοδο ενθαρρύνουμε τη διαδικτυακή εκπαίδευση και την επικοινωνία με τα αγαπημένα πρόσωπα μέσω των διαδικτυακών εφαρμογών. </a:t>
            </a:r>
          </a:p>
          <a:p>
            <a:r>
              <a:rPr lang="el-GR" dirty="0"/>
              <a:t>Ειδικά, για τους εφήβους είναι σημαντικό να διατηρήσουν τις κοινωνικές επαφές και τις φιλίες τους και να μη νιώσουν απομόνωση και απομάκρυνση. </a:t>
            </a:r>
          </a:p>
          <a:p>
            <a:endParaRPr lang="el-GR" dirty="0"/>
          </a:p>
          <a:p>
            <a:endParaRPr lang="el-GR" dirty="0"/>
          </a:p>
        </p:txBody>
      </p:sp>
    </p:spTree>
    <p:extLst>
      <p:ext uri="{BB962C8B-B14F-4D97-AF65-F5344CB8AC3E}">
        <p14:creationId xmlns:p14="http://schemas.microsoft.com/office/powerpoint/2010/main" val="34072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Εικόνα φύσης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5_TF03431377_TF03431377" id="{04C6ABFF-6D7E-4294-B6F1-7B6614CA4C9E}" vid="{B1B1264E-53AD-4047-85DA-3732DAEA85B1}"/>
    </a:ext>
  </a:extLst>
</a:theme>
</file>

<file path=ppt/theme/theme2.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Παρουσίαση φύσης με σχεδίαση τοπίου (ευρεία οθόνη)</Template>
  <TotalTime>1294</TotalTime>
  <Words>1353</Words>
  <Application>Microsoft Office PowerPoint</Application>
  <PresentationFormat>Ευρεία οθόνη</PresentationFormat>
  <Paragraphs>71</Paragraphs>
  <Slides>14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Arial</vt:lpstr>
      <vt:lpstr>Georgia</vt:lpstr>
      <vt:lpstr>Segoe Print</vt:lpstr>
      <vt:lpstr>Εικόνα φύσης 16x9</vt:lpstr>
      <vt:lpstr>Γονείς και παιδιά με ή χωρίς αναπηρία στον καιρό του κορονοϊού</vt:lpstr>
      <vt:lpstr>Μιλώντας στο παιδί για τον ιό  </vt:lpstr>
      <vt:lpstr>Μιλώντας στο παιδί για τον ιό  </vt:lpstr>
      <vt:lpstr>Μιλώντας στο παιδί για τον ιό  </vt:lpstr>
      <vt:lpstr>Ανάγκες των παιδιών σε περιόδους κρίσης  </vt:lpstr>
      <vt:lpstr>Τι μπορούμε να κάνουμε μέσα στο σπίτι: </vt:lpstr>
      <vt:lpstr>Διατροφή, ύπνος και σωματική άσκηση</vt:lpstr>
      <vt:lpstr>Δραστηριότητες και παιχνίδια με τα παιδιά</vt:lpstr>
      <vt:lpstr>Θετική χρήση της τεχνολογίας </vt:lpstr>
      <vt:lpstr>Ειδικότερες συμβουλές για τα παιδιά με αναπηρία</vt:lpstr>
      <vt:lpstr>Ειδικότερες συμβουλές για τα παιδιά με αναπηρία</vt:lpstr>
      <vt:lpstr>Διατήρηση της διάθεσης και της ψυχικής υγείας </vt:lpstr>
      <vt:lpstr>Διατήρηση της διάθεσης και της ψυχικής υγείας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Γονείς και παιδιά με αναπηρία στον καιρό του κορονοϊού</dc:title>
  <dc:creator>giannis111976 giaakr GR</dc:creator>
  <cp:lastModifiedBy>giannis111976 giaakr GR</cp:lastModifiedBy>
  <cp:revision>61</cp:revision>
  <dcterms:created xsi:type="dcterms:W3CDTF">2020-04-08T20:42:30Z</dcterms:created>
  <dcterms:modified xsi:type="dcterms:W3CDTF">2020-04-10T11:53:59Z</dcterms:modified>
</cp:coreProperties>
</file>