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445" r:id="rId2"/>
    <p:sldId id="476" r:id="rId3"/>
    <p:sldId id="403" r:id="rId4"/>
    <p:sldId id="480" r:id="rId5"/>
    <p:sldId id="478" r:id="rId6"/>
    <p:sldId id="496" r:id="rId7"/>
    <p:sldId id="481" r:id="rId8"/>
    <p:sldId id="482" r:id="rId9"/>
    <p:sldId id="484" r:id="rId10"/>
    <p:sldId id="485" r:id="rId11"/>
    <p:sldId id="486" r:id="rId12"/>
    <p:sldId id="488" r:id="rId13"/>
    <p:sldId id="487" r:id="rId14"/>
    <p:sldId id="489" r:id="rId15"/>
    <p:sldId id="490" r:id="rId16"/>
    <p:sldId id="491" r:id="rId17"/>
    <p:sldId id="493" r:id="rId18"/>
    <p:sldId id="494" r:id="rId19"/>
    <p:sldId id="495" r:id="rId20"/>
    <p:sldId id="497" r:id="rId21"/>
    <p:sldId id="498" r:id="rId22"/>
    <p:sldId id="483" r:id="rId23"/>
    <p:sldId id="472"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p:scale>
          <a:sx n="73" d="100"/>
          <a:sy n="73" d="100"/>
        </p:scale>
        <p:origin x="-129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98E406-2FE9-4AA7-BE55-E5D631794299}" type="datetimeFigureOut">
              <a:rPr lang="el-GR" smtClean="0"/>
              <a:pPr/>
              <a:t>9/4/2020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2F358C-15D5-43BC-BEF7-60F8DC2C3D92}"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a:lstStyle/>
          <a:p>
            <a:pPr eaLnBrk="1" hangingPunct="1">
              <a:spcBef>
                <a:spcPct val="0"/>
              </a:spcBef>
            </a:pPr>
            <a:endParaRPr lang="el-GR"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08BCCA-3E76-4191-9F0F-58B2A6BBB507}" type="slidenum">
              <a:rPr lang="el-GR" smtClean="0"/>
              <a:pPr/>
              <a:t>3</a:t>
            </a:fld>
            <a:endParaRPr 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a:lstStyle/>
          <a:p>
            <a:pPr eaLnBrk="1" hangingPunct="1">
              <a:spcBef>
                <a:spcPct val="0"/>
              </a:spcBef>
            </a:pPr>
            <a:endParaRPr lang="el-GR"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08BCCA-3E76-4191-9F0F-58B2A6BBB507}" type="slidenum">
              <a:rPr lang="el-GR" smtClean="0"/>
              <a:pPr/>
              <a:t>14</a:t>
            </a:fld>
            <a:endParaRPr 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a:lstStyle/>
          <a:p>
            <a:pPr eaLnBrk="1" hangingPunct="1">
              <a:spcBef>
                <a:spcPct val="0"/>
              </a:spcBef>
            </a:pPr>
            <a:endParaRPr lang="el-GR"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08BCCA-3E76-4191-9F0F-58B2A6BBB507}" type="slidenum">
              <a:rPr lang="el-GR" smtClean="0"/>
              <a:pPr/>
              <a:t>15</a:t>
            </a:fld>
            <a:endParaRPr 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a:lstStyle/>
          <a:p>
            <a:pPr eaLnBrk="1" hangingPunct="1">
              <a:spcBef>
                <a:spcPct val="0"/>
              </a:spcBef>
            </a:pPr>
            <a:endParaRPr lang="el-GR"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08BCCA-3E76-4191-9F0F-58B2A6BBB507}" type="slidenum">
              <a:rPr lang="el-GR" smtClean="0"/>
              <a:pPr/>
              <a:t>16</a:t>
            </a:fld>
            <a:endParaRPr 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a:lstStyle/>
          <a:p>
            <a:pPr eaLnBrk="1" hangingPunct="1">
              <a:spcBef>
                <a:spcPct val="0"/>
              </a:spcBef>
            </a:pPr>
            <a:endParaRPr lang="el-GR"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08BCCA-3E76-4191-9F0F-58B2A6BBB507}" type="slidenum">
              <a:rPr lang="el-GR" smtClean="0"/>
              <a:pPr/>
              <a:t>17</a:t>
            </a:fld>
            <a:endParaRPr 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a:lstStyle/>
          <a:p>
            <a:pPr eaLnBrk="1" hangingPunct="1">
              <a:spcBef>
                <a:spcPct val="0"/>
              </a:spcBef>
            </a:pPr>
            <a:endParaRPr lang="el-GR"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08BCCA-3E76-4191-9F0F-58B2A6BBB507}" type="slidenum">
              <a:rPr lang="el-GR" smtClean="0"/>
              <a:pPr/>
              <a:t>18</a:t>
            </a:fld>
            <a:endParaRPr 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a:lstStyle/>
          <a:p>
            <a:pPr eaLnBrk="1" hangingPunct="1">
              <a:spcBef>
                <a:spcPct val="0"/>
              </a:spcBef>
            </a:pPr>
            <a:endParaRPr lang="el-GR"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08BCCA-3E76-4191-9F0F-58B2A6BBB507}" type="slidenum">
              <a:rPr lang="el-GR" smtClean="0"/>
              <a:pPr/>
              <a:t>19</a:t>
            </a:fld>
            <a:endParaRPr 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a:noFill/>
          <a:ln/>
        </p:spPr>
        <p:txBody>
          <a:bodyPr/>
          <a:lstStyle/>
          <a:p>
            <a:pPr eaLnBrk="1" hangingPunct="1"/>
            <a:endParaRPr lang="el-GR" smtClean="0"/>
          </a:p>
        </p:txBody>
      </p:sp>
      <p:sp>
        <p:nvSpPr>
          <p:cNvPr id="84996" name="Slide Number Placeholder 3"/>
          <p:cNvSpPr txBox="1">
            <a:spLocks noGrp="1"/>
          </p:cNvSpPr>
          <p:nvPr/>
        </p:nvSpPr>
        <p:spPr bwMode="auto">
          <a:xfrm>
            <a:off x="3883827" y="8685287"/>
            <a:ext cx="2972590" cy="457200"/>
          </a:xfrm>
          <a:prstGeom prst="rect">
            <a:avLst/>
          </a:prstGeom>
          <a:noFill/>
          <a:ln w="9525">
            <a:noFill/>
            <a:miter lim="800000"/>
            <a:headEnd/>
            <a:tailEnd/>
          </a:ln>
        </p:spPr>
        <p:txBody>
          <a:bodyPr lIns="91428" tIns="45714" rIns="91428" bIns="45714" anchor="b"/>
          <a:lstStyle/>
          <a:p>
            <a:pPr algn="r" defTabSz="914558"/>
            <a:fld id="{9B58F367-D1E3-4239-9F2C-31DC2B98764F}" type="slidenum">
              <a:rPr lang="el-GR" sz="1200" b="1"/>
              <a:pPr algn="r" defTabSz="914558"/>
              <a:t>20</a:t>
            </a:fld>
            <a:endParaRPr lang="el-GR" sz="1200"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a:lstStyle/>
          <a:p>
            <a:pPr eaLnBrk="1" hangingPunct="1">
              <a:spcBef>
                <a:spcPct val="0"/>
              </a:spcBef>
            </a:pPr>
            <a:endParaRPr lang="el-GR"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08BCCA-3E76-4191-9F0F-58B2A6BBB507}" type="slidenum">
              <a:rPr lang="el-GR" smtClean="0"/>
              <a:pPr/>
              <a:t>5</a:t>
            </a:fld>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a:lstStyle/>
          <a:p>
            <a:pPr eaLnBrk="1" hangingPunct="1">
              <a:spcBef>
                <a:spcPct val="0"/>
              </a:spcBef>
            </a:pPr>
            <a:endParaRPr lang="el-GR"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08BCCA-3E76-4191-9F0F-58B2A6BBB507}" type="slidenum">
              <a:rPr lang="el-GR" smtClean="0"/>
              <a:pPr/>
              <a:t>7</a:t>
            </a:fld>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a:lstStyle/>
          <a:p>
            <a:pPr eaLnBrk="1" hangingPunct="1">
              <a:spcBef>
                <a:spcPct val="0"/>
              </a:spcBef>
            </a:pPr>
            <a:endParaRPr lang="el-GR"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08BCCA-3E76-4191-9F0F-58B2A6BBB507}" type="slidenum">
              <a:rPr lang="el-GR" smtClean="0"/>
              <a:pPr/>
              <a:t>8</a:t>
            </a:fld>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a:lstStyle/>
          <a:p>
            <a:pPr eaLnBrk="1" hangingPunct="1">
              <a:spcBef>
                <a:spcPct val="0"/>
              </a:spcBef>
            </a:pPr>
            <a:endParaRPr lang="el-GR"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08BCCA-3E76-4191-9F0F-58B2A6BBB507}" type="slidenum">
              <a:rPr lang="el-GR" smtClean="0"/>
              <a:pPr/>
              <a:t>9</a:t>
            </a:fld>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a:lstStyle/>
          <a:p>
            <a:pPr eaLnBrk="1" hangingPunct="1">
              <a:spcBef>
                <a:spcPct val="0"/>
              </a:spcBef>
            </a:pPr>
            <a:endParaRPr lang="el-GR"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08BCCA-3E76-4191-9F0F-58B2A6BBB507}" type="slidenum">
              <a:rPr lang="el-GR" smtClean="0"/>
              <a:pPr/>
              <a:t>10</a:t>
            </a:fld>
            <a:endParaRPr 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a:lstStyle/>
          <a:p>
            <a:pPr eaLnBrk="1" hangingPunct="1">
              <a:spcBef>
                <a:spcPct val="0"/>
              </a:spcBef>
            </a:pPr>
            <a:endParaRPr lang="el-GR"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08BCCA-3E76-4191-9F0F-58B2A6BBB507}" type="slidenum">
              <a:rPr lang="el-GR" smtClean="0"/>
              <a:pPr/>
              <a:t>11</a:t>
            </a:fld>
            <a:endParaRPr 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a:lstStyle/>
          <a:p>
            <a:pPr eaLnBrk="1" hangingPunct="1">
              <a:spcBef>
                <a:spcPct val="0"/>
              </a:spcBef>
            </a:pPr>
            <a:endParaRPr lang="el-GR"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08BCCA-3E76-4191-9F0F-58B2A6BBB507}" type="slidenum">
              <a:rPr lang="el-GR" smtClean="0"/>
              <a:pPr/>
              <a:t>12</a:t>
            </a:fld>
            <a:endParaRPr 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a:lstStyle/>
          <a:p>
            <a:pPr eaLnBrk="1" hangingPunct="1">
              <a:spcBef>
                <a:spcPct val="0"/>
              </a:spcBef>
            </a:pPr>
            <a:endParaRPr lang="el-GR"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08BCCA-3E76-4191-9F0F-58B2A6BBB507}" type="slidenum">
              <a:rPr lang="el-GR" smtClean="0"/>
              <a:pPr/>
              <a:t>13</a:t>
            </a:fld>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12" name="11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 Υπότιτλος"/>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DDD9C6CF-82F3-4E47-995D-3E42E874FEB9}" type="datetimeFigureOut">
              <a:rPr lang="el-GR" smtClean="0"/>
              <a:pPr/>
              <a:t>9/4/2020</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lIns="0" tIns="0" rIns="0" bIns="0">
            <a:noAutofit/>
          </a:bodyPr>
          <a:lstStyle>
            <a:lvl1pPr>
              <a:defRPr sz="1400">
                <a:solidFill>
                  <a:srgbClr val="FFFFFF"/>
                </a:solidFill>
              </a:defRPr>
            </a:lvl1pPr>
          </a:lstStyle>
          <a:p>
            <a:fld id="{34AA7A2F-F697-4F46-BD3A-8F30621D6AE5}" type="slidenum">
              <a:rPr lang="el-GR" smtClean="0"/>
              <a:pPr/>
              <a:t>‹#›</a:t>
            </a:fld>
            <a:endParaRPr lang="el-GR"/>
          </a:p>
        </p:txBody>
      </p:sp>
      <p:sp>
        <p:nvSpPr>
          <p:cNvPr id="7" name="6 - Ορθογώνιο"/>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DD9C6CF-82F3-4E47-995D-3E42E874FEB9}" type="datetimeFigureOut">
              <a:rPr lang="el-GR" smtClean="0"/>
              <a:pPr/>
              <a:t>9/4/2020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4AA7A2F-F697-4F46-BD3A-8F30621D6AE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1"/>
            <a:ext cx="201168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914400" y="274640"/>
            <a:ext cx="55626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DD9C6CF-82F3-4E47-995D-3E42E874FEB9}" type="datetimeFigureOut">
              <a:rPr lang="el-GR" smtClean="0"/>
              <a:pPr/>
              <a:t>9/4/2020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4AA7A2F-F697-4F46-BD3A-8F30621D6AE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DDD9C6CF-82F3-4E47-995D-3E42E874FEB9}" type="datetimeFigureOut">
              <a:rPr lang="el-GR" smtClean="0"/>
              <a:pPr/>
              <a:t>9/4/2020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4AA7A2F-F697-4F46-BD3A-8F30621D6AE5}" type="slidenum">
              <a:rPr lang="el-GR" smtClean="0"/>
              <a:pPr/>
              <a:t>‹#›</a:t>
            </a:fld>
            <a:endParaRPr lang="el-GR"/>
          </a:p>
        </p:txBody>
      </p:sp>
      <p:sp>
        <p:nvSpPr>
          <p:cNvPr id="8" name="7 - Θέση περιεχομένου"/>
          <p:cNvSpPr>
            <a:spLocks noGrp="1"/>
          </p:cNvSpPr>
          <p:nvPr>
            <p:ph sz="quarter" idx="1"/>
          </p:nvPr>
        </p:nvSpPr>
        <p:spPr>
          <a:xfrm>
            <a:off x="914400" y="1447800"/>
            <a:ext cx="777240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11" name="10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722313" y="952500"/>
            <a:ext cx="7772400" cy="1362075"/>
          </a:xfrm>
        </p:spPr>
        <p:txBody>
          <a:bodyPr anchor="b" anchorCtr="0"/>
          <a:lstStyle>
            <a:lvl1pPr algn="l">
              <a:buNone/>
              <a:defRPr sz="4000" b="0" cap="none"/>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DD9C6CF-82F3-4E47-995D-3E42E874FEB9}" type="datetimeFigureOut">
              <a:rPr lang="el-GR" smtClean="0"/>
              <a:pPr/>
              <a:t>9/4/2020</a:t>
            </a:fld>
            <a:endParaRPr lang="el-GR"/>
          </a:p>
        </p:txBody>
      </p:sp>
      <p:sp>
        <p:nvSpPr>
          <p:cNvPr id="5" name="4 - Θέση υποσέλιδου"/>
          <p:cNvSpPr>
            <a:spLocks noGrp="1"/>
          </p:cNvSpPr>
          <p:nvPr>
            <p:ph type="ftr" sz="quarter" idx="11"/>
          </p:nvPr>
        </p:nvSpPr>
        <p:spPr>
          <a:xfrm>
            <a:off x="800100" y="6172200"/>
            <a:ext cx="4000500" cy="457200"/>
          </a:xfrm>
        </p:spPr>
        <p:txBody>
          <a:bodyPr/>
          <a:lstStyle/>
          <a:p>
            <a:endParaRPr lang="el-GR"/>
          </a:p>
        </p:txBody>
      </p:sp>
      <p:sp>
        <p:nvSpPr>
          <p:cNvPr id="7" name="6 - Ορθογώνιο"/>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146304" y="6208776"/>
            <a:ext cx="457200" cy="457200"/>
          </a:xfrm>
        </p:spPr>
        <p:txBody>
          <a:bodyPr/>
          <a:lstStyle/>
          <a:p>
            <a:fld id="{34AA7A2F-F697-4F46-BD3A-8F30621D6AE5}"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DDD9C6CF-82F3-4E47-995D-3E42E874FEB9}" type="datetimeFigureOut">
              <a:rPr lang="el-GR" smtClean="0"/>
              <a:pPr/>
              <a:t>9/4/2020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4AA7A2F-F697-4F46-BD3A-8F30621D6AE5}" type="slidenum">
              <a:rPr lang="el-GR" smtClean="0"/>
              <a:pPr/>
              <a:t>‹#›</a:t>
            </a:fld>
            <a:endParaRPr lang="el-GR"/>
          </a:p>
        </p:txBody>
      </p:sp>
      <p:sp>
        <p:nvSpPr>
          <p:cNvPr id="9" name="8 - Θέση περιεχομένου"/>
          <p:cNvSpPr>
            <a:spLocks noGrp="1"/>
          </p:cNvSpPr>
          <p:nvPr>
            <p:ph sz="quarter" idx="1"/>
          </p:nvPr>
        </p:nvSpPr>
        <p:spPr>
          <a:xfrm>
            <a:off x="91440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93395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3050"/>
            <a:ext cx="7772400" cy="1143000"/>
          </a:xfrm>
        </p:spPr>
        <p:txBody>
          <a:bodyPr anchor="b" anchorCtr="0"/>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DDD9C6CF-82F3-4E47-995D-3E42E874FEB9}" type="datetimeFigureOut">
              <a:rPr lang="el-GR" smtClean="0"/>
              <a:pPr/>
              <a:t>9/4/2020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4AA7A2F-F697-4F46-BD3A-8F30621D6AE5}" type="slidenum">
              <a:rPr lang="el-GR" smtClean="0"/>
              <a:pPr/>
              <a:t>‹#›</a:t>
            </a:fld>
            <a:endParaRPr lang="el-GR"/>
          </a:p>
        </p:txBody>
      </p:sp>
      <p:sp>
        <p:nvSpPr>
          <p:cNvPr id="11" name="10 - Θέση περιεχομένου"/>
          <p:cNvSpPr>
            <a:spLocks noGrp="1"/>
          </p:cNvSpPr>
          <p:nvPr>
            <p:ph sz="half" idx="2"/>
          </p:nvPr>
        </p:nvSpPr>
        <p:spPr>
          <a:xfrm>
            <a:off x="9144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4"/>
          </p:nvPr>
        </p:nvSpPr>
        <p:spPr>
          <a:xfrm>
            <a:off x="49530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DDD9C6CF-82F3-4E47-995D-3E42E874FEB9}" type="datetimeFigureOut">
              <a:rPr lang="el-GR" smtClean="0"/>
              <a:pPr/>
              <a:t>9/4/2020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4AA7A2F-F697-4F46-BD3A-8F30621D6AE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DD9C6CF-82F3-4E47-995D-3E42E874FEB9}" type="datetimeFigureOut">
              <a:rPr lang="el-GR" smtClean="0"/>
              <a:pPr/>
              <a:t>9/4/2020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4AA7A2F-F697-4F46-BD3A-8F30621D6AE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7 - Ορθογώνιο"/>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914400" y="273050"/>
            <a:ext cx="7772400" cy="1143000"/>
          </a:xfrm>
        </p:spPr>
        <p:txBody>
          <a:bodyPr anchor="b" anchorCtr="0"/>
          <a:lstStyle>
            <a:lvl1pPr algn="l">
              <a:buNone/>
              <a:defRPr sz="4000" b="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DD9C6CF-82F3-4E47-995D-3E42E874FEB9}" type="datetimeFigureOut">
              <a:rPr lang="el-GR" smtClean="0"/>
              <a:pPr/>
              <a:t>9/4/2020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4AA7A2F-F697-4F46-BD3A-8F30621D6AE5}" type="slidenum">
              <a:rPr lang="el-GR" smtClean="0"/>
              <a:pPr/>
              <a:t>‹#›</a:t>
            </a:fld>
            <a:endParaRPr lang="el-GR"/>
          </a:p>
        </p:txBody>
      </p:sp>
      <p:sp>
        <p:nvSpPr>
          <p:cNvPr id="11" name="10 - Θέση περιεχομένου"/>
          <p:cNvSpPr>
            <a:spLocks noGrp="1"/>
          </p:cNvSpPr>
          <p:nvPr>
            <p:ph sz="quarter" idx="1"/>
          </p:nvPr>
        </p:nvSpPr>
        <p:spPr>
          <a:xfrm>
            <a:off x="2971800" y="1600200"/>
            <a:ext cx="5715000" cy="44958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DD9C6CF-82F3-4E47-995D-3E42E874FEB9}" type="datetimeFigureOut">
              <a:rPr lang="el-GR" smtClean="0"/>
              <a:pPr/>
              <a:t>9/4/2020</a:t>
            </a:fld>
            <a:endParaRPr lang="el-GR"/>
          </a:p>
        </p:txBody>
      </p:sp>
      <p:sp>
        <p:nvSpPr>
          <p:cNvPr id="6" name="5 - Θέση υποσέλιδου"/>
          <p:cNvSpPr>
            <a:spLocks noGrp="1"/>
          </p:cNvSpPr>
          <p:nvPr>
            <p:ph type="ftr" sz="quarter" idx="11"/>
          </p:nvPr>
        </p:nvSpPr>
        <p:spPr>
          <a:xfrm>
            <a:off x="914400" y="6172200"/>
            <a:ext cx="3886200" cy="457200"/>
          </a:xfrm>
        </p:spPr>
        <p:txBody>
          <a:bodyPr/>
          <a:lstStyle/>
          <a:p>
            <a:endParaRPr lang="el-GR"/>
          </a:p>
        </p:txBody>
      </p:sp>
      <p:sp>
        <p:nvSpPr>
          <p:cNvPr id="7" name="6 - Θέση αριθμού διαφάνειας"/>
          <p:cNvSpPr>
            <a:spLocks noGrp="1"/>
          </p:cNvSpPr>
          <p:nvPr>
            <p:ph type="sldNum" sz="quarter" idx="12"/>
          </p:nvPr>
        </p:nvSpPr>
        <p:spPr>
          <a:xfrm>
            <a:off x="146304" y="6208776"/>
            <a:ext cx="457200" cy="457200"/>
          </a:xfrm>
        </p:spPr>
        <p:txBody>
          <a:bodyPr/>
          <a:lstStyle/>
          <a:p>
            <a:fld id="{34AA7A2F-F697-4F46-BD3A-8F30621D6AE5}" type="slidenum">
              <a:rPr lang="el-GR" smtClean="0"/>
              <a:pPr/>
              <a:t>‹#›</a:t>
            </a:fld>
            <a:endParaRPr lang="el-GR"/>
          </a:p>
        </p:txBody>
      </p:sp>
      <p:sp>
        <p:nvSpPr>
          <p:cNvPr id="11" name="10 - Ορθογώνιο"/>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 Θέση εικόνας"/>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 Θέση τίτλου"/>
          <p:cNvSpPr>
            <a:spLocks noGrp="1"/>
          </p:cNvSpPr>
          <p:nvPr>
            <p:ph type="title"/>
          </p:nvPr>
        </p:nvSpPr>
        <p:spPr>
          <a:xfrm>
            <a:off x="914400" y="274638"/>
            <a:ext cx="7772400" cy="1143000"/>
          </a:xfrm>
          <a:prstGeom prst="rect">
            <a:avLst/>
          </a:prstGeom>
        </p:spPr>
        <p:txBody>
          <a:bodyPr bIns="91440"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DD9C6CF-82F3-4E47-995D-3E42E874FEB9}" type="datetimeFigureOut">
              <a:rPr lang="el-GR" smtClean="0"/>
              <a:pPr/>
              <a:t>9/4/2020</a:t>
            </a:fld>
            <a:endParaRPr lang="el-GR"/>
          </a:p>
        </p:txBody>
      </p:sp>
      <p:sp>
        <p:nvSpPr>
          <p:cNvPr id="3" name="2 - Θέση υποσέλιδου"/>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l-GR"/>
          </a:p>
        </p:txBody>
      </p:sp>
      <p:sp>
        <p:nvSpPr>
          <p:cNvPr id="23" name="22 - Θέση αριθμού διαφάνειας"/>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4AA7A2F-F697-4F46-BD3A-8F30621D6AE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4.jpe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Υπότιτλος"/>
          <p:cNvSpPr>
            <a:spLocks noGrp="1"/>
          </p:cNvSpPr>
          <p:nvPr>
            <p:ph type="subTitle" idx="1"/>
          </p:nvPr>
        </p:nvSpPr>
        <p:spPr>
          <a:xfrm>
            <a:off x="1295400" y="3861048"/>
            <a:ext cx="6562748" cy="2376264"/>
          </a:xfrm>
        </p:spPr>
        <p:txBody>
          <a:bodyPr>
            <a:normAutofit/>
          </a:bodyPr>
          <a:lstStyle/>
          <a:p>
            <a:r>
              <a:rPr lang="el-GR" sz="3200" dirty="0" smtClean="0">
                <a:solidFill>
                  <a:schemeClr val="tx2">
                    <a:lumMod val="50000"/>
                  </a:schemeClr>
                </a:solidFill>
                <a:effectLst>
                  <a:outerShdw blurRad="38100" dist="38100" dir="2700000" algn="tl">
                    <a:srgbClr val="000000">
                      <a:alpha val="43137"/>
                    </a:srgbClr>
                  </a:outerShdw>
                </a:effectLst>
              </a:rPr>
              <a:t>Άρτεμις Κ. </a:t>
            </a:r>
            <a:r>
              <a:rPr lang="el-GR" sz="3200" dirty="0" err="1" smtClean="0">
                <a:solidFill>
                  <a:schemeClr val="tx2">
                    <a:lumMod val="50000"/>
                  </a:schemeClr>
                </a:solidFill>
                <a:effectLst>
                  <a:outerShdw blurRad="38100" dist="38100" dir="2700000" algn="tl">
                    <a:srgbClr val="000000">
                      <a:alpha val="43137"/>
                    </a:srgbClr>
                  </a:outerShdw>
                </a:effectLst>
              </a:rPr>
              <a:t>Τσίτσικα</a:t>
            </a:r>
            <a:endParaRPr lang="el-GR" sz="3200" dirty="0" smtClean="0">
              <a:solidFill>
                <a:schemeClr val="tx2">
                  <a:lumMod val="50000"/>
                </a:schemeClr>
              </a:solidFill>
              <a:effectLst>
                <a:outerShdw blurRad="38100" dist="38100" dir="2700000" algn="tl">
                  <a:srgbClr val="000000">
                    <a:alpha val="43137"/>
                  </a:srgbClr>
                </a:outerShdw>
              </a:effectLst>
            </a:endParaRPr>
          </a:p>
          <a:p>
            <a:r>
              <a:rPr lang="el-GR" sz="3200" dirty="0" err="1" smtClean="0">
                <a:solidFill>
                  <a:schemeClr val="tx2">
                    <a:lumMod val="50000"/>
                  </a:schemeClr>
                </a:solidFill>
                <a:effectLst>
                  <a:outerShdw blurRad="38100" dist="38100" dir="2700000" algn="tl">
                    <a:srgbClr val="000000">
                      <a:alpha val="43137"/>
                    </a:srgbClr>
                  </a:outerShdw>
                </a:effectLst>
              </a:rPr>
              <a:t>Αναπλ</a:t>
            </a:r>
            <a:r>
              <a:rPr lang="el-GR" sz="3200" dirty="0" smtClean="0">
                <a:solidFill>
                  <a:schemeClr val="tx2">
                    <a:lumMod val="50000"/>
                  </a:schemeClr>
                </a:solidFill>
                <a:effectLst>
                  <a:outerShdw blurRad="38100" dist="38100" dir="2700000" algn="tl">
                    <a:srgbClr val="000000">
                      <a:alpha val="43137"/>
                    </a:srgbClr>
                  </a:outerShdw>
                </a:effectLst>
              </a:rPr>
              <a:t>. Καθηγήτρια ΕΚΠΑ</a:t>
            </a:r>
            <a:endParaRPr lang="el-GR" sz="3200" dirty="0">
              <a:solidFill>
                <a:schemeClr val="tx2">
                  <a:lumMod val="50000"/>
                </a:schemeClr>
              </a:solidFill>
              <a:effectLst>
                <a:outerShdw blurRad="38100" dist="38100" dir="2700000" algn="tl">
                  <a:srgbClr val="000000">
                    <a:alpha val="43137"/>
                  </a:srgbClr>
                </a:outerShdw>
              </a:effectLst>
            </a:endParaRPr>
          </a:p>
        </p:txBody>
      </p:sp>
      <p:sp>
        <p:nvSpPr>
          <p:cNvPr id="3" name="2 - Τίτλος"/>
          <p:cNvSpPr>
            <a:spLocks noGrp="1"/>
          </p:cNvSpPr>
          <p:nvPr>
            <p:ph type="ctrTitle"/>
          </p:nvPr>
        </p:nvSpPr>
        <p:spPr/>
        <p:txBody>
          <a:bodyPr>
            <a:noAutofit/>
          </a:bodyPr>
          <a:lstStyle/>
          <a:p>
            <a:r>
              <a:rPr lang="en-US" sz="3200" i="1" dirty="0" smtClean="0">
                <a:solidFill>
                  <a:schemeClr val="accent1">
                    <a:lumMod val="20000"/>
                    <a:lumOff val="80000"/>
                  </a:schemeClr>
                </a:solidFill>
                <a:effectLst>
                  <a:outerShdw blurRad="38100" dist="38100" dir="2700000" algn="tl">
                    <a:srgbClr val="000000">
                      <a:alpha val="43137"/>
                    </a:srgbClr>
                  </a:outerShdw>
                </a:effectLst>
              </a:rPr>
              <a:t>#</a:t>
            </a:r>
            <a:r>
              <a:rPr lang="el-GR" sz="3200" i="1" dirty="0" smtClean="0">
                <a:solidFill>
                  <a:schemeClr val="accent1">
                    <a:lumMod val="20000"/>
                    <a:lumOff val="80000"/>
                  </a:schemeClr>
                </a:solidFill>
                <a:effectLst>
                  <a:outerShdw blurRad="38100" dist="38100" dir="2700000" algn="tl">
                    <a:srgbClr val="000000">
                      <a:alpha val="43137"/>
                    </a:srgbClr>
                  </a:outerShdw>
                </a:effectLst>
              </a:rPr>
              <a:t>Μένουμε Σπίτι </a:t>
            </a:r>
            <a:br>
              <a:rPr lang="el-GR" sz="3200" i="1" dirty="0" smtClean="0">
                <a:solidFill>
                  <a:schemeClr val="accent1">
                    <a:lumMod val="20000"/>
                    <a:lumOff val="80000"/>
                  </a:schemeClr>
                </a:solidFill>
                <a:effectLst>
                  <a:outerShdw blurRad="38100" dist="38100" dir="2700000" algn="tl">
                    <a:srgbClr val="000000">
                      <a:alpha val="43137"/>
                    </a:srgbClr>
                  </a:outerShdw>
                </a:effectLst>
              </a:rPr>
            </a:br>
            <a:r>
              <a:rPr lang="el-GR" sz="3200" i="1" dirty="0" smtClean="0">
                <a:solidFill>
                  <a:schemeClr val="accent1">
                    <a:lumMod val="20000"/>
                    <a:lumOff val="80000"/>
                  </a:schemeClr>
                </a:solidFill>
                <a:effectLst>
                  <a:outerShdw blurRad="38100" dist="38100" dir="2700000" algn="tl">
                    <a:srgbClr val="000000">
                      <a:alpha val="43137"/>
                    </a:srgbClr>
                  </a:outerShdw>
                </a:effectLst>
              </a:rPr>
              <a:t>Και τώρα τι κάνουμε;</a:t>
            </a:r>
            <a:endParaRPr lang="el-GR" sz="3200" i="1" dirty="0">
              <a:solidFill>
                <a:schemeClr val="accent1">
                  <a:lumMod val="20000"/>
                  <a:lumOff val="80000"/>
                </a:schemeClr>
              </a:solidFill>
              <a:effectLst>
                <a:outerShdw blurRad="38100" dist="38100" dir="2700000" algn="tl">
                  <a:srgbClr val="000000">
                    <a:alpha val="43137"/>
                  </a:srgbClr>
                </a:outerShdw>
              </a:effectLst>
            </a:endParaRPr>
          </a:p>
        </p:txBody>
      </p:sp>
      <p:pic>
        <p:nvPicPr>
          <p:cNvPr id="5" name="5 - Εικόνα" descr="C:\Users\RIA\Desktop\koyfo708_2-Copy-1.jpg"/>
          <p:cNvPicPr>
            <a:picLocks noChangeAspect="1" noChangeArrowheads="1"/>
          </p:cNvPicPr>
          <p:nvPr/>
        </p:nvPicPr>
        <p:blipFill>
          <a:blip r:embed="rId3" cstate="print"/>
          <a:srcRect/>
          <a:stretch>
            <a:fillRect/>
          </a:stretch>
        </p:blipFill>
        <p:spPr bwMode="auto">
          <a:xfrm>
            <a:off x="395535" y="5589240"/>
            <a:ext cx="3401883" cy="1105164"/>
          </a:xfrm>
          <a:prstGeom prst="rect">
            <a:avLst/>
          </a:prstGeom>
          <a:noFill/>
          <a:ln w="9525">
            <a:noFill/>
            <a:miter lim="800000"/>
            <a:headEnd/>
            <a:tailEnd/>
          </a:ln>
        </p:spPr>
      </p:pic>
      <p:graphicFrame>
        <p:nvGraphicFramePr>
          <p:cNvPr id="39937" name="Object 1"/>
          <p:cNvGraphicFramePr>
            <a:graphicFrameLocks noChangeAspect="1"/>
          </p:cNvGraphicFramePr>
          <p:nvPr/>
        </p:nvGraphicFramePr>
        <p:xfrm>
          <a:off x="6876256" y="5164108"/>
          <a:ext cx="1973957" cy="1433070"/>
        </p:xfrm>
        <a:graphic>
          <a:graphicData uri="http://schemas.openxmlformats.org/presentationml/2006/ole">
            <p:oleObj spid="_x0000_s39937" name="Acrobat Document" r:id="rId4" imgW="10431000" imgH="7568280" progId="AcroExch.Document.DC">
              <p:embed/>
            </p:oleObj>
          </a:graphicData>
        </a:graphic>
      </p:graphicFrame>
      <p:pic>
        <p:nvPicPr>
          <p:cNvPr id="39939" name="Picture 3" descr="Κορονοϊός: &quot;Μένουμε σπίτι&quot; - Γιατί η καραντίνα βοηθάει στην ..."/>
          <p:cNvPicPr>
            <a:picLocks noChangeAspect="1" noChangeArrowheads="1"/>
          </p:cNvPicPr>
          <p:nvPr/>
        </p:nvPicPr>
        <p:blipFill>
          <a:blip r:embed="rId5" cstate="print"/>
          <a:srcRect/>
          <a:stretch>
            <a:fillRect/>
          </a:stretch>
        </p:blipFill>
        <p:spPr bwMode="auto">
          <a:xfrm>
            <a:off x="179512" y="1556792"/>
            <a:ext cx="2321496" cy="134130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55576" y="548680"/>
            <a:ext cx="6624737" cy="1371600"/>
          </a:xfrm>
        </p:spPr>
        <p:txBody>
          <a:bodyPr anchor="ctr"/>
          <a:lstStyle/>
          <a:p>
            <a:pPr algn="ctr" eaLnBrk="1" hangingPunct="1">
              <a:defRPr/>
            </a:pPr>
            <a:r>
              <a:rPr lang="el-GR" sz="3000" b="1" dirty="0" smtClean="0">
                <a:solidFill>
                  <a:schemeClr val="accent2">
                    <a:lumMod val="60000"/>
                    <a:lumOff val="40000"/>
                  </a:schemeClr>
                </a:solidFill>
                <a:effectLst>
                  <a:outerShdw blurRad="38100" dist="38100" dir="2700000" algn="tl">
                    <a:srgbClr val="000000">
                      <a:alpha val="43137"/>
                    </a:srgbClr>
                  </a:outerShdw>
                </a:effectLst>
                <a:latin typeface="Calibri" pitchFamily="34" charset="0"/>
                <a:cs typeface="Calibri" pitchFamily="34" charset="0"/>
              </a:rPr>
              <a:t>ΑΣΦΑΛΕΙΑ  ΜΕΣΩ  ΕΝΗΜΕΡΩΣΗΣ  2</a:t>
            </a:r>
            <a:endParaRPr lang="el-GR" sz="3000" b="1" dirty="0" smtClean="0">
              <a:solidFill>
                <a:schemeClr val="accent2">
                  <a:lumMod val="60000"/>
                  <a:lumOff val="40000"/>
                </a:scheme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Content Placeholder 2"/>
          <p:cNvSpPr>
            <a:spLocks noGrp="1"/>
          </p:cNvSpPr>
          <p:nvPr>
            <p:ph idx="4294967295"/>
          </p:nvPr>
        </p:nvSpPr>
        <p:spPr>
          <a:xfrm>
            <a:off x="467544" y="2276872"/>
            <a:ext cx="8424936" cy="4392488"/>
          </a:xfrm>
        </p:spPr>
        <p:txBody>
          <a:bodyPr>
            <a:normAutofit/>
          </a:bodyPr>
          <a:lstStyle/>
          <a:p>
            <a:r>
              <a:rPr lang="x-none" smtClean="0">
                <a:effectLst>
                  <a:outerShdw blurRad="38100" dist="38100" dir="2700000" algn="tl">
                    <a:srgbClr val="000000">
                      <a:alpha val="43137"/>
                    </a:srgbClr>
                  </a:outerShdw>
                </a:effectLst>
                <a:latin typeface="Calibri" pitchFamily="34" charset="0"/>
                <a:cs typeface="Calibri" pitchFamily="34" charset="0"/>
              </a:rPr>
              <a:t>Τα παιδιά που δεν ενημερώνονται διαισθάνονται ότι κάτι συμβαίνει, ακούν ψιθύρους και μισόλογα και νιώθουν αγωνία, γίνονται ευερέθιστα και δεν συνεργάζονται καλά </a:t>
            </a:r>
            <a:r>
              <a:rPr lang="x-none" smtClean="0">
                <a:effectLst>
                  <a:outerShdw blurRad="38100" dist="38100" dir="2700000" algn="tl">
                    <a:srgbClr val="000000">
                      <a:alpha val="43137"/>
                    </a:srgbClr>
                  </a:outerShdw>
                </a:effectLst>
                <a:latin typeface="Calibri" pitchFamily="34" charset="0"/>
                <a:cs typeface="Calibri" pitchFamily="34" charset="0"/>
              </a:rPr>
              <a:t>– </a:t>
            </a:r>
            <a:r>
              <a:rPr lang="x-none" smtClean="0">
                <a:effectLst>
                  <a:outerShdw blurRad="38100" dist="38100" dir="2700000" algn="tl">
                    <a:srgbClr val="000000">
                      <a:alpha val="43137"/>
                    </a:srgbClr>
                  </a:outerShdw>
                </a:effectLst>
                <a:latin typeface="Calibri" pitchFamily="34" charset="0"/>
                <a:cs typeface="Calibri" pitchFamily="34" charset="0"/>
              </a:rPr>
              <a:t>αντιδρούν</a:t>
            </a:r>
            <a:endParaRPr lang="el-GR" dirty="0" smtClean="0">
              <a:effectLst>
                <a:outerShdw blurRad="38100" dist="38100" dir="2700000" algn="tl">
                  <a:srgbClr val="000000">
                    <a:alpha val="43137"/>
                  </a:srgbClr>
                </a:outerShdw>
              </a:effectLst>
              <a:latin typeface="Calibri" pitchFamily="34" charset="0"/>
              <a:cs typeface="Calibri" pitchFamily="34" charset="0"/>
            </a:endParaRPr>
          </a:p>
          <a:p>
            <a:endParaRPr lang="el-GR" dirty="0" smtClean="0">
              <a:effectLst>
                <a:outerShdw blurRad="38100" dist="38100" dir="2700000" algn="tl">
                  <a:srgbClr val="000000">
                    <a:alpha val="43137"/>
                  </a:srgbClr>
                </a:outerShdw>
              </a:effectLst>
              <a:latin typeface="Calibri" pitchFamily="34" charset="0"/>
              <a:cs typeface="Calibri" pitchFamily="34" charset="0"/>
            </a:endParaRPr>
          </a:p>
          <a:p>
            <a:r>
              <a:rPr lang="el-GR" dirty="0" smtClean="0">
                <a:effectLst>
                  <a:outerShdw blurRad="38100" dist="38100" dir="2700000" algn="tl">
                    <a:srgbClr val="000000">
                      <a:alpha val="43137"/>
                    </a:srgbClr>
                  </a:outerShdw>
                </a:effectLst>
                <a:latin typeface="Calibri" pitchFamily="34" charset="0"/>
                <a:cs typeface="Calibri" pitchFamily="34" charset="0"/>
              </a:rPr>
              <a:t>Ιδιαίτερα για τα μεγαλύτερα παιδιά και τους εφήβους χρειάζονται επιχειρηματολογία και παράθεση επιστημονικών δεδομένων, προκειμένου να αισθανθούν υπεύθυνοι, να αναπτύξουν </a:t>
            </a:r>
            <a:r>
              <a:rPr lang="el-GR" dirty="0" err="1" smtClean="0">
                <a:effectLst>
                  <a:outerShdw blurRad="38100" dist="38100" dir="2700000" algn="tl">
                    <a:srgbClr val="000000">
                      <a:alpha val="43137"/>
                    </a:srgbClr>
                  </a:outerShdw>
                </a:effectLst>
                <a:latin typeface="Calibri" pitchFamily="34" charset="0"/>
                <a:cs typeface="Calibri" pitchFamily="34" charset="0"/>
              </a:rPr>
              <a:t>ενσυναίσθηση</a:t>
            </a:r>
            <a:r>
              <a:rPr lang="el-GR" dirty="0" smtClean="0">
                <a:effectLst>
                  <a:outerShdw blurRad="38100" dist="38100" dir="2700000" algn="tl">
                    <a:srgbClr val="000000">
                      <a:alpha val="43137"/>
                    </a:srgbClr>
                  </a:outerShdw>
                </a:effectLst>
                <a:latin typeface="Calibri" pitchFamily="34" charset="0"/>
                <a:cs typeface="Calibri" pitchFamily="34" charset="0"/>
              </a:rPr>
              <a:t> και να ενεργοποιηθούν (ενεργοί πολίτες)</a:t>
            </a:r>
            <a:endParaRPr lang="el-GR" dirty="0" smtClean="0">
              <a:effectLst>
                <a:outerShdw blurRad="38100" dist="38100" dir="2700000" algn="tl">
                  <a:srgbClr val="000000">
                    <a:alpha val="43137"/>
                  </a:srgbClr>
                </a:outerShdw>
              </a:effectLst>
              <a:latin typeface="Calibri" pitchFamily="34" charset="0"/>
              <a:cs typeface="Calibri" pitchFamily="34" charset="0"/>
            </a:endParaRPr>
          </a:p>
          <a:p>
            <a:pPr lvl="0"/>
            <a:endParaRPr lang="el-GR" dirty="0">
              <a:latin typeface="Calibri" pitchFamily="34" charset="0"/>
              <a:cs typeface="Calibri" pitchFamily="34" charset="0"/>
            </a:endParaRPr>
          </a:p>
        </p:txBody>
      </p:sp>
      <p:sp>
        <p:nvSpPr>
          <p:cNvPr id="130050" name="AutoShape 2" descr="Τι κάνουμε αν ένα μέλος της οικογένειας εμφανίσει συμπτώματα κορονοϊού"/>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30052" name="AutoShape 4" descr="Τι κάνουμε αν ένα μέλος της οικογένειας εμφανίσει συμπτώματα κορονοϊού"/>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7586" name="AutoShape 2" descr="ΤΟ ΟΝΟΜΑ ΜΟΥ ΕΙΝΑΙ ΚΟΡΟΝΟΪΟΣ – Manuela Molina | Δωρεάν βιβλία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7588" name="Picture 4" descr="ΤΟ ΟΝΟΜΑ ΜΟΥ ΕΙΝΑΙ ΚΟΡΟΝΟΪΟΣ – Manuela Molina | Δωρεάν βιβλία ..."/>
          <p:cNvPicPr>
            <a:picLocks noChangeAspect="1" noChangeArrowheads="1"/>
          </p:cNvPicPr>
          <p:nvPr/>
        </p:nvPicPr>
        <p:blipFill>
          <a:blip r:embed="rId3" cstate="print"/>
          <a:srcRect/>
          <a:stretch>
            <a:fillRect/>
          </a:stretch>
        </p:blipFill>
        <p:spPr bwMode="auto">
          <a:xfrm>
            <a:off x="7596336" y="188640"/>
            <a:ext cx="1202170" cy="1702718"/>
          </a:xfrm>
          <a:prstGeom prst="rect">
            <a:avLst/>
          </a:prstGeom>
          <a:noFill/>
        </p:spPr>
      </p:pic>
    </p:spTree>
  </p:cSld>
  <p:clrMapOvr>
    <a:masterClrMapping/>
  </p:clrMapOvr>
  <p:transition spd="slow">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55576" y="548680"/>
            <a:ext cx="6624737" cy="1371600"/>
          </a:xfrm>
        </p:spPr>
        <p:txBody>
          <a:bodyPr anchor="ctr"/>
          <a:lstStyle/>
          <a:p>
            <a:pPr algn="ctr" eaLnBrk="1" hangingPunct="1">
              <a:defRPr/>
            </a:pPr>
            <a:r>
              <a:rPr lang="el-GR" sz="3000" b="1" dirty="0" smtClean="0">
                <a:solidFill>
                  <a:schemeClr val="accent2">
                    <a:lumMod val="60000"/>
                    <a:lumOff val="40000"/>
                  </a:schemeClr>
                </a:solidFill>
                <a:effectLst>
                  <a:outerShdw blurRad="38100" dist="38100" dir="2700000" algn="tl">
                    <a:srgbClr val="000000">
                      <a:alpha val="43137"/>
                    </a:srgbClr>
                  </a:outerShdw>
                </a:effectLst>
                <a:latin typeface="Calibri" pitchFamily="34" charset="0"/>
                <a:cs typeface="Calibri" pitchFamily="34" charset="0"/>
              </a:rPr>
              <a:t>Αλληλεγγύη, εθελοντισμός, προσφορά</a:t>
            </a:r>
            <a:endParaRPr lang="el-GR" sz="3000" b="1" dirty="0" smtClean="0">
              <a:solidFill>
                <a:schemeClr val="accent2">
                  <a:lumMod val="60000"/>
                  <a:lumOff val="40000"/>
                </a:scheme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Content Placeholder 2"/>
          <p:cNvSpPr>
            <a:spLocks noGrp="1"/>
          </p:cNvSpPr>
          <p:nvPr>
            <p:ph idx="4294967295"/>
          </p:nvPr>
        </p:nvSpPr>
        <p:spPr>
          <a:xfrm>
            <a:off x="467544" y="2276872"/>
            <a:ext cx="8424936" cy="4392488"/>
          </a:xfrm>
        </p:spPr>
        <p:txBody>
          <a:bodyPr>
            <a:normAutofit/>
          </a:bodyPr>
          <a:lstStyle/>
          <a:p>
            <a:pPr lvl="0"/>
            <a:r>
              <a:rPr lang="x-none" smtClean="0">
                <a:latin typeface="Calibri" pitchFamily="34" charset="0"/>
                <a:cs typeface="Calibri" pitchFamily="34" charset="0"/>
              </a:rPr>
              <a:t>Ενισχύουμε το αίσθημα αλληλεγγύης και προσφοράς, τονίζοντας ότι μένουμε στο σπίτι και προστατεύουμε αγαπημένους μας (π.χ. γιαγιά, παππούς) και άγνωστους ανθρώπους – αγαπημένους άλλων κ.λπ. </a:t>
            </a:r>
            <a:endParaRPr lang="el-GR" dirty="0" smtClean="0">
              <a:latin typeface="Calibri" pitchFamily="34" charset="0"/>
              <a:cs typeface="Calibri" pitchFamily="34" charset="0"/>
            </a:endParaRPr>
          </a:p>
          <a:p>
            <a:endParaRPr lang="el-GR" dirty="0">
              <a:latin typeface="Calibri" pitchFamily="34" charset="0"/>
              <a:cs typeface="Calibri" pitchFamily="34" charset="0"/>
            </a:endParaRPr>
          </a:p>
        </p:txBody>
      </p:sp>
      <p:sp>
        <p:nvSpPr>
          <p:cNvPr id="130050" name="AutoShape 2" descr="Τι κάνουμε αν ένα μέλος της οικογένειας εμφανίσει συμπτώματα κορονοϊού"/>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30052" name="AutoShape 4" descr="Τι κάνουμε αν ένα μέλος της οικογένειας εμφανίσει συμπτώματα κορονοϊού"/>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7586" name="AutoShape 2" descr="ΤΟ ΟΝΟΜΑ ΜΟΥ ΕΙΝΑΙ ΚΟΡΟΝΟΪΟΣ – Manuela Molina | Δωρεάν βιβλία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8" name="Picture 5"/>
          <p:cNvPicPr>
            <a:picLocks noChangeAspect="1" noChangeArrowheads="1"/>
          </p:cNvPicPr>
          <p:nvPr/>
        </p:nvPicPr>
        <p:blipFill>
          <a:blip r:embed="rId3" cstate="print"/>
          <a:srcRect/>
          <a:stretch>
            <a:fillRect/>
          </a:stretch>
        </p:blipFill>
        <p:spPr bwMode="auto">
          <a:xfrm>
            <a:off x="3395886" y="3861048"/>
            <a:ext cx="1948309" cy="1461471"/>
          </a:xfrm>
          <a:prstGeom prst="rect">
            <a:avLst/>
          </a:prstGeom>
          <a:noFill/>
          <a:ln w="9525">
            <a:noFill/>
            <a:miter lim="800000"/>
            <a:headEnd/>
            <a:tailEnd/>
          </a:ln>
        </p:spPr>
      </p:pic>
    </p:spTree>
  </p:cSld>
  <p:clrMapOvr>
    <a:masterClrMapping/>
  </p:clrMapOvr>
  <p:transition spd="slow">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7544" y="332656"/>
            <a:ext cx="8424936" cy="5904656"/>
          </a:xfrm>
        </p:spPr>
        <p:txBody>
          <a:bodyPr>
            <a:normAutofit fontScale="70000" lnSpcReduction="20000"/>
          </a:bodyPr>
          <a:lstStyle/>
          <a:p>
            <a:pPr>
              <a:buNone/>
            </a:pPr>
            <a:r>
              <a:rPr lang="en-US" b="1" dirty="0" smtClean="0"/>
              <a:t>     </a:t>
            </a:r>
          </a:p>
          <a:p>
            <a:pPr>
              <a:buNone/>
            </a:pPr>
            <a:r>
              <a:rPr lang="en-US" b="1" dirty="0" smtClean="0"/>
              <a:t>AMELIE </a:t>
            </a:r>
            <a:r>
              <a:rPr lang="el-GR" b="1" dirty="0" smtClean="0"/>
              <a:t>ή «παίζοντας πιάνο για τη γιαγιά»</a:t>
            </a:r>
            <a:endParaRPr lang="el-GR" dirty="0" smtClean="0"/>
          </a:p>
          <a:p>
            <a:pPr>
              <a:lnSpc>
                <a:spcPct val="150000"/>
              </a:lnSpc>
              <a:buNone/>
            </a:pPr>
            <a:endParaRPr lang="en-US" sz="2200" dirty="0" smtClean="0"/>
          </a:p>
          <a:p>
            <a:pPr>
              <a:lnSpc>
                <a:spcPct val="150000"/>
              </a:lnSpc>
              <a:buNone/>
            </a:pPr>
            <a:r>
              <a:rPr lang="el-GR" sz="2200" dirty="0" smtClean="0"/>
              <a:t>Χθες </a:t>
            </a:r>
            <a:r>
              <a:rPr lang="el-GR" sz="2200" dirty="0" smtClean="0"/>
              <a:t>τηλεφώνησα στη γιαγιά. Έχω να τη δω </a:t>
            </a:r>
            <a:r>
              <a:rPr lang="el-GR" sz="2200" dirty="0" err="1" smtClean="0"/>
              <a:t>τόοοσο</a:t>
            </a:r>
            <a:r>
              <a:rPr lang="el-GR" sz="2200" dirty="0" smtClean="0"/>
              <a:t> καιρό, της μιλώ </a:t>
            </a:r>
            <a:r>
              <a:rPr lang="el-GR" sz="2200" dirty="0" smtClean="0"/>
              <a:t>στο</a:t>
            </a:r>
            <a:endParaRPr lang="en-US" sz="2200" dirty="0" smtClean="0"/>
          </a:p>
          <a:p>
            <a:pPr>
              <a:lnSpc>
                <a:spcPct val="150000"/>
              </a:lnSpc>
              <a:buNone/>
            </a:pPr>
            <a:r>
              <a:rPr lang="el-GR" sz="2200" dirty="0" smtClean="0"/>
              <a:t>τηλέφωνο </a:t>
            </a:r>
            <a:r>
              <a:rPr lang="el-GR" sz="2200" dirty="0" smtClean="0"/>
              <a:t>και πάντα μου λέει πόσο της λείπουμε και πως ποτέ δεν </a:t>
            </a:r>
            <a:r>
              <a:rPr lang="el-GR" sz="2200" dirty="0" smtClean="0"/>
              <a:t>πίστευε</a:t>
            </a:r>
            <a:endParaRPr lang="en-US" sz="2200" dirty="0" smtClean="0"/>
          </a:p>
          <a:p>
            <a:pPr>
              <a:lnSpc>
                <a:spcPct val="150000"/>
              </a:lnSpc>
              <a:buNone/>
            </a:pPr>
            <a:r>
              <a:rPr lang="el-GR" sz="2200" dirty="0" smtClean="0"/>
              <a:t>πως </a:t>
            </a:r>
            <a:r>
              <a:rPr lang="el-GR" sz="2200" dirty="0" smtClean="0"/>
              <a:t>θα συμβεί αυτό … (</a:t>
            </a:r>
            <a:r>
              <a:rPr lang="en-US" sz="2200" dirty="0" smtClean="0"/>
              <a:t>COVID</a:t>
            </a:r>
            <a:r>
              <a:rPr lang="el-GR" sz="2200" dirty="0" smtClean="0"/>
              <a:t>19 κλπ). </a:t>
            </a:r>
            <a:endParaRPr lang="en-US" sz="2200" dirty="0" smtClean="0"/>
          </a:p>
          <a:p>
            <a:pPr>
              <a:lnSpc>
                <a:spcPct val="150000"/>
              </a:lnSpc>
              <a:buNone/>
            </a:pPr>
            <a:r>
              <a:rPr lang="el-GR" sz="2200" dirty="0" smtClean="0"/>
              <a:t>Σκέφτεται </a:t>
            </a:r>
            <a:r>
              <a:rPr lang="el-GR" sz="2200" dirty="0" smtClean="0"/>
              <a:t>λέει τον </a:t>
            </a:r>
            <a:r>
              <a:rPr lang="el-GR" sz="2200" dirty="0" err="1" smtClean="0"/>
              <a:t>Άλκη</a:t>
            </a:r>
            <a:r>
              <a:rPr lang="el-GR" sz="2200" dirty="0" smtClean="0"/>
              <a:t> (τον αδελφό μου), που διαβάζει για </a:t>
            </a:r>
            <a:r>
              <a:rPr lang="el-GR" sz="2200" dirty="0" smtClean="0"/>
              <a:t>τις</a:t>
            </a:r>
            <a:endParaRPr lang="en-US" sz="2200" dirty="0" smtClean="0"/>
          </a:p>
          <a:p>
            <a:pPr>
              <a:lnSpc>
                <a:spcPct val="150000"/>
              </a:lnSpc>
              <a:buNone/>
            </a:pPr>
            <a:r>
              <a:rPr lang="el-GR" sz="2200" dirty="0" smtClean="0"/>
              <a:t>Πανελλήνιες</a:t>
            </a:r>
            <a:r>
              <a:rPr lang="el-GR" sz="2200" dirty="0" smtClean="0"/>
              <a:t>, θα ήθελε να του ετοιμάζει πορτοκαλάδα και να μας </a:t>
            </a:r>
            <a:r>
              <a:rPr lang="el-GR" sz="2200" dirty="0" smtClean="0"/>
              <a:t>φέρνει</a:t>
            </a:r>
            <a:endParaRPr lang="en-US" sz="2200" dirty="0" smtClean="0"/>
          </a:p>
          <a:p>
            <a:pPr>
              <a:lnSpc>
                <a:spcPct val="150000"/>
              </a:lnSpc>
              <a:buNone/>
            </a:pPr>
            <a:r>
              <a:rPr lang="el-GR" sz="2200" dirty="0" smtClean="0"/>
              <a:t>γλυκάκια </a:t>
            </a:r>
            <a:r>
              <a:rPr lang="el-GR" sz="2200" dirty="0" smtClean="0"/>
              <a:t>με φρούτα όπως κάθε Άνοιξη. </a:t>
            </a:r>
            <a:endParaRPr lang="en-US" sz="2200" dirty="0" smtClean="0"/>
          </a:p>
          <a:p>
            <a:pPr>
              <a:lnSpc>
                <a:spcPct val="150000"/>
              </a:lnSpc>
              <a:buNone/>
            </a:pPr>
            <a:r>
              <a:rPr lang="el-GR" sz="2200" b="1" i="1" dirty="0" smtClean="0"/>
              <a:t>Και </a:t>
            </a:r>
            <a:r>
              <a:rPr lang="el-GR" sz="2200" b="1" i="1" dirty="0" smtClean="0"/>
              <a:t>τότε έπαιξα πιάνο στο ανοικτό ακουστικό!</a:t>
            </a:r>
            <a:r>
              <a:rPr lang="el-GR" sz="2200" dirty="0" smtClean="0"/>
              <a:t> </a:t>
            </a:r>
            <a:endParaRPr lang="en-US" sz="2200" dirty="0" smtClean="0"/>
          </a:p>
          <a:p>
            <a:pPr>
              <a:lnSpc>
                <a:spcPct val="150000"/>
              </a:lnSpc>
              <a:buNone/>
            </a:pPr>
            <a:r>
              <a:rPr lang="el-GR" sz="2200" dirty="0" smtClean="0"/>
              <a:t>Και </a:t>
            </a:r>
            <a:r>
              <a:rPr lang="el-GR" sz="2200" dirty="0" smtClean="0"/>
              <a:t>όσο οι νότες πλημμύριζαν το δωμάτιο γέμισα με εικόνες αγάπης και αναμνήσεις </a:t>
            </a:r>
            <a:r>
              <a:rPr lang="el-GR" sz="2200" dirty="0" smtClean="0"/>
              <a:t>με</a:t>
            </a:r>
            <a:endParaRPr lang="en-US" sz="2200" dirty="0" smtClean="0"/>
          </a:p>
          <a:p>
            <a:pPr>
              <a:lnSpc>
                <a:spcPct val="150000"/>
              </a:lnSpc>
              <a:buNone/>
            </a:pPr>
            <a:r>
              <a:rPr lang="el-GR" sz="2200" dirty="0" smtClean="0"/>
              <a:t>τη </a:t>
            </a:r>
            <a:r>
              <a:rPr lang="el-GR" sz="2200" dirty="0" smtClean="0"/>
              <a:t>γιαγιούλα μας στα Κυριακάτικα τραπέζια, τα γενέθλια, τα μεσημέρια του </a:t>
            </a:r>
            <a:r>
              <a:rPr lang="el-GR" sz="2200" dirty="0" smtClean="0"/>
              <a:t>καλοκαιριού</a:t>
            </a:r>
            <a:endParaRPr lang="en-US" sz="2200" dirty="0" smtClean="0"/>
          </a:p>
          <a:p>
            <a:pPr>
              <a:lnSpc>
                <a:spcPct val="150000"/>
              </a:lnSpc>
              <a:buNone/>
            </a:pPr>
            <a:r>
              <a:rPr lang="el-GR" sz="2200" dirty="0" smtClean="0"/>
              <a:t>και </a:t>
            </a:r>
            <a:r>
              <a:rPr lang="el-GR" sz="2200" dirty="0" smtClean="0"/>
              <a:t>τα απογεύματα που μας βοηθούσε στα μαθήματα του σχολείου. </a:t>
            </a:r>
            <a:endParaRPr lang="en-US" sz="2200" dirty="0" smtClean="0"/>
          </a:p>
          <a:p>
            <a:pPr>
              <a:lnSpc>
                <a:spcPct val="150000"/>
              </a:lnSpc>
              <a:buNone/>
            </a:pPr>
            <a:r>
              <a:rPr lang="el-GR" sz="2200" dirty="0" smtClean="0"/>
              <a:t>Από </a:t>
            </a:r>
            <a:r>
              <a:rPr lang="el-GR" sz="2200" dirty="0" smtClean="0"/>
              <a:t>το ακουστικό ακουγόταν πότε φωνές ενθουσιασμού και συγκίνησης, </a:t>
            </a:r>
            <a:r>
              <a:rPr lang="el-GR" sz="2200" dirty="0" smtClean="0"/>
              <a:t>πότε</a:t>
            </a:r>
            <a:endParaRPr lang="en-US" sz="2200" dirty="0" smtClean="0"/>
          </a:p>
          <a:p>
            <a:pPr>
              <a:lnSpc>
                <a:spcPct val="150000"/>
              </a:lnSpc>
              <a:buNone/>
            </a:pPr>
            <a:r>
              <a:rPr lang="el-GR" sz="2200" dirty="0" smtClean="0"/>
              <a:t>ξεσπάσματα </a:t>
            </a:r>
            <a:r>
              <a:rPr lang="el-GR" sz="2200" dirty="0" smtClean="0"/>
              <a:t>χαράς και χειροκροτήματα και ευχές που δίνουν οι μεγαλύτεροι. </a:t>
            </a:r>
            <a:endParaRPr lang="en-US" sz="2200" dirty="0" smtClean="0"/>
          </a:p>
          <a:p>
            <a:pPr>
              <a:lnSpc>
                <a:spcPct val="150000"/>
              </a:lnSpc>
              <a:buNone/>
            </a:pPr>
            <a:r>
              <a:rPr lang="el-GR" sz="2200" dirty="0" smtClean="0"/>
              <a:t>Όταν </a:t>
            </a:r>
            <a:r>
              <a:rPr lang="el-GR" sz="2200" dirty="0" smtClean="0"/>
              <a:t>έκλεισα το τηλέφωνο ένιωσα πως είχαμε συνδεθεί δυνατά, είχαμε ζήσει.</a:t>
            </a:r>
          </a:p>
          <a:p>
            <a:pPr>
              <a:lnSpc>
                <a:spcPct val="150000"/>
              </a:lnSpc>
            </a:pPr>
            <a:endParaRPr lang="el-GR" sz="2200" dirty="0">
              <a:latin typeface="Calibri" pitchFamily="34" charset="0"/>
              <a:cs typeface="Calibri" pitchFamily="34" charset="0"/>
            </a:endParaRPr>
          </a:p>
        </p:txBody>
      </p:sp>
      <p:sp>
        <p:nvSpPr>
          <p:cNvPr id="130050" name="AutoShape 2" descr="Τι κάνουμε αν ένα μέλος της οικογένειας εμφανίσει συμπτώματα κορονοϊού"/>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30052" name="AutoShape 4" descr="Τι κάνουμε αν ένα μέλος της οικογένειας εμφανίσει συμπτώματα κορονοϊού"/>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7586" name="AutoShape 2" descr="ΤΟ ΟΝΟΜΑ ΜΟΥ ΕΙΝΑΙ ΚΟΡΟΝΟΪΟΣ – Manuela Molina | Δωρεάν βιβλία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8" name="Picture 5"/>
          <p:cNvPicPr>
            <a:picLocks noChangeAspect="1" noChangeArrowheads="1"/>
          </p:cNvPicPr>
          <p:nvPr/>
        </p:nvPicPr>
        <p:blipFill>
          <a:blip r:embed="rId3" cstate="print"/>
          <a:srcRect/>
          <a:stretch>
            <a:fillRect/>
          </a:stretch>
        </p:blipFill>
        <p:spPr bwMode="auto">
          <a:xfrm>
            <a:off x="6832660" y="260648"/>
            <a:ext cx="1919897" cy="1440159"/>
          </a:xfrm>
          <a:prstGeom prst="rect">
            <a:avLst/>
          </a:prstGeom>
          <a:noFill/>
          <a:ln w="9525">
            <a:noFill/>
            <a:miter lim="800000"/>
            <a:headEnd/>
            <a:tailEnd/>
          </a:ln>
        </p:spPr>
      </p:pic>
    </p:spTree>
  </p:cSld>
  <p:clrMapOvr>
    <a:masterClrMapping/>
  </p:clrMapOvr>
  <p:transition spd="slow">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55576" y="260648"/>
            <a:ext cx="6624737" cy="1371600"/>
          </a:xfrm>
        </p:spPr>
        <p:txBody>
          <a:bodyPr anchor="ctr"/>
          <a:lstStyle/>
          <a:p>
            <a:pPr algn="ctr" eaLnBrk="1" hangingPunct="1">
              <a:defRPr/>
            </a:pPr>
            <a:r>
              <a:rPr lang="el-GR" sz="3000" b="1" dirty="0" smtClean="0">
                <a:solidFill>
                  <a:schemeClr val="accent2">
                    <a:lumMod val="60000"/>
                    <a:lumOff val="40000"/>
                  </a:schemeClr>
                </a:solidFill>
                <a:effectLst>
                  <a:outerShdw blurRad="38100" dist="38100" dir="2700000" algn="tl">
                    <a:srgbClr val="000000">
                      <a:alpha val="43137"/>
                    </a:srgbClr>
                  </a:outerShdw>
                </a:effectLst>
                <a:latin typeface="Calibri" pitchFamily="34" charset="0"/>
                <a:cs typeface="Calibri" pitchFamily="34" charset="0"/>
              </a:rPr>
              <a:t>Χρόνος μαζί, δραστηριότητες</a:t>
            </a:r>
            <a:endParaRPr lang="el-GR" sz="3000" b="1" dirty="0" smtClean="0">
              <a:solidFill>
                <a:schemeClr val="accent2">
                  <a:lumMod val="60000"/>
                  <a:lumOff val="40000"/>
                </a:scheme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Content Placeholder 2"/>
          <p:cNvSpPr>
            <a:spLocks noGrp="1"/>
          </p:cNvSpPr>
          <p:nvPr>
            <p:ph idx="4294967295"/>
          </p:nvPr>
        </p:nvSpPr>
        <p:spPr>
          <a:xfrm>
            <a:off x="323528" y="1628800"/>
            <a:ext cx="8424936" cy="4392488"/>
          </a:xfrm>
        </p:spPr>
        <p:txBody>
          <a:bodyPr>
            <a:normAutofit/>
          </a:bodyPr>
          <a:lstStyle/>
          <a:p>
            <a:pPr lvl="0">
              <a:buNone/>
            </a:pPr>
            <a:r>
              <a:rPr lang="el-GR" dirty="0" smtClean="0">
                <a:latin typeface="Calibri" pitchFamily="34" charset="0"/>
                <a:cs typeface="Calibri" pitchFamily="34" charset="0"/>
              </a:rPr>
              <a:t> </a:t>
            </a:r>
            <a:r>
              <a:rPr lang="x-none" smtClean="0">
                <a:latin typeface="Calibri" pitchFamily="34" charset="0"/>
                <a:cs typeface="Calibri" pitchFamily="34" charset="0"/>
              </a:rPr>
              <a:t>Εκμεταλλευόμαστε </a:t>
            </a:r>
            <a:r>
              <a:rPr lang="x-none" smtClean="0">
                <a:latin typeface="Calibri" pitchFamily="34" charset="0"/>
                <a:cs typeface="Calibri" pitchFamily="34" charset="0"/>
              </a:rPr>
              <a:t>την παραμονή μας στο σπίτι </a:t>
            </a:r>
            <a:r>
              <a:rPr lang="x-none" smtClean="0">
                <a:latin typeface="Calibri" pitchFamily="34" charset="0"/>
                <a:cs typeface="Calibri" pitchFamily="34" charset="0"/>
              </a:rPr>
              <a:t>για </a:t>
            </a:r>
            <a:r>
              <a:rPr lang="x-none" smtClean="0">
                <a:latin typeface="Calibri" pitchFamily="34" charset="0"/>
                <a:cs typeface="Calibri" pitchFamily="34" charset="0"/>
              </a:rPr>
              <a:t>να</a:t>
            </a:r>
            <a:endParaRPr lang="el-GR" dirty="0" smtClean="0">
              <a:latin typeface="Calibri" pitchFamily="34" charset="0"/>
              <a:cs typeface="Calibri" pitchFamily="34" charset="0"/>
            </a:endParaRPr>
          </a:p>
          <a:p>
            <a:pPr lvl="0">
              <a:buNone/>
            </a:pPr>
            <a:r>
              <a:rPr lang="x-none" smtClean="0">
                <a:latin typeface="Calibri" pitchFamily="34" charset="0"/>
                <a:cs typeface="Calibri" pitchFamily="34" charset="0"/>
              </a:rPr>
              <a:t>κάνουμε </a:t>
            </a:r>
            <a:r>
              <a:rPr lang="x-none" smtClean="0">
                <a:latin typeface="Calibri" pitchFamily="34" charset="0"/>
                <a:cs typeface="Calibri" pitchFamily="34" charset="0"/>
              </a:rPr>
              <a:t>πράγματα μαζί και να καλλιεργήσουμε </a:t>
            </a:r>
            <a:r>
              <a:rPr lang="x-none" smtClean="0">
                <a:latin typeface="Calibri" pitchFamily="34" charset="0"/>
                <a:cs typeface="Calibri" pitchFamily="34" charset="0"/>
              </a:rPr>
              <a:t>τη </a:t>
            </a:r>
            <a:r>
              <a:rPr lang="x-none" smtClean="0">
                <a:latin typeface="Calibri" pitchFamily="34" charset="0"/>
                <a:cs typeface="Calibri" pitchFamily="34" charset="0"/>
              </a:rPr>
              <a:t>σχέση</a:t>
            </a:r>
            <a:endParaRPr lang="el-GR" dirty="0" smtClean="0">
              <a:latin typeface="Calibri" pitchFamily="34" charset="0"/>
              <a:cs typeface="Calibri" pitchFamily="34" charset="0"/>
            </a:endParaRPr>
          </a:p>
          <a:p>
            <a:pPr lvl="0">
              <a:buNone/>
            </a:pPr>
            <a:r>
              <a:rPr lang="x-none" smtClean="0">
                <a:latin typeface="Calibri" pitchFamily="34" charset="0"/>
                <a:cs typeface="Calibri" pitchFamily="34" charset="0"/>
              </a:rPr>
              <a:t>μας</a:t>
            </a:r>
            <a:r>
              <a:rPr lang="x-none" smtClean="0">
                <a:latin typeface="Calibri" pitchFamily="34" charset="0"/>
                <a:cs typeface="Calibri" pitchFamily="34" charset="0"/>
              </a:rPr>
              <a:t>. Είναι μοναδική ευκαιρία για να επικοινωνήσουμε </a:t>
            </a:r>
            <a:r>
              <a:rPr lang="x-none" smtClean="0">
                <a:latin typeface="Calibri" pitchFamily="34" charset="0"/>
                <a:cs typeface="Calibri" pitchFamily="34" charset="0"/>
              </a:rPr>
              <a:t>με </a:t>
            </a:r>
            <a:r>
              <a:rPr lang="x-none" smtClean="0">
                <a:latin typeface="Calibri" pitchFamily="34" charset="0"/>
                <a:cs typeface="Calibri" pitchFamily="34" charset="0"/>
              </a:rPr>
              <a:t>τα</a:t>
            </a:r>
            <a:endParaRPr lang="el-GR" dirty="0" smtClean="0">
              <a:latin typeface="Calibri" pitchFamily="34" charset="0"/>
              <a:cs typeface="Calibri" pitchFamily="34" charset="0"/>
            </a:endParaRPr>
          </a:p>
          <a:p>
            <a:pPr lvl="0">
              <a:buNone/>
            </a:pPr>
            <a:r>
              <a:rPr lang="x-none" smtClean="0">
                <a:latin typeface="Calibri" pitchFamily="34" charset="0"/>
                <a:cs typeface="Calibri" pitchFamily="34" charset="0"/>
              </a:rPr>
              <a:t>παιδιά </a:t>
            </a:r>
            <a:r>
              <a:rPr lang="x-none" smtClean="0">
                <a:latin typeface="Calibri" pitchFamily="34" charset="0"/>
                <a:cs typeface="Calibri" pitchFamily="34" charset="0"/>
              </a:rPr>
              <a:t>– να «γνωριστούμε</a:t>
            </a:r>
            <a:r>
              <a:rPr lang="x-none" smtClean="0">
                <a:latin typeface="Calibri" pitchFamily="34" charset="0"/>
                <a:cs typeface="Calibri" pitchFamily="34" charset="0"/>
              </a:rPr>
              <a:t>» </a:t>
            </a:r>
            <a:r>
              <a:rPr lang="x-none" smtClean="0">
                <a:latin typeface="Calibri" pitchFamily="34" charset="0"/>
                <a:cs typeface="Calibri" pitchFamily="34" charset="0"/>
              </a:rPr>
              <a:t>καλύτερα</a:t>
            </a:r>
            <a:endParaRPr lang="el-GR" dirty="0" smtClean="0"/>
          </a:p>
          <a:p>
            <a:endParaRPr lang="el-GR" dirty="0">
              <a:latin typeface="Calibri" pitchFamily="34" charset="0"/>
              <a:cs typeface="Calibri" pitchFamily="34" charset="0"/>
            </a:endParaRPr>
          </a:p>
        </p:txBody>
      </p:sp>
      <p:sp>
        <p:nvSpPr>
          <p:cNvPr id="130050" name="AutoShape 2" descr="Τι κάνουμε αν ένα μέλος της οικογένειας εμφανίσει συμπτώματα κορονοϊού"/>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30052" name="AutoShape 4" descr="Τι κάνουμε αν ένα μέλος της οικογένειας εμφανίσει συμπτώματα κορονοϊού"/>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7586" name="AutoShape 2" descr="ΤΟ ΟΝΟΜΑ ΜΟΥ ΕΙΝΑΙ ΚΟΡΟΝΟΪΟΣ – Manuela Molina | Δωρεάν βιβλία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75780" name="Picture 4" descr="Τρυφερές οικογενειακές στιγμές μέσα από υπέροχα σκίτσα – Αντικλείδι"/>
          <p:cNvPicPr>
            <a:picLocks noChangeAspect="1" noChangeArrowheads="1"/>
          </p:cNvPicPr>
          <p:nvPr/>
        </p:nvPicPr>
        <p:blipFill>
          <a:blip r:embed="rId3" cstate="print"/>
          <a:srcRect/>
          <a:stretch>
            <a:fillRect/>
          </a:stretch>
        </p:blipFill>
        <p:spPr bwMode="auto">
          <a:xfrm>
            <a:off x="3707904" y="3645024"/>
            <a:ext cx="1972822" cy="2880320"/>
          </a:xfrm>
          <a:prstGeom prst="rect">
            <a:avLst/>
          </a:prstGeom>
          <a:noFill/>
        </p:spPr>
      </p:pic>
    </p:spTree>
  </p:cSld>
  <p:clrMapOvr>
    <a:masterClrMapping/>
  </p:clrMapOvr>
  <p:transition spd="slow">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87624" y="260648"/>
            <a:ext cx="6624737" cy="1371600"/>
          </a:xfrm>
        </p:spPr>
        <p:txBody>
          <a:bodyPr anchor="ctr"/>
          <a:lstStyle/>
          <a:p>
            <a:pPr algn="ctr" eaLnBrk="1" hangingPunct="1">
              <a:defRPr/>
            </a:pPr>
            <a:r>
              <a:rPr lang="el-GR" sz="3000" b="1" dirty="0" smtClean="0">
                <a:solidFill>
                  <a:schemeClr val="accent2">
                    <a:lumMod val="60000"/>
                    <a:lumOff val="40000"/>
                  </a:schemeClr>
                </a:solidFill>
                <a:effectLst>
                  <a:outerShdw blurRad="38100" dist="38100" dir="2700000" algn="tl">
                    <a:srgbClr val="000000">
                      <a:alpha val="43137"/>
                    </a:srgbClr>
                  </a:outerShdw>
                </a:effectLst>
                <a:latin typeface="Calibri" pitchFamily="34" charset="0"/>
                <a:cs typeface="Calibri" pitchFamily="34" charset="0"/>
              </a:rPr>
              <a:t>Αισιοδοξία, θετικό κλίμα</a:t>
            </a:r>
            <a:endParaRPr lang="el-GR" sz="3000" b="1" dirty="0" smtClean="0">
              <a:solidFill>
                <a:schemeClr val="accent2">
                  <a:lumMod val="60000"/>
                  <a:lumOff val="40000"/>
                </a:scheme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Content Placeholder 2"/>
          <p:cNvSpPr>
            <a:spLocks noGrp="1"/>
          </p:cNvSpPr>
          <p:nvPr>
            <p:ph idx="4294967295"/>
          </p:nvPr>
        </p:nvSpPr>
        <p:spPr>
          <a:xfrm>
            <a:off x="323528" y="1340768"/>
            <a:ext cx="8424936" cy="4032448"/>
          </a:xfrm>
        </p:spPr>
        <p:txBody>
          <a:bodyPr>
            <a:normAutofit fontScale="92500"/>
          </a:bodyPr>
          <a:lstStyle/>
          <a:p>
            <a:pPr>
              <a:lnSpc>
                <a:spcPct val="150000"/>
              </a:lnSpc>
              <a:buNone/>
            </a:pPr>
            <a:r>
              <a:rPr lang="el-GR" dirty="0" smtClean="0">
                <a:latin typeface="Calibri" pitchFamily="34" charset="0"/>
                <a:cs typeface="Calibri" pitchFamily="34" charset="0"/>
              </a:rPr>
              <a:t>  </a:t>
            </a:r>
            <a:r>
              <a:rPr lang="x-none" smtClean="0">
                <a:latin typeface="Calibri" pitchFamily="34" charset="0"/>
                <a:cs typeface="Calibri" pitchFamily="34" charset="0"/>
              </a:rPr>
              <a:t>Η </a:t>
            </a:r>
            <a:r>
              <a:rPr lang="x-none" smtClean="0">
                <a:latin typeface="Calibri" pitchFamily="34" charset="0"/>
                <a:cs typeface="Calibri" pitchFamily="34" charset="0"/>
              </a:rPr>
              <a:t>αισιοδοξία και το θετικό κλίμα είναι εξαιρετικής σημασίας για τη συμμορφωσιμότητα των παιδιών. Επεξηγούμε ότι η κρίση αυτή θα ξεπεραστεί, δεν προσδιορίζουμε το πότε ακριβώς, όμως ενισχύουμε την ιδέα ότι «όλα θα ξεπεραστούν» και μπορούμε να μάθουμε πολλά από αυτή την περιπέτεια και να γίνουμε καλύτεροι, πιο υπεύθυνοι, ενεργοί και πειθαρχημένοι με ευαισθησία στο </a:t>
            </a:r>
            <a:r>
              <a:rPr lang="x-none" smtClean="0">
                <a:latin typeface="Calibri" pitchFamily="34" charset="0"/>
                <a:cs typeface="Calibri" pitchFamily="34" charset="0"/>
              </a:rPr>
              <a:t>κοινό </a:t>
            </a:r>
            <a:r>
              <a:rPr lang="x-none" smtClean="0">
                <a:latin typeface="Calibri" pitchFamily="34" charset="0"/>
                <a:cs typeface="Calibri" pitchFamily="34" charset="0"/>
              </a:rPr>
              <a:t>καλό</a:t>
            </a:r>
            <a:endParaRPr lang="el-GR" dirty="0" smtClean="0">
              <a:latin typeface="Calibri" pitchFamily="34" charset="0"/>
              <a:cs typeface="Calibri" pitchFamily="34" charset="0"/>
            </a:endParaRPr>
          </a:p>
          <a:p>
            <a:pPr lvl="0">
              <a:lnSpc>
                <a:spcPct val="150000"/>
              </a:lnSpc>
              <a:buNone/>
            </a:pPr>
            <a:endParaRPr lang="el-GR" dirty="0">
              <a:latin typeface="Calibri" pitchFamily="34" charset="0"/>
              <a:cs typeface="Calibri" pitchFamily="34" charset="0"/>
            </a:endParaRPr>
          </a:p>
        </p:txBody>
      </p:sp>
      <p:sp>
        <p:nvSpPr>
          <p:cNvPr id="130050" name="AutoShape 2" descr="Τι κάνουμε αν ένα μέλος της οικογένειας εμφανίσει συμπτώματα κορονοϊού"/>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30052" name="AutoShape 4" descr="Τι κάνουμε αν ένα μέλος της οικογένειας εμφανίσει συμπτώματα κορονοϊού"/>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7586" name="AutoShape 2" descr="ΤΟ ΟΝΟΜΑ ΜΟΥ ΕΙΝΑΙ ΚΟΡΟΝΟΪΟΣ – Manuela Molina | Δωρεάν βιβλία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83970" name="Picture 2" descr="Ενισχύστε την θετική σας σκέψη και γεμίστε με φως τη ζωή σας ..."/>
          <p:cNvPicPr>
            <a:picLocks noChangeAspect="1" noChangeArrowheads="1"/>
          </p:cNvPicPr>
          <p:nvPr/>
        </p:nvPicPr>
        <p:blipFill>
          <a:blip r:embed="rId3" cstate="print"/>
          <a:srcRect/>
          <a:stretch>
            <a:fillRect/>
          </a:stretch>
        </p:blipFill>
        <p:spPr bwMode="auto">
          <a:xfrm>
            <a:off x="5652120" y="4797152"/>
            <a:ext cx="2546648" cy="1744454"/>
          </a:xfrm>
          <a:prstGeom prst="rect">
            <a:avLst/>
          </a:prstGeom>
          <a:noFill/>
        </p:spPr>
      </p:pic>
    </p:spTree>
  </p:cSld>
  <p:clrMapOvr>
    <a:masterClrMapping/>
  </p:clrMapOvr>
  <p:transition spd="slow">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87624" y="548680"/>
            <a:ext cx="6624737" cy="1371600"/>
          </a:xfrm>
        </p:spPr>
        <p:txBody>
          <a:bodyPr anchor="ctr"/>
          <a:lstStyle/>
          <a:p>
            <a:pPr algn="ctr" eaLnBrk="1" hangingPunct="1">
              <a:defRPr/>
            </a:pPr>
            <a:r>
              <a:rPr lang="el-GR" sz="3000" b="1" i="1" dirty="0" smtClean="0">
                <a:solidFill>
                  <a:schemeClr val="accent2">
                    <a:lumMod val="60000"/>
                    <a:lumOff val="40000"/>
                  </a:schemeClr>
                </a:solidFill>
                <a:effectLst>
                  <a:outerShdw blurRad="38100" dist="38100" dir="2700000" algn="tl">
                    <a:srgbClr val="000000">
                      <a:alpha val="43137"/>
                    </a:srgbClr>
                  </a:outerShdw>
                </a:effectLst>
                <a:latin typeface="Calibri" pitchFamily="34" charset="0"/>
                <a:cs typeface="Calibri" pitchFamily="34" charset="0"/>
              </a:rPr>
              <a:t>Μοντέλο ζωής</a:t>
            </a:r>
            <a:endParaRPr lang="el-GR" sz="3000" b="1" i="1" dirty="0" smtClean="0">
              <a:solidFill>
                <a:schemeClr val="accent2">
                  <a:lumMod val="60000"/>
                  <a:lumOff val="40000"/>
                </a:scheme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Content Placeholder 2"/>
          <p:cNvSpPr>
            <a:spLocks noGrp="1"/>
          </p:cNvSpPr>
          <p:nvPr>
            <p:ph idx="4294967295"/>
          </p:nvPr>
        </p:nvSpPr>
        <p:spPr>
          <a:xfrm>
            <a:off x="323528" y="1916832"/>
            <a:ext cx="8424936" cy="3456384"/>
          </a:xfrm>
        </p:spPr>
        <p:txBody>
          <a:bodyPr>
            <a:normAutofit/>
          </a:bodyPr>
          <a:lstStyle/>
          <a:p>
            <a:pPr lvl="0">
              <a:lnSpc>
                <a:spcPct val="150000"/>
              </a:lnSpc>
              <a:buNone/>
            </a:pPr>
            <a:r>
              <a:rPr lang="el-GR" dirty="0" smtClean="0">
                <a:latin typeface="Calibri" pitchFamily="34" charset="0"/>
                <a:cs typeface="Calibri" pitchFamily="34" charset="0"/>
              </a:rPr>
              <a:t>  </a:t>
            </a:r>
            <a:r>
              <a:rPr lang="x-none" smtClean="0">
                <a:latin typeface="Calibri" pitchFamily="34" charset="0"/>
                <a:cs typeface="Calibri" pitchFamily="34" charset="0"/>
              </a:rPr>
              <a:t>Σε κάθε περίπτωση δίνουμε εμείς πρώτοι </a:t>
            </a:r>
            <a:r>
              <a:rPr lang="x-none" i="1" smtClean="0">
                <a:solidFill>
                  <a:schemeClr val="accent2">
                    <a:lumMod val="60000"/>
                    <a:lumOff val="40000"/>
                  </a:schemeClr>
                </a:solidFill>
                <a:effectLst>
                  <a:outerShdw blurRad="38100" dist="38100" dir="2700000" algn="tl">
                    <a:srgbClr val="000000">
                      <a:alpha val="43137"/>
                    </a:srgbClr>
                  </a:outerShdw>
                </a:effectLst>
                <a:latin typeface="Calibri" pitchFamily="34" charset="0"/>
                <a:cs typeface="Calibri" pitchFamily="34" charset="0"/>
              </a:rPr>
              <a:t>το παράδειγμα </a:t>
            </a:r>
            <a:r>
              <a:rPr lang="x-none" smtClean="0">
                <a:latin typeface="Calibri" pitchFamily="34" charset="0"/>
                <a:cs typeface="Calibri" pitchFamily="34" charset="0"/>
              </a:rPr>
              <a:t>– κάνουμε αυτό που θα θέλαμε να αντιγράψουν τα παιδιά μας, τα οποία δεν μαθαίνουν με τη θεωρία, αλλά με </a:t>
            </a:r>
            <a:r>
              <a:rPr lang="x-none" smtClean="0">
                <a:latin typeface="Calibri" pitchFamily="34" charset="0"/>
                <a:cs typeface="Calibri" pitchFamily="34" charset="0"/>
              </a:rPr>
              <a:t>την </a:t>
            </a:r>
            <a:r>
              <a:rPr lang="x-none" smtClean="0">
                <a:latin typeface="Calibri" pitchFamily="34" charset="0"/>
                <a:cs typeface="Calibri" pitchFamily="34" charset="0"/>
              </a:rPr>
              <a:t>πράξη</a:t>
            </a:r>
            <a:endParaRPr lang="el-GR" dirty="0" smtClean="0">
              <a:latin typeface="Calibri" pitchFamily="34" charset="0"/>
              <a:cs typeface="Calibri" pitchFamily="34" charset="0"/>
            </a:endParaRPr>
          </a:p>
          <a:p>
            <a:pPr>
              <a:lnSpc>
                <a:spcPct val="150000"/>
              </a:lnSpc>
              <a:buNone/>
            </a:pPr>
            <a:endParaRPr lang="el-GR" dirty="0">
              <a:latin typeface="Calibri" pitchFamily="34" charset="0"/>
              <a:cs typeface="Calibri" pitchFamily="34" charset="0"/>
            </a:endParaRPr>
          </a:p>
        </p:txBody>
      </p:sp>
      <p:sp>
        <p:nvSpPr>
          <p:cNvPr id="130050" name="AutoShape 2" descr="Τι κάνουμε αν ένα μέλος της οικογένειας εμφανίσει συμπτώματα κορονοϊού"/>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30052" name="AutoShape 4" descr="Τι κάνουμε αν ένα μέλος της οικογένειας εμφανίσει συμπτώματα κορονοϊού"/>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7586" name="AutoShape 2" descr="ΤΟ ΟΝΟΜΑ ΜΟΥ ΕΙΝΑΙ ΚΟΡΟΝΟΪΟΣ – Manuela Molina | Δωρεάν βιβλία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8" name="Picture 4" descr="Σχετική εικόνα"/>
          <p:cNvPicPr>
            <a:picLocks noChangeAspect="1" noChangeArrowheads="1"/>
          </p:cNvPicPr>
          <p:nvPr/>
        </p:nvPicPr>
        <p:blipFill>
          <a:blip r:embed="rId3" cstate="print"/>
          <a:srcRect/>
          <a:stretch>
            <a:fillRect/>
          </a:stretch>
        </p:blipFill>
        <p:spPr bwMode="auto">
          <a:xfrm>
            <a:off x="3347864" y="4221088"/>
            <a:ext cx="2257425" cy="2019300"/>
          </a:xfrm>
          <a:prstGeom prst="rect">
            <a:avLst/>
          </a:prstGeom>
          <a:noFill/>
          <a:ln w="9525">
            <a:noFill/>
            <a:miter lim="800000"/>
            <a:headEnd/>
            <a:tailEnd/>
          </a:ln>
        </p:spPr>
      </p:pic>
    </p:spTree>
  </p:cSld>
  <p:clrMapOvr>
    <a:masterClrMapping/>
  </p:clrMapOvr>
  <p:transition spd="slow">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87624" y="548680"/>
            <a:ext cx="6624737" cy="1371600"/>
          </a:xfrm>
        </p:spPr>
        <p:txBody>
          <a:bodyPr anchor="ctr"/>
          <a:lstStyle/>
          <a:p>
            <a:pPr algn="ctr" eaLnBrk="1" hangingPunct="1">
              <a:defRPr/>
            </a:pPr>
            <a:r>
              <a:rPr lang="el-GR" sz="3000" b="1" i="1" dirty="0" smtClean="0">
                <a:solidFill>
                  <a:schemeClr val="accent2">
                    <a:lumMod val="60000"/>
                    <a:lumOff val="40000"/>
                  </a:schemeClr>
                </a:solidFill>
                <a:effectLst>
                  <a:outerShdw blurRad="38100" dist="38100" dir="2700000" algn="tl">
                    <a:srgbClr val="000000">
                      <a:alpha val="43137"/>
                    </a:srgbClr>
                  </a:outerShdw>
                </a:effectLst>
                <a:latin typeface="Calibri" pitchFamily="34" charset="0"/>
                <a:cs typeface="Calibri" pitchFamily="34" charset="0"/>
              </a:rPr>
              <a:t>Ακατάλληλο περιεχόμενο</a:t>
            </a:r>
            <a:endParaRPr lang="el-GR" sz="3000" b="1" i="1" dirty="0" smtClean="0">
              <a:solidFill>
                <a:schemeClr val="accent2">
                  <a:lumMod val="60000"/>
                  <a:lumOff val="40000"/>
                </a:scheme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Content Placeholder 2"/>
          <p:cNvSpPr>
            <a:spLocks noGrp="1"/>
          </p:cNvSpPr>
          <p:nvPr>
            <p:ph idx="4294967295"/>
          </p:nvPr>
        </p:nvSpPr>
        <p:spPr>
          <a:xfrm>
            <a:off x="323528" y="1916832"/>
            <a:ext cx="8424936" cy="3456384"/>
          </a:xfrm>
        </p:spPr>
        <p:txBody>
          <a:bodyPr>
            <a:normAutofit/>
          </a:bodyPr>
          <a:lstStyle/>
          <a:p>
            <a:pPr lvl="0">
              <a:lnSpc>
                <a:spcPct val="150000"/>
              </a:lnSpc>
              <a:buNone/>
            </a:pPr>
            <a:r>
              <a:rPr lang="el-GR" dirty="0" smtClean="0">
                <a:latin typeface="Calibri" pitchFamily="34" charset="0"/>
                <a:cs typeface="Calibri" pitchFamily="34" charset="0"/>
              </a:rPr>
              <a:t> </a:t>
            </a:r>
            <a:r>
              <a:rPr lang="el-GR" dirty="0" smtClean="0"/>
              <a:t>Για τα μικρότερα παιδιά, ελέγχουμε την έκθεση σε εικόνες για τον </a:t>
            </a:r>
            <a:r>
              <a:rPr lang="en-US" dirty="0" smtClean="0"/>
              <a:t>COVID</a:t>
            </a:r>
            <a:r>
              <a:rPr lang="el-GR" dirty="0" smtClean="0"/>
              <a:t>-19 στις ειδήσεις που μπορούν να τα τρομάξουν ή να τα  τραυματίσουν</a:t>
            </a:r>
            <a:endParaRPr lang="el-GR" dirty="0" smtClean="0">
              <a:latin typeface="Calibri" pitchFamily="34" charset="0"/>
              <a:cs typeface="Calibri" pitchFamily="34" charset="0"/>
            </a:endParaRPr>
          </a:p>
          <a:p>
            <a:pPr>
              <a:lnSpc>
                <a:spcPct val="150000"/>
              </a:lnSpc>
              <a:buNone/>
            </a:pPr>
            <a:endParaRPr lang="el-GR" dirty="0">
              <a:latin typeface="Calibri" pitchFamily="34" charset="0"/>
              <a:cs typeface="Calibri" pitchFamily="34" charset="0"/>
            </a:endParaRPr>
          </a:p>
        </p:txBody>
      </p:sp>
      <p:sp>
        <p:nvSpPr>
          <p:cNvPr id="130050" name="AutoShape 2" descr="Τι κάνουμε αν ένα μέλος της οικογένειας εμφανίσει συμπτώματα κορονοϊού"/>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30052" name="AutoShape 4" descr="Τι κάνουμε αν ένα μέλος της οικογένειας εμφανίσει συμπτώματα κορονοϊού"/>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7586" name="AutoShape 2" descr="ΤΟ ΟΝΟΜΑ ΜΟΥ ΕΙΝΑΙ ΚΟΡΟΝΟΪΟΣ – Manuela Molina | Δωρεάν βιβλία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9" name="Picture 4" descr="C:\Users\Anna\Desktop\anna's\MEY\photos_5th\fovos.jpg"/>
          <p:cNvPicPr>
            <a:picLocks noChangeAspect="1" noChangeArrowheads="1"/>
          </p:cNvPicPr>
          <p:nvPr/>
        </p:nvPicPr>
        <p:blipFill>
          <a:blip r:embed="rId3" cstate="print"/>
          <a:srcRect/>
          <a:stretch>
            <a:fillRect/>
          </a:stretch>
        </p:blipFill>
        <p:spPr>
          <a:xfrm>
            <a:off x="3203848" y="4077072"/>
            <a:ext cx="2844664" cy="2292383"/>
          </a:xfrm>
          <a:prstGeom prst="rect">
            <a:avLst/>
          </a:prstGeom>
        </p:spPr>
      </p:pic>
    </p:spTree>
  </p:cSld>
  <p:clrMapOvr>
    <a:masterClrMapping/>
  </p:clrMapOvr>
  <p:transition spd="slow">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1600" y="548680"/>
            <a:ext cx="6912769" cy="1080120"/>
          </a:xfrm>
        </p:spPr>
        <p:txBody>
          <a:bodyPr anchor="ctr"/>
          <a:lstStyle/>
          <a:p>
            <a:pPr algn="ctr">
              <a:defRPr/>
            </a:pPr>
            <a:r>
              <a:rPr lang="el-GR" sz="3000" b="1" i="1" dirty="0" smtClean="0">
                <a:solidFill>
                  <a:schemeClr val="accent2">
                    <a:lumMod val="60000"/>
                    <a:lumOff val="40000"/>
                  </a:schemeClr>
                </a:solidFill>
                <a:effectLst>
                  <a:outerShdw blurRad="38100" dist="38100" dir="2700000" algn="tl">
                    <a:srgbClr val="000000">
                      <a:alpha val="43137"/>
                    </a:srgbClr>
                  </a:outerShdw>
                </a:effectLst>
                <a:latin typeface="Calibri" pitchFamily="34" charset="0"/>
                <a:cs typeface="Calibri" pitchFamily="34" charset="0"/>
              </a:rPr>
              <a:t>Προκλήσεις – δυσκολίες που αναδύονται</a:t>
            </a:r>
            <a:endParaRPr lang="el-GR" sz="3000" b="1" i="1" dirty="0" smtClean="0">
              <a:solidFill>
                <a:schemeClr val="accent2">
                  <a:lumMod val="60000"/>
                  <a:lumOff val="40000"/>
                </a:scheme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Content Placeholder 2"/>
          <p:cNvSpPr>
            <a:spLocks noGrp="1"/>
          </p:cNvSpPr>
          <p:nvPr>
            <p:ph idx="4294967295"/>
          </p:nvPr>
        </p:nvSpPr>
        <p:spPr>
          <a:xfrm>
            <a:off x="323528" y="1628800"/>
            <a:ext cx="8424936" cy="3456384"/>
          </a:xfrm>
        </p:spPr>
        <p:txBody>
          <a:bodyPr>
            <a:normAutofit lnSpcReduction="10000"/>
          </a:bodyPr>
          <a:lstStyle/>
          <a:p>
            <a:pPr>
              <a:lnSpc>
                <a:spcPct val="150000"/>
              </a:lnSpc>
              <a:buNone/>
            </a:pPr>
            <a:r>
              <a:rPr lang="el-GR" dirty="0" smtClean="0">
                <a:latin typeface="Calibri" pitchFamily="34" charset="0"/>
                <a:cs typeface="Calibri" pitchFamily="34" charset="0"/>
              </a:rPr>
              <a:t> </a:t>
            </a:r>
            <a:r>
              <a:rPr lang="x-none" smtClean="0">
                <a:latin typeface="Calibri" pitchFamily="34" charset="0"/>
                <a:cs typeface="Calibri" pitchFamily="34" charset="0"/>
              </a:rPr>
              <a:t>Οι σχέσεις μπορεί να δοκιμαστούν ή εάν προϋπήρχαν προβλήματα π.χ. του ζευγαριού, να αναδυθούν. Είναι σημαντικό να είμαστε προετοιμασμένοι και ενωμένοι μπροστά στον κοινό στόχο να διατηρήσουμε ένα καλό κλίμα για όλη την οικογένεια. Χρειάζεται ψυχραιμία, υπομονή και </a:t>
            </a:r>
            <a:r>
              <a:rPr lang="x-none" smtClean="0">
                <a:latin typeface="Calibri" pitchFamily="34" charset="0"/>
                <a:cs typeface="Calibri" pitchFamily="34" charset="0"/>
              </a:rPr>
              <a:t>θετική </a:t>
            </a:r>
            <a:r>
              <a:rPr lang="x-none" smtClean="0">
                <a:latin typeface="Calibri" pitchFamily="34" charset="0"/>
                <a:cs typeface="Calibri" pitchFamily="34" charset="0"/>
              </a:rPr>
              <a:t>σκέψη</a:t>
            </a:r>
            <a:endParaRPr lang="el-GR" dirty="0" smtClean="0">
              <a:latin typeface="Calibri" pitchFamily="34" charset="0"/>
              <a:cs typeface="Calibri" pitchFamily="34" charset="0"/>
            </a:endParaRPr>
          </a:p>
          <a:p>
            <a:pPr lvl="0">
              <a:lnSpc>
                <a:spcPct val="150000"/>
              </a:lnSpc>
              <a:buNone/>
            </a:pPr>
            <a:endParaRPr lang="el-GR" dirty="0" smtClean="0">
              <a:latin typeface="Calibri" pitchFamily="34" charset="0"/>
              <a:cs typeface="Calibri" pitchFamily="34" charset="0"/>
            </a:endParaRPr>
          </a:p>
          <a:p>
            <a:pPr>
              <a:lnSpc>
                <a:spcPct val="150000"/>
              </a:lnSpc>
              <a:buNone/>
            </a:pPr>
            <a:endParaRPr lang="el-GR" dirty="0">
              <a:latin typeface="Calibri" pitchFamily="34" charset="0"/>
              <a:cs typeface="Calibri" pitchFamily="34" charset="0"/>
            </a:endParaRPr>
          </a:p>
        </p:txBody>
      </p:sp>
      <p:sp>
        <p:nvSpPr>
          <p:cNvPr id="130050" name="AutoShape 2" descr="Τι κάνουμε αν ένα μέλος της οικογένειας εμφανίσει συμπτώματα κορονοϊού"/>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30052" name="AutoShape 4" descr="Τι κάνουμε αν ένα μέλος της οικογένειας εμφανίσει συμπτώματα κορονοϊού"/>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7586" name="AutoShape 2" descr="ΤΟ ΟΝΟΜΑ ΜΟΥ ΕΙΝΑΙ ΚΟΡΟΝΟΪΟΣ – Manuela Molina | Δωρεάν βιβλία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8" name="Picture 2" descr="Αποτέλεσμα εικόνας για διαζυγιο παιδι"/>
          <p:cNvPicPr>
            <a:picLocks noChangeAspect="1" noChangeArrowheads="1"/>
          </p:cNvPicPr>
          <p:nvPr/>
        </p:nvPicPr>
        <p:blipFill>
          <a:blip r:embed="rId3" cstate="print"/>
          <a:srcRect/>
          <a:stretch>
            <a:fillRect/>
          </a:stretch>
        </p:blipFill>
        <p:spPr bwMode="auto">
          <a:xfrm>
            <a:off x="4427984" y="4581128"/>
            <a:ext cx="3456384" cy="1944216"/>
          </a:xfrm>
          <a:prstGeom prst="rect">
            <a:avLst/>
          </a:prstGeom>
          <a:noFill/>
        </p:spPr>
      </p:pic>
    </p:spTree>
  </p:cSld>
  <p:clrMapOvr>
    <a:masterClrMapping/>
  </p:clrMapOvr>
  <p:transition spd="slow">
    <p:pull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404664"/>
            <a:ext cx="6912769" cy="720080"/>
          </a:xfrm>
        </p:spPr>
        <p:txBody>
          <a:bodyPr anchor="ctr"/>
          <a:lstStyle/>
          <a:p>
            <a:pPr algn="ctr">
              <a:defRPr/>
            </a:pPr>
            <a:r>
              <a:rPr lang="el-GR" sz="3000" b="1" i="1" dirty="0" smtClean="0">
                <a:solidFill>
                  <a:schemeClr val="accent2">
                    <a:lumMod val="60000"/>
                    <a:lumOff val="40000"/>
                  </a:schemeClr>
                </a:solidFill>
                <a:effectLst>
                  <a:outerShdw blurRad="38100" dist="38100" dir="2700000" algn="tl">
                    <a:srgbClr val="000000">
                      <a:alpha val="43137"/>
                    </a:srgbClr>
                  </a:outerShdw>
                </a:effectLst>
                <a:latin typeface="Calibri" pitchFamily="34" charset="0"/>
                <a:cs typeface="Calibri" pitchFamily="34" charset="0"/>
              </a:rPr>
              <a:t>Για τα παιδιά που δίνουν εξετάσεις</a:t>
            </a:r>
            <a:endParaRPr lang="el-GR" sz="3000" b="1" i="1" dirty="0" smtClean="0">
              <a:solidFill>
                <a:schemeClr val="accent2">
                  <a:lumMod val="60000"/>
                  <a:lumOff val="40000"/>
                </a:scheme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Content Placeholder 2"/>
          <p:cNvSpPr>
            <a:spLocks noGrp="1"/>
          </p:cNvSpPr>
          <p:nvPr>
            <p:ph idx="4294967295"/>
          </p:nvPr>
        </p:nvSpPr>
        <p:spPr>
          <a:xfrm>
            <a:off x="323528" y="1052736"/>
            <a:ext cx="8424936" cy="5544616"/>
          </a:xfrm>
        </p:spPr>
        <p:txBody>
          <a:bodyPr>
            <a:normAutofit fontScale="77500" lnSpcReduction="20000"/>
          </a:bodyPr>
          <a:lstStyle/>
          <a:p>
            <a:pPr lvl="0">
              <a:lnSpc>
                <a:spcPct val="150000"/>
              </a:lnSpc>
              <a:buNone/>
            </a:pPr>
            <a:r>
              <a:rPr lang="el-GR" dirty="0" smtClean="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rPr>
              <a:t> </a:t>
            </a:r>
            <a:r>
              <a:rPr lang="el-GR" dirty="0" smtClean="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rPr>
              <a:t>- Διατήρηση ρουτίνας (ύπνος, γεύματα, άσκηση, μελέτη, χαλάρωση)</a:t>
            </a:r>
          </a:p>
          <a:p>
            <a:pPr lvl="0">
              <a:lnSpc>
                <a:spcPct val="150000"/>
              </a:lnSpc>
              <a:buNone/>
            </a:pPr>
            <a:r>
              <a:rPr lang="el-GR" dirty="0" smtClean="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rPr>
              <a:t> - Οργάνωση μελέτης (ημερήσια ύλη)</a:t>
            </a:r>
          </a:p>
          <a:p>
            <a:pPr lvl="0">
              <a:lnSpc>
                <a:spcPct val="150000"/>
              </a:lnSpc>
              <a:buNone/>
            </a:pPr>
            <a:r>
              <a:rPr lang="el-GR" dirty="0" smtClean="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rPr>
              <a:t> - Τακτικό και ήρεμο περιβάλλον/χώρος</a:t>
            </a:r>
          </a:p>
          <a:p>
            <a:pPr lvl="0">
              <a:lnSpc>
                <a:spcPct val="150000"/>
              </a:lnSpc>
              <a:buNone/>
            </a:pPr>
            <a:r>
              <a:rPr lang="el-GR" dirty="0" smtClean="0">
                <a:solidFill>
                  <a:schemeClr val="accent2">
                    <a:lumMod val="60000"/>
                    <a:lumOff val="40000"/>
                  </a:schemeClr>
                </a:solidFill>
                <a:effectLst>
                  <a:outerShdw blurRad="38100" dist="38100" dir="2700000" algn="tl">
                    <a:srgbClr val="000000">
                      <a:alpha val="43137"/>
                    </a:srgbClr>
                  </a:outerShdw>
                </a:effectLst>
                <a:latin typeface="Calibri" pitchFamily="34" charset="0"/>
                <a:cs typeface="Calibri" pitchFamily="34" charset="0"/>
              </a:rPr>
              <a:t>Διαχείριση άγχους :</a:t>
            </a:r>
          </a:p>
          <a:p>
            <a:pPr marL="514350" lvl="0" indent="-514350">
              <a:lnSpc>
                <a:spcPct val="150000"/>
              </a:lnSpc>
              <a:buAutoNum type="arabicPeriod"/>
            </a:pPr>
            <a:r>
              <a:rPr lang="el-GR" sz="2400" dirty="0" smtClean="0">
                <a:solidFill>
                  <a:schemeClr val="tx1">
                    <a:lumMod val="85000"/>
                    <a:lumOff val="15000"/>
                  </a:schemeClr>
                </a:solidFill>
                <a:effectLst>
                  <a:outerShdw blurRad="38100" dist="38100" dir="2700000" algn="tl">
                    <a:srgbClr val="000000">
                      <a:alpha val="43137"/>
                    </a:srgbClr>
                  </a:outerShdw>
                </a:effectLst>
                <a:latin typeface="Calibri" pitchFamily="34" charset="0"/>
                <a:cs typeface="Calibri" pitchFamily="34" charset="0"/>
              </a:rPr>
              <a:t>Κάνουμε το καλύτερο δυνατό στο πλαίσιο των δυνατοτήτων μας</a:t>
            </a:r>
          </a:p>
          <a:p>
            <a:pPr marL="514350" lvl="0" indent="-514350">
              <a:buAutoNum type="arabicPeriod"/>
            </a:pPr>
            <a:r>
              <a:rPr lang="el-GR" sz="2400" dirty="0" smtClean="0">
                <a:solidFill>
                  <a:schemeClr val="tx1">
                    <a:lumMod val="85000"/>
                    <a:lumOff val="15000"/>
                  </a:schemeClr>
                </a:solidFill>
                <a:effectLst>
                  <a:outerShdw blurRad="38100" dist="38100" dir="2700000" algn="tl">
                    <a:srgbClr val="000000">
                      <a:alpha val="43137"/>
                    </a:srgbClr>
                  </a:outerShdw>
                </a:effectLst>
                <a:latin typeface="Calibri" pitchFamily="34" charset="0"/>
                <a:cs typeface="Calibri" pitchFamily="34" charset="0"/>
              </a:rPr>
              <a:t>Θετική προσέγγιση – σε κάθε κατάσταση υπάρχει το θετικό (π.χ. λόγω </a:t>
            </a:r>
            <a:r>
              <a:rPr lang="en-US" sz="2400" dirty="0" smtClean="0">
                <a:solidFill>
                  <a:schemeClr val="tx1">
                    <a:lumMod val="85000"/>
                    <a:lumOff val="15000"/>
                  </a:schemeClr>
                </a:solidFill>
                <a:effectLst>
                  <a:outerShdw blurRad="38100" dist="38100" dir="2700000" algn="tl">
                    <a:srgbClr val="000000">
                      <a:alpha val="43137"/>
                    </a:srgbClr>
                  </a:outerShdw>
                </a:effectLst>
                <a:latin typeface="Calibri" pitchFamily="34" charset="0"/>
                <a:cs typeface="Calibri" pitchFamily="34" charset="0"/>
              </a:rPr>
              <a:t>COVID </a:t>
            </a:r>
            <a:r>
              <a:rPr lang="el-GR" sz="2400" dirty="0" smtClean="0">
                <a:solidFill>
                  <a:schemeClr val="tx1">
                    <a:lumMod val="85000"/>
                    <a:lumOff val="15000"/>
                  </a:schemeClr>
                </a:solidFill>
                <a:effectLst>
                  <a:outerShdw blurRad="38100" dist="38100" dir="2700000" algn="tl">
                    <a:srgbClr val="000000">
                      <a:alpha val="43137"/>
                    </a:srgbClr>
                  </a:outerShdw>
                </a:effectLst>
                <a:latin typeface="Calibri" pitchFamily="34" charset="0"/>
                <a:cs typeface="Calibri" pitchFamily="34" charset="0"/>
              </a:rPr>
              <a:t>δίνεται περισσότερος </a:t>
            </a:r>
            <a:r>
              <a:rPr lang="el-GR" sz="2400" i="1" dirty="0" smtClean="0">
                <a:solidFill>
                  <a:schemeClr val="tx1">
                    <a:lumMod val="85000"/>
                    <a:lumOff val="15000"/>
                  </a:schemeClr>
                </a:solidFill>
                <a:effectLst>
                  <a:outerShdw blurRad="38100" dist="38100" dir="2700000" algn="tl">
                    <a:srgbClr val="000000">
                      <a:alpha val="43137"/>
                    </a:srgbClr>
                  </a:outerShdw>
                </a:effectLst>
                <a:latin typeface="Calibri" pitchFamily="34" charset="0"/>
                <a:cs typeface="Calibri" pitchFamily="34" charset="0"/>
              </a:rPr>
              <a:t>χρόνος μελέτης</a:t>
            </a:r>
            <a:r>
              <a:rPr lang="el-GR" sz="2400" dirty="0" smtClean="0">
                <a:solidFill>
                  <a:schemeClr val="tx1">
                    <a:lumMod val="85000"/>
                    <a:lumOff val="15000"/>
                  </a:schemeClr>
                </a:solidFill>
                <a:effectLst>
                  <a:outerShdw blurRad="38100" dist="38100" dir="2700000" algn="tl">
                    <a:srgbClr val="000000">
                      <a:alpha val="43137"/>
                    </a:srgbClr>
                  </a:outerShdw>
                </a:effectLst>
                <a:latin typeface="Calibri" pitchFamily="34" charset="0"/>
                <a:cs typeface="Calibri" pitchFamily="34" charset="0"/>
              </a:rPr>
              <a:t>*, μειωμένη ύλη κλπ)</a:t>
            </a:r>
          </a:p>
          <a:p>
            <a:pPr marL="514350" lvl="0" indent="-514350">
              <a:buAutoNum type="arabicPeriod"/>
            </a:pPr>
            <a:endParaRPr lang="el-GR" sz="2400" dirty="0" smtClean="0">
              <a:solidFill>
                <a:schemeClr val="tx1">
                  <a:lumMod val="85000"/>
                  <a:lumOff val="15000"/>
                </a:schemeClr>
              </a:solidFill>
              <a:effectLst>
                <a:outerShdw blurRad="38100" dist="38100" dir="2700000" algn="tl">
                  <a:srgbClr val="000000">
                    <a:alpha val="43137"/>
                  </a:srgbClr>
                </a:outerShdw>
              </a:effectLst>
              <a:latin typeface="Calibri" pitchFamily="34" charset="0"/>
              <a:cs typeface="Calibri" pitchFamily="34" charset="0"/>
            </a:endParaRPr>
          </a:p>
          <a:p>
            <a:pPr marL="514350" lvl="0" indent="-514350">
              <a:buAutoNum type="arabicPeriod"/>
            </a:pPr>
            <a:r>
              <a:rPr lang="el-GR" sz="2400" dirty="0" smtClean="0">
                <a:solidFill>
                  <a:schemeClr val="tx1">
                    <a:lumMod val="85000"/>
                    <a:lumOff val="15000"/>
                  </a:schemeClr>
                </a:solidFill>
                <a:effectLst>
                  <a:outerShdw blurRad="38100" dist="38100" dir="2700000" algn="tl">
                    <a:srgbClr val="000000">
                      <a:alpha val="43137"/>
                    </a:srgbClr>
                  </a:outerShdw>
                </a:effectLst>
                <a:latin typeface="Calibri" pitchFamily="34" charset="0"/>
                <a:cs typeface="Calibri" pitchFamily="34" charset="0"/>
              </a:rPr>
              <a:t>Συγκεντρωνόμαστε στο στόχο, ωστόσο πάντα έχουμε και εναλλακτικά σενάρια σε περίπτωση που δεν έχουμε το αποτέλεσμα που θέλουμε</a:t>
            </a:r>
          </a:p>
          <a:p>
            <a:pPr marL="514350" lvl="0" indent="-514350">
              <a:buAutoNum type="arabicPeriod"/>
            </a:pPr>
            <a:endParaRPr lang="el-GR" sz="2400" dirty="0" smtClean="0">
              <a:solidFill>
                <a:schemeClr val="tx1">
                  <a:lumMod val="85000"/>
                  <a:lumOff val="15000"/>
                </a:schemeClr>
              </a:solidFill>
              <a:effectLst>
                <a:outerShdw blurRad="38100" dist="38100" dir="2700000" algn="tl">
                  <a:srgbClr val="000000">
                    <a:alpha val="43137"/>
                  </a:srgbClr>
                </a:outerShdw>
              </a:effectLst>
              <a:latin typeface="Calibri" pitchFamily="34" charset="0"/>
              <a:cs typeface="Calibri" pitchFamily="34" charset="0"/>
            </a:endParaRPr>
          </a:p>
          <a:p>
            <a:pPr marL="514350" lvl="0" indent="-514350">
              <a:buAutoNum type="arabicPeriod"/>
            </a:pPr>
            <a:r>
              <a:rPr lang="el-GR" sz="2400" dirty="0" smtClean="0">
                <a:solidFill>
                  <a:schemeClr val="tx1">
                    <a:lumMod val="85000"/>
                    <a:lumOff val="15000"/>
                  </a:schemeClr>
                </a:solidFill>
                <a:effectLst>
                  <a:outerShdw blurRad="38100" dist="38100" dir="2700000" algn="tl">
                    <a:srgbClr val="000000">
                      <a:alpha val="43137"/>
                    </a:srgbClr>
                  </a:outerShdw>
                </a:effectLst>
                <a:latin typeface="Calibri" pitchFamily="34" charset="0"/>
                <a:cs typeface="Calibri" pitchFamily="34" charset="0"/>
              </a:rPr>
              <a:t>Χρόνος χαλάρωσης που ο τρόπος εξατομικεύεται (σκέψεις, αναπνοές, σχέδια για μετά τις εξετάσεις, επικοινωνία με φίλους κλπ)</a:t>
            </a:r>
          </a:p>
          <a:p>
            <a:pPr marL="514350" lvl="0" indent="-514350">
              <a:buAutoNum type="arabicPeriod"/>
            </a:pPr>
            <a:endParaRPr lang="el-GR" sz="2400" dirty="0" smtClean="0">
              <a:solidFill>
                <a:schemeClr val="tx1">
                  <a:lumMod val="85000"/>
                  <a:lumOff val="15000"/>
                </a:schemeClr>
              </a:solidFill>
              <a:effectLst>
                <a:outerShdw blurRad="38100" dist="38100" dir="2700000" algn="tl">
                  <a:srgbClr val="000000">
                    <a:alpha val="43137"/>
                  </a:srgbClr>
                </a:outerShdw>
              </a:effectLst>
              <a:latin typeface="Calibri" pitchFamily="34" charset="0"/>
              <a:cs typeface="Calibri" pitchFamily="34" charset="0"/>
            </a:endParaRPr>
          </a:p>
          <a:p>
            <a:pPr marL="514350" lvl="0" indent="-514350">
              <a:lnSpc>
                <a:spcPct val="150000"/>
              </a:lnSpc>
              <a:buNone/>
            </a:pPr>
            <a:r>
              <a:rPr lang="el-GR" sz="2400" dirty="0" smtClean="0">
                <a:solidFill>
                  <a:schemeClr val="tx1">
                    <a:lumMod val="85000"/>
                    <a:lumOff val="15000"/>
                  </a:schemeClr>
                </a:solidFill>
                <a:latin typeface="Calibri" pitchFamily="34" charset="0"/>
                <a:cs typeface="Calibri" pitchFamily="34" charset="0"/>
              </a:rPr>
              <a:t>*</a:t>
            </a:r>
            <a:r>
              <a:rPr lang="el-GR" sz="2400" i="1" dirty="0" smtClean="0">
                <a:solidFill>
                  <a:schemeClr val="tx1">
                    <a:lumMod val="85000"/>
                    <a:lumOff val="15000"/>
                  </a:schemeClr>
                </a:solidFill>
                <a:latin typeface="Calibri" pitchFamily="34" charset="0"/>
                <a:cs typeface="Calibri" pitchFamily="34" charset="0"/>
              </a:rPr>
              <a:t>παγίδα : να μην επαναπαυτούμε και χαλαρώσουμε</a:t>
            </a:r>
            <a:endParaRPr lang="el-GR" sz="2400" i="1" dirty="0" smtClean="0">
              <a:solidFill>
                <a:schemeClr val="tx1">
                  <a:lumMod val="85000"/>
                  <a:lumOff val="15000"/>
                </a:schemeClr>
              </a:solidFill>
              <a:latin typeface="Calibri" pitchFamily="34" charset="0"/>
              <a:cs typeface="Calibri" pitchFamily="34" charset="0"/>
            </a:endParaRPr>
          </a:p>
          <a:p>
            <a:pPr>
              <a:lnSpc>
                <a:spcPct val="150000"/>
              </a:lnSpc>
              <a:buNone/>
            </a:pPr>
            <a:endParaRPr lang="el-GR" dirty="0">
              <a:latin typeface="Calibri" pitchFamily="34" charset="0"/>
              <a:cs typeface="Calibri" pitchFamily="34" charset="0"/>
            </a:endParaRPr>
          </a:p>
        </p:txBody>
      </p:sp>
      <p:sp>
        <p:nvSpPr>
          <p:cNvPr id="130050" name="AutoShape 2" descr="Τι κάνουμε αν ένα μέλος της οικογένειας εμφανίσει συμπτώματα κορονοϊού"/>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30052" name="AutoShape 4" descr="Τι κάνουμε αν ένα μέλος της οικογένειας εμφανίσει συμπτώματα κορονοϊού"/>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7586" name="AutoShape 2" descr="ΤΟ ΟΝΟΜΑ ΜΟΥ ΕΙΝΑΙ ΚΟΡΟΝΟΪΟΣ – Manuela Molina | Δωρεάν βιβλία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ransition spd="slow">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404664"/>
            <a:ext cx="6912769" cy="720080"/>
          </a:xfrm>
        </p:spPr>
        <p:txBody>
          <a:bodyPr anchor="ctr"/>
          <a:lstStyle/>
          <a:p>
            <a:pPr algn="ctr">
              <a:defRPr/>
            </a:pPr>
            <a:r>
              <a:rPr lang="el-GR" sz="3000" b="1" i="1" dirty="0" smtClean="0">
                <a:solidFill>
                  <a:schemeClr val="accent2">
                    <a:lumMod val="60000"/>
                    <a:lumOff val="40000"/>
                  </a:schemeClr>
                </a:solidFill>
                <a:effectLst>
                  <a:outerShdw blurRad="38100" dist="38100" dir="2700000" algn="tl">
                    <a:srgbClr val="000000">
                      <a:alpha val="43137"/>
                    </a:srgbClr>
                  </a:outerShdw>
                </a:effectLst>
                <a:latin typeface="Calibri" pitchFamily="34" charset="0"/>
                <a:cs typeface="Calibri" pitchFamily="34" charset="0"/>
              </a:rPr>
              <a:t>Αποφεύγουμε τον </a:t>
            </a:r>
            <a:r>
              <a:rPr lang="el-GR" sz="3000" b="1" i="1" dirty="0" err="1" smtClean="0">
                <a:solidFill>
                  <a:schemeClr val="accent2">
                    <a:lumMod val="60000"/>
                    <a:lumOff val="40000"/>
                  </a:schemeClr>
                </a:solidFill>
                <a:effectLst>
                  <a:outerShdw blurRad="38100" dist="38100" dir="2700000" algn="tl">
                    <a:srgbClr val="000000">
                      <a:alpha val="43137"/>
                    </a:srgbClr>
                  </a:outerShdw>
                </a:effectLst>
                <a:latin typeface="Calibri" pitchFamily="34" charset="0"/>
                <a:cs typeface="Calibri" pitchFamily="34" charset="0"/>
              </a:rPr>
              <a:t>υπεργονεϊσμό</a:t>
            </a:r>
            <a:endParaRPr lang="el-GR" sz="3000" b="1" i="1" dirty="0" smtClean="0">
              <a:solidFill>
                <a:schemeClr val="accent2">
                  <a:lumMod val="60000"/>
                  <a:lumOff val="40000"/>
                </a:scheme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130050" name="AutoShape 2" descr="Τι κάνουμε αν ένα μέλος της οικογένειας εμφανίσει συμπτώματα κορονοϊού"/>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30052" name="AutoShape 4" descr="Τι κάνουμε αν ένα μέλος της οικογένειας εμφανίσει συμπτώματα κορονοϊού"/>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7586" name="AutoShape 2" descr="ΤΟ ΟΝΟΜΑ ΜΟΥ ΕΙΝΑΙ ΚΟΡΟΝΟΪΟΣ – Manuela Molina | Δωρεάν βιβλία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6018" name="AutoShape 2" descr="Τετάρτη 9 Δεκεμβρίου η Συνάντηση Ακαδημίας Γονέων ΥΠΕΡΓΟΝΕΪΣΜΟΣ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6020" name="AutoShape 4" descr="Τετάρτη 9 Δεκεμβρίου η Συνάντηση Ακαδημίας Γονέων ΥΠΕΡΓΟΝΕΪΣΜΟΣ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6024" name="AutoShape 8" descr="TIME Magazine Cover: The Case Against Over-Parenting - Nov. 30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86026" name="Picture 10" descr="A boy with strings attached to his arms and legs"/>
          <p:cNvPicPr>
            <a:picLocks noChangeAspect="1" noChangeArrowheads="1"/>
          </p:cNvPicPr>
          <p:nvPr/>
        </p:nvPicPr>
        <p:blipFill>
          <a:blip r:embed="rId3" cstate="print"/>
          <a:srcRect/>
          <a:stretch>
            <a:fillRect/>
          </a:stretch>
        </p:blipFill>
        <p:spPr bwMode="auto">
          <a:xfrm>
            <a:off x="2699792" y="1412776"/>
            <a:ext cx="3810000" cy="5038726"/>
          </a:xfrm>
          <a:prstGeom prst="rect">
            <a:avLst/>
          </a:prstGeom>
          <a:noFill/>
        </p:spPr>
      </p:pic>
    </p:spTree>
  </p:cSld>
  <p:clrMapOvr>
    <a:masterClrMapping/>
  </p:clrMapOvr>
  <p:transition spd="slow">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pPr algn="ctr">
              <a:buNone/>
            </a:pPr>
            <a:endParaRPr lang="el-GR" dirty="0" smtClean="0">
              <a:latin typeface="+mj-lt"/>
            </a:endParaRPr>
          </a:p>
          <a:p>
            <a:pPr algn="ctr">
              <a:buNone/>
            </a:pPr>
            <a:r>
              <a:rPr lang="el-GR" i="1" dirty="0" smtClean="0">
                <a:effectLst>
                  <a:outerShdw blurRad="38100" dist="38100" dir="2700000" algn="tl">
                    <a:srgbClr val="000000">
                      <a:alpha val="43137"/>
                    </a:srgbClr>
                  </a:outerShdw>
                </a:effectLst>
                <a:latin typeface="+mj-lt"/>
              </a:rPr>
              <a:t>«Τώρα που η φυσική απόσταση είναι επιβεβλημένη, </a:t>
            </a:r>
          </a:p>
          <a:p>
            <a:pPr algn="ctr">
              <a:buNone/>
            </a:pPr>
            <a:r>
              <a:rPr lang="el-GR" i="1" dirty="0" smtClean="0">
                <a:effectLst>
                  <a:outerShdw blurRad="38100" dist="38100" dir="2700000" algn="tl">
                    <a:srgbClr val="000000">
                      <a:alpha val="43137"/>
                    </a:srgbClr>
                  </a:outerShdw>
                </a:effectLst>
                <a:latin typeface="+mj-lt"/>
              </a:rPr>
              <a:t>    η συναισθηματική εγγύτητα είναι απαραίτητη »</a:t>
            </a:r>
          </a:p>
          <a:p>
            <a:pPr algn="ctr">
              <a:buNone/>
            </a:pPr>
            <a:r>
              <a:rPr lang="en-US" i="1" dirty="0" smtClean="0">
                <a:effectLst>
                  <a:outerShdw blurRad="38100" dist="38100" dir="2700000" algn="tl">
                    <a:srgbClr val="000000">
                      <a:alpha val="43137"/>
                    </a:srgbClr>
                  </a:outerShdw>
                </a:effectLst>
                <a:latin typeface="+mj-lt"/>
              </a:rPr>
              <a:t>                                    </a:t>
            </a:r>
          </a:p>
          <a:p>
            <a:pPr algn="ctr">
              <a:buNone/>
            </a:pPr>
            <a:r>
              <a:rPr lang="en-US" dirty="0" smtClean="0">
                <a:latin typeface="+mj-lt"/>
              </a:rPr>
              <a:t>                                     </a:t>
            </a:r>
            <a:r>
              <a:rPr lang="en-US" i="1" dirty="0" smtClean="0">
                <a:solidFill>
                  <a:schemeClr val="accent1">
                    <a:lumMod val="75000"/>
                  </a:schemeClr>
                </a:solidFill>
                <a:effectLst>
                  <a:outerShdw blurRad="38100" dist="38100" dir="2700000" algn="tl">
                    <a:srgbClr val="000000">
                      <a:alpha val="43137"/>
                    </a:srgbClr>
                  </a:outerShdw>
                </a:effectLst>
                <a:latin typeface="+mj-lt"/>
              </a:rPr>
              <a:t>Karen </a:t>
            </a:r>
            <a:r>
              <a:rPr lang="en-US" i="1" dirty="0" err="1" smtClean="0">
                <a:solidFill>
                  <a:schemeClr val="accent1">
                    <a:lumMod val="75000"/>
                  </a:schemeClr>
                </a:solidFill>
                <a:effectLst>
                  <a:outerShdw blurRad="38100" dist="38100" dir="2700000" algn="tl">
                    <a:srgbClr val="000000">
                      <a:alpha val="43137"/>
                    </a:srgbClr>
                  </a:outerShdw>
                </a:effectLst>
                <a:latin typeface="+mj-lt"/>
              </a:rPr>
              <a:t>Niemi</a:t>
            </a:r>
            <a:r>
              <a:rPr lang="en-US" i="1" dirty="0" smtClean="0">
                <a:solidFill>
                  <a:schemeClr val="accent1">
                    <a:lumMod val="75000"/>
                  </a:schemeClr>
                </a:solidFill>
                <a:effectLst>
                  <a:outerShdw blurRad="38100" dist="38100" dir="2700000" algn="tl">
                    <a:srgbClr val="000000">
                      <a:alpha val="43137"/>
                    </a:srgbClr>
                  </a:outerShdw>
                </a:effectLst>
                <a:latin typeface="+mj-lt"/>
              </a:rPr>
              <a:t>, </a:t>
            </a:r>
            <a:r>
              <a:rPr lang="en-US" i="1" dirty="0" err="1" smtClean="0">
                <a:solidFill>
                  <a:schemeClr val="accent1">
                    <a:lumMod val="75000"/>
                  </a:schemeClr>
                </a:solidFill>
                <a:effectLst>
                  <a:outerShdw blurRad="38100" dist="38100" dir="2700000" algn="tl">
                    <a:srgbClr val="000000">
                      <a:alpha val="43137"/>
                    </a:srgbClr>
                  </a:outerShdw>
                </a:effectLst>
                <a:latin typeface="+mj-lt"/>
              </a:rPr>
              <a:t>Casel</a:t>
            </a:r>
            <a:r>
              <a:rPr lang="en-US" i="1" dirty="0" smtClean="0">
                <a:solidFill>
                  <a:schemeClr val="accent1">
                    <a:lumMod val="75000"/>
                  </a:schemeClr>
                </a:solidFill>
                <a:effectLst>
                  <a:outerShdw blurRad="38100" dist="38100" dir="2700000" algn="tl">
                    <a:srgbClr val="000000">
                      <a:alpha val="43137"/>
                    </a:srgbClr>
                  </a:outerShdw>
                </a:effectLst>
                <a:latin typeface="+mj-lt"/>
              </a:rPr>
              <a:t> President</a:t>
            </a:r>
            <a:endParaRPr lang="el-GR" i="1" dirty="0">
              <a:solidFill>
                <a:schemeClr val="accent1">
                  <a:lumMod val="75000"/>
                </a:schemeClr>
              </a:solidFill>
              <a:effectLst>
                <a:outerShdw blurRad="38100" dist="38100" dir="2700000" algn="tl">
                  <a:srgbClr val="000000">
                    <a:alpha val="43137"/>
                  </a:srgbClr>
                </a:outerShdw>
              </a:effectLst>
              <a:latin typeface="+mj-lt"/>
            </a:endParaRPr>
          </a:p>
        </p:txBody>
      </p:sp>
      <p:pic>
        <p:nvPicPr>
          <p:cNvPr id="137218" name="Picture 2" descr="Our Team — Karanga: the global alliance"/>
          <p:cNvPicPr>
            <a:picLocks noChangeAspect="1" noChangeArrowheads="1"/>
          </p:cNvPicPr>
          <p:nvPr/>
        </p:nvPicPr>
        <p:blipFill>
          <a:blip r:embed="rId2" cstate="print"/>
          <a:srcRect/>
          <a:stretch>
            <a:fillRect/>
          </a:stretch>
        </p:blipFill>
        <p:spPr bwMode="auto">
          <a:xfrm>
            <a:off x="1907704" y="3429000"/>
            <a:ext cx="1905000" cy="238125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3568" y="332656"/>
            <a:ext cx="7344816" cy="1182687"/>
          </a:xfrm>
        </p:spPr>
        <p:txBody>
          <a:bodyPr lIns="0" rIns="0" bIns="0">
            <a:noAutofit/>
          </a:bodyPr>
          <a:lstStyle/>
          <a:p>
            <a:pPr algn="ctr" eaLnBrk="1" hangingPunct="1">
              <a:defRPr/>
            </a:pPr>
            <a:r>
              <a:rPr lang="el-GR" sz="2800" i="1" dirty="0" smtClean="0">
                <a:solidFill>
                  <a:srgbClr val="333399"/>
                </a:solidFill>
                <a:effectLst>
                  <a:outerShdw blurRad="38100" dist="38100" dir="2700000" algn="tl">
                    <a:srgbClr val="C0C0C0"/>
                  </a:outerShdw>
                </a:effectLst>
                <a:latin typeface="Calibri" pitchFamily="34" charset="0"/>
                <a:cs typeface="Calibri" pitchFamily="34" charset="0"/>
              </a:rPr>
              <a:t>Διαφορά έκθεσης σε </a:t>
            </a:r>
            <a:r>
              <a:rPr lang="el-GR" sz="2800" i="1" dirty="0" smtClean="0">
                <a:solidFill>
                  <a:srgbClr val="333399"/>
                </a:solidFill>
                <a:effectLst>
                  <a:outerShdw blurRad="38100" dist="38100" dir="2700000" algn="tl">
                    <a:srgbClr val="C0C0C0"/>
                  </a:outerShdw>
                </a:effectLst>
                <a:latin typeface="Calibri" pitchFamily="34" charset="0"/>
                <a:cs typeface="Calibri" pitchFamily="34" charset="0"/>
              </a:rPr>
              <a:t>δυσκολία </a:t>
            </a:r>
            <a:r>
              <a:rPr lang="en-US" sz="2800" i="1" dirty="0" smtClean="0">
                <a:solidFill>
                  <a:srgbClr val="333399"/>
                </a:solidFill>
                <a:effectLst>
                  <a:outerShdw blurRad="38100" dist="38100" dir="2700000" algn="tl">
                    <a:srgbClr val="C0C0C0"/>
                  </a:outerShdw>
                </a:effectLst>
                <a:latin typeface="Calibri" pitchFamily="34" charset="0"/>
                <a:cs typeface="Calibri" pitchFamily="34" charset="0"/>
              </a:rPr>
              <a:t/>
            </a:r>
            <a:br>
              <a:rPr lang="en-US" sz="2800" i="1" dirty="0" smtClean="0">
                <a:solidFill>
                  <a:srgbClr val="333399"/>
                </a:solidFill>
                <a:effectLst>
                  <a:outerShdw blurRad="38100" dist="38100" dir="2700000" algn="tl">
                    <a:srgbClr val="C0C0C0"/>
                  </a:outerShdw>
                </a:effectLst>
                <a:latin typeface="Calibri" pitchFamily="34" charset="0"/>
                <a:cs typeface="Calibri" pitchFamily="34" charset="0"/>
              </a:rPr>
            </a:br>
            <a:r>
              <a:rPr lang="el-GR" sz="2800" i="1" dirty="0" smtClean="0">
                <a:solidFill>
                  <a:srgbClr val="333399"/>
                </a:solidFill>
                <a:effectLst>
                  <a:outerShdw blurRad="38100" dist="38100" dir="2700000" algn="tl">
                    <a:srgbClr val="C0C0C0"/>
                  </a:outerShdw>
                </a:effectLst>
                <a:latin typeface="Calibri" pitchFamily="34" charset="0"/>
                <a:cs typeface="Calibri" pitchFamily="34" charset="0"/>
              </a:rPr>
              <a:t>με βλαπτική συνέπεια</a:t>
            </a:r>
          </a:p>
        </p:txBody>
      </p:sp>
      <p:sp>
        <p:nvSpPr>
          <p:cNvPr id="37891" name="Content Placeholder 2"/>
          <p:cNvSpPr>
            <a:spLocks noGrp="1"/>
          </p:cNvSpPr>
          <p:nvPr>
            <p:ph idx="4294967295"/>
          </p:nvPr>
        </p:nvSpPr>
        <p:spPr>
          <a:xfrm>
            <a:off x="1" y="1988840"/>
            <a:ext cx="8028384" cy="3672408"/>
          </a:xfrm>
        </p:spPr>
        <p:txBody>
          <a:bodyPr>
            <a:normAutofit fontScale="85000" lnSpcReduction="20000"/>
          </a:bodyPr>
          <a:lstStyle/>
          <a:p>
            <a:pPr marL="273050" indent="-273050" algn="ctr" eaLnBrk="1" hangingPunct="1">
              <a:buFont typeface="Wingdings" pitchFamily="2" charset="2"/>
              <a:buNone/>
            </a:pPr>
            <a:r>
              <a:rPr lang="el-GR" sz="2400" dirty="0" smtClean="0">
                <a:latin typeface="Calibri" pitchFamily="34" charset="0"/>
                <a:cs typeface="Calibri" pitchFamily="34" charset="0"/>
              </a:rPr>
              <a:t>Μεγάλος αριθμός </a:t>
            </a:r>
            <a:r>
              <a:rPr lang="el-GR" sz="2400" dirty="0" smtClean="0">
                <a:latin typeface="Calibri" pitchFamily="34" charset="0"/>
                <a:cs typeface="Calibri" pitchFamily="34" charset="0"/>
              </a:rPr>
              <a:t>παιδιών</a:t>
            </a:r>
            <a:r>
              <a:rPr lang="el-GR" sz="2400" dirty="0" smtClean="0">
                <a:latin typeface="Calibri" pitchFamily="34" charset="0"/>
                <a:cs typeface="Calibri" pitchFamily="34" charset="0"/>
              </a:rPr>
              <a:t> </a:t>
            </a:r>
            <a:r>
              <a:rPr lang="el-GR" sz="2400" dirty="0" smtClean="0">
                <a:latin typeface="Calibri" pitchFamily="34" charset="0"/>
                <a:cs typeface="Calibri" pitchFamily="34" charset="0"/>
              </a:rPr>
              <a:t>μπορεί να εκτεθούν </a:t>
            </a:r>
          </a:p>
          <a:p>
            <a:pPr marL="273050" indent="-273050" algn="ctr" eaLnBrk="1" hangingPunct="1">
              <a:buFont typeface="Wingdings" pitchFamily="2" charset="2"/>
              <a:buNone/>
            </a:pPr>
            <a:r>
              <a:rPr lang="el-GR" sz="2400" dirty="0" smtClean="0">
                <a:latin typeface="Calibri" pitchFamily="34" charset="0"/>
                <a:cs typeface="Calibri" pitchFamily="34" charset="0"/>
              </a:rPr>
              <a:t>σε</a:t>
            </a:r>
            <a:r>
              <a:rPr lang="el-GR" sz="2400" b="1" dirty="0" smtClean="0">
                <a:latin typeface="Calibri" pitchFamily="34" charset="0"/>
                <a:cs typeface="Calibri" pitchFamily="34" charset="0"/>
              </a:rPr>
              <a:t> </a:t>
            </a:r>
            <a:r>
              <a:rPr lang="el-GR" sz="2400" b="1" dirty="0" smtClean="0">
                <a:latin typeface="Calibri" pitchFamily="34" charset="0"/>
                <a:cs typeface="Calibri" pitchFamily="34" charset="0"/>
              </a:rPr>
              <a:t>δύσκολες συνθήκες </a:t>
            </a:r>
            <a:endParaRPr lang="el-GR" sz="2400" b="1" dirty="0" smtClean="0">
              <a:latin typeface="Calibri" pitchFamily="34" charset="0"/>
              <a:cs typeface="Calibri" pitchFamily="34" charset="0"/>
            </a:endParaRPr>
          </a:p>
          <a:p>
            <a:pPr marL="273050" indent="-273050" algn="ctr" eaLnBrk="1" hangingPunct="1">
              <a:buFont typeface="Wingdings" pitchFamily="2" charset="2"/>
              <a:buNone/>
            </a:pPr>
            <a:endParaRPr lang="el-GR" sz="2400" b="1" dirty="0" smtClean="0">
              <a:latin typeface="Calibri" pitchFamily="34" charset="0"/>
              <a:cs typeface="Calibri" pitchFamily="34" charset="0"/>
            </a:endParaRPr>
          </a:p>
          <a:p>
            <a:pPr marL="273050" indent="-273050" algn="ctr" eaLnBrk="1" hangingPunct="1">
              <a:buFont typeface="Wingdings" pitchFamily="2" charset="2"/>
              <a:buNone/>
            </a:pPr>
            <a:r>
              <a:rPr lang="el-GR" sz="2200" dirty="0" smtClean="0">
                <a:latin typeface="Calibri" pitchFamily="34" charset="0"/>
                <a:cs typeface="Calibri" pitchFamily="34" charset="0"/>
              </a:rPr>
              <a:t>ωστόσο </a:t>
            </a:r>
          </a:p>
          <a:p>
            <a:pPr marL="273050" indent="-273050" eaLnBrk="1" hangingPunct="1">
              <a:buFont typeface="Wingdings" pitchFamily="2" charset="2"/>
              <a:buNone/>
            </a:pPr>
            <a:endParaRPr lang="el-GR" sz="900" dirty="0" smtClean="0">
              <a:latin typeface="Calibri" pitchFamily="34" charset="0"/>
              <a:cs typeface="Calibri" pitchFamily="34" charset="0"/>
            </a:endParaRPr>
          </a:p>
          <a:p>
            <a:pPr marL="273050" indent="-273050" algn="ctr" eaLnBrk="1" hangingPunct="1">
              <a:buFont typeface="Wingdings" pitchFamily="2" charset="2"/>
              <a:buNone/>
            </a:pPr>
            <a:r>
              <a:rPr lang="el-GR" sz="2200" dirty="0" smtClean="0">
                <a:latin typeface="Calibri" pitchFamily="34" charset="0"/>
                <a:cs typeface="Calibri" pitchFamily="34" charset="0"/>
              </a:rPr>
              <a:t>   </a:t>
            </a:r>
            <a:r>
              <a:rPr lang="el-GR" sz="2400" dirty="0" smtClean="0">
                <a:latin typeface="Calibri" pitchFamily="34" charset="0"/>
                <a:cs typeface="Calibri" pitchFamily="34" charset="0"/>
              </a:rPr>
              <a:t>ένα πολύ </a:t>
            </a:r>
            <a:r>
              <a:rPr lang="el-GR" sz="2400" dirty="0" smtClean="0">
                <a:latin typeface="Calibri" pitchFamily="34" charset="0"/>
                <a:cs typeface="Calibri" pitchFamily="34" charset="0"/>
              </a:rPr>
              <a:t>μικρό ποσοστό </a:t>
            </a:r>
            <a:r>
              <a:rPr lang="el-GR" sz="2400" b="1" dirty="0" smtClean="0">
                <a:latin typeface="Calibri" pitchFamily="34" charset="0"/>
                <a:cs typeface="Calibri" pitchFamily="34" charset="0"/>
              </a:rPr>
              <a:t>βλάπτεται</a:t>
            </a:r>
            <a:r>
              <a:rPr lang="el-GR" sz="2400" dirty="0" smtClean="0">
                <a:latin typeface="Calibri" pitchFamily="34" charset="0"/>
                <a:cs typeface="Calibri" pitchFamily="34" charset="0"/>
              </a:rPr>
              <a:t> </a:t>
            </a:r>
          </a:p>
          <a:p>
            <a:pPr marL="273050" indent="-273050" algn="ctr" eaLnBrk="1" hangingPunct="1">
              <a:buFont typeface="Wingdings" pitchFamily="2" charset="2"/>
              <a:buNone/>
            </a:pPr>
            <a:r>
              <a:rPr lang="el-GR" sz="2400" dirty="0" smtClean="0">
                <a:latin typeface="Calibri" pitchFamily="34" charset="0"/>
                <a:cs typeface="Calibri" pitchFamily="34" charset="0"/>
              </a:rPr>
              <a:t>από αυτή την έκθεση</a:t>
            </a:r>
          </a:p>
          <a:p>
            <a:pPr marL="273050" indent="-273050" eaLnBrk="1" hangingPunct="1">
              <a:buFont typeface="Wingdings" pitchFamily="2" charset="2"/>
              <a:buNone/>
            </a:pPr>
            <a:endParaRPr lang="el-GR" sz="2400" dirty="0" smtClean="0">
              <a:latin typeface="Calibri" pitchFamily="34" charset="0"/>
              <a:cs typeface="Calibri" pitchFamily="34" charset="0"/>
            </a:endParaRPr>
          </a:p>
          <a:p>
            <a:pPr marL="273050" indent="-273050" algn="ctr" eaLnBrk="1" hangingPunct="1">
              <a:buFont typeface="Wingdings" pitchFamily="2" charset="2"/>
              <a:buNone/>
            </a:pPr>
            <a:endParaRPr lang="en-US" sz="2700" b="1" dirty="0" smtClean="0">
              <a:solidFill>
                <a:srgbClr val="FF3300"/>
              </a:solidFill>
              <a:latin typeface="Calibri" pitchFamily="34" charset="0"/>
              <a:cs typeface="Calibri" pitchFamily="34" charset="0"/>
            </a:endParaRPr>
          </a:p>
          <a:p>
            <a:pPr marL="273050" indent="-273050" algn="ctr" eaLnBrk="1" hangingPunct="1">
              <a:buFont typeface="Wingdings" pitchFamily="2" charset="2"/>
              <a:buNone/>
            </a:pPr>
            <a:r>
              <a:rPr lang="el-GR" sz="2700" b="1" dirty="0" smtClean="0">
                <a:solidFill>
                  <a:srgbClr val="FF3300"/>
                </a:solidFill>
                <a:latin typeface="Calibri" pitchFamily="34" charset="0"/>
                <a:cs typeface="Calibri" pitchFamily="34" charset="0"/>
              </a:rPr>
              <a:t>Λύση:</a:t>
            </a:r>
            <a:r>
              <a:rPr lang="el-GR" sz="2700" b="1" dirty="0" smtClean="0">
                <a:latin typeface="Calibri" pitchFamily="34" charset="0"/>
                <a:cs typeface="Calibri" pitchFamily="34" charset="0"/>
              </a:rPr>
              <a:t> </a:t>
            </a:r>
            <a:r>
              <a:rPr lang="el-GR" i="1" dirty="0" smtClean="0">
                <a:effectLst>
                  <a:outerShdw blurRad="38100" dist="38100" dir="2700000" algn="tl">
                    <a:srgbClr val="000000">
                      <a:alpha val="43137"/>
                    </a:srgbClr>
                  </a:outerShdw>
                </a:effectLst>
                <a:latin typeface="Calibri" pitchFamily="34" charset="0"/>
                <a:cs typeface="Calibri" pitchFamily="34" charset="0"/>
              </a:rPr>
              <a:t>Εκπαίδευση παιδιών και εφήβων </a:t>
            </a:r>
          </a:p>
          <a:p>
            <a:pPr marL="273050" indent="-273050" algn="ctr" eaLnBrk="1" hangingPunct="1">
              <a:buFont typeface="Wingdings" pitchFamily="2" charset="2"/>
              <a:buNone/>
            </a:pPr>
            <a:r>
              <a:rPr lang="el-GR" i="1" dirty="0" smtClean="0">
                <a:effectLst>
                  <a:outerShdw blurRad="38100" dist="38100" dir="2700000" algn="tl">
                    <a:srgbClr val="000000">
                      <a:alpha val="43137"/>
                    </a:srgbClr>
                  </a:outerShdw>
                </a:effectLst>
                <a:latin typeface="Calibri" pitchFamily="34" charset="0"/>
                <a:cs typeface="Calibri" pitchFamily="34" charset="0"/>
              </a:rPr>
              <a:t>στη διαχείριση </a:t>
            </a:r>
            <a:r>
              <a:rPr lang="el-GR" i="1" dirty="0" smtClean="0">
                <a:effectLst>
                  <a:outerShdw blurRad="38100" dist="38100" dir="2700000" algn="tl">
                    <a:srgbClr val="000000">
                      <a:alpha val="43137"/>
                    </a:srgbClr>
                  </a:outerShdw>
                </a:effectLst>
                <a:latin typeface="Calibri" pitchFamily="34" charset="0"/>
                <a:cs typeface="Calibri" pitchFamily="34" charset="0"/>
              </a:rPr>
              <a:t>δυσκολίας</a:t>
            </a:r>
            <a:endParaRPr lang="el-GR" i="1" dirty="0" smtClean="0">
              <a:effectLst>
                <a:outerShdw blurRad="38100" dist="38100" dir="2700000" algn="tl">
                  <a:srgbClr val="000000">
                    <a:alpha val="43137"/>
                  </a:srgbClr>
                </a:outerShdw>
              </a:effectLst>
              <a:latin typeface="Calibri" pitchFamily="34" charset="0"/>
              <a:cs typeface="Calibri" pitchFamily="34" charset="0"/>
            </a:endParaRPr>
          </a:p>
          <a:p>
            <a:pPr marL="273050" indent="-273050" algn="ctr" eaLnBrk="1" hangingPunct="1"/>
            <a:endParaRPr lang="en-US" b="1" dirty="0" smtClean="0">
              <a:latin typeface="Constantia" pitchFamily="18" charset="0"/>
            </a:endParaRPr>
          </a:p>
          <a:p>
            <a:pPr marL="273050" indent="-273050" eaLnBrk="1" hangingPunct="1">
              <a:buFont typeface="Wingdings" pitchFamily="2" charset="2"/>
              <a:buNone/>
            </a:pPr>
            <a:endParaRPr lang="en-US" b="1" dirty="0" smtClean="0">
              <a:latin typeface="Constantia" pitchFamily="18" charset="0"/>
            </a:endParaRPr>
          </a:p>
        </p:txBody>
      </p:sp>
      <p:sp>
        <p:nvSpPr>
          <p:cNvPr id="37892" name="Dowolny kształt 16"/>
          <p:cNvSpPr>
            <a:spLocks/>
          </p:cNvSpPr>
          <p:nvPr/>
        </p:nvSpPr>
        <p:spPr bwMode="auto">
          <a:xfrm rot="5400000">
            <a:off x="4536281" y="4321975"/>
            <a:ext cx="431800" cy="360362"/>
          </a:xfrm>
          <a:custGeom>
            <a:avLst/>
            <a:gdLst>
              <a:gd name="T0" fmla="*/ 0 w 451680"/>
              <a:gd name="T1" fmla="*/ 99655 h 349901"/>
              <a:gd name="T2" fmla="*/ 161242 w 451680"/>
              <a:gd name="T3" fmla="*/ 99655 h 349901"/>
              <a:gd name="T4" fmla="*/ 161242 w 451680"/>
              <a:gd name="T5" fmla="*/ 0 h 349901"/>
              <a:gd name="T6" fmla="*/ 263179 w 451680"/>
              <a:gd name="T7" fmla="*/ 249141 h 349901"/>
              <a:gd name="T8" fmla="*/ 161242 w 451680"/>
              <a:gd name="T9" fmla="*/ 498281 h 349901"/>
              <a:gd name="T10" fmla="*/ 161242 w 451680"/>
              <a:gd name="T11" fmla="*/ 398625 h 349901"/>
              <a:gd name="T12" fmla="*/ 0 w 451680"/>
              <a:gd name="T13" fmla="*/ 398625 h 349901"/>
              <a:gd name="T14" fmla="*/ 0 w 451680"/>
              <a:gd name="T15" fmla="*/ 99655 h 349901"/>
              <a:gd name="T16" fmla="*/ 0 60000 65536"/>
              <a:gd name="T17" fmla="*/ 0 60000 65536"/>
              <a:gd name="T18" fmla="*/ 0 60000 65536"/>
              <a:gd name="T19" fmla="*/ 0 60000 65536"/>
              <a:gd name="T20" fmla="*/ 0 60000 65536"/>
              <a:gd name="T21" fmla="*/ 0 60000 65536"/>
              <a:gd name="T22" fmla="*/ 0 60000 65536"/>
              <a:gd name="T23" fmla="*/ 0 60000 65536"/>
              <a:gd name="T24" fmla="*/ 0 w 451680"/>
              <a:gd name="T25" fmla="*/ 0 h 349901"/>
              <a:gd name="T26" fmla="*/ 451680 w 451680"/>
              <a:gd name="T27" fmla="*/ 349901 h 3499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1680" h="349901">
                <a:moveTo>
                  <a:pt x="0" y="69980"/>
                </a:moveTo>
                <a:lnTo>
                  <a:pt x="276730" y="69980"/>
                </a:lnTo>
                <a:lnTo>
                  <a:pt x="276730" y="0"/>
                </a:lnTo>
                <a:lnTo>
                  <a:pt x="451680" y="174951"/>
                </a:lnTo>
                <a:lnTo>
                  <a:pt x="276730" y="349901"/>
                </a:lnTo>
                <a:lnTo>
                  <a:pt x="276730" y="279921"/>
                </a:lnTo>
                <a:lnTo>
                  <a:pt x="0" y="279921"/>
                </a:lnTo>
                <a:lnTo>
                  <a:pt x="0" y="69980"/>
                </a:lnTo>
                <a:close/>
              </a:path>
            </a:pathLst>
          </a:custGeom>
          <a:solidFill>
            <a:srgbClr val="005BD3"/>
          </a:solidFill>
          <a:ln w="9525">
            <a:noFill/>
            <a:round/>
            <a:headEnd/>
            <a:tailEnd/>
          </a:ln>
        </p:spPr>
        <p:txBody>
          <a:bodyPr rot="10800000" vert="eaVert" lIns="-1" tIns="69980" rIns="104970" bIns="69979" anchor="ctr"/>
          <a:lstStyle/>
          <a:p>
            <a:endParaRPr lang="el-GR"/>
          </a:p>
        </p:txBody>
      </p:sp>
      <p:sp>
        <p:nvSpPr>
          <p:cNvPr id="163842" name="AutoShape 2" descr="Î£ÏÎµÏÎ¹ÎºÎ® ÎµÎ¹ÎºÏÎ½Î±"/>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63844" name="AutoShape 4" descr="Î£ÏÎµÏÎ¹ÎºÎ® ÎµÎ¹ÎºÏÎ½Î±"/>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63846" name="Picture 6" descr="ÎÎµÎ½ ÏÏÎ¿ÏÏÎ±ÏÎµÏÎµÎ¹Ï ÏÎ¿ ÏÎ±Î¹Î´Î¯ ÏÎ¿Ï Î¼Îµ ÏÎ¿ Î½Î± ÏÎ¿ ÎºÎ»ÎµÎ¯Î½ÎµÎ¹Ï ÏÎµ Î³ÏÎ¬Î»Î±"/>
          <p:cNvPicPr>
            <a:picLocks noChangeAspect="1" noChangeArrowheads="1"/>
          </p:cNvPicPr>
          <p:nvPr/>
        </p:nvPicPr>
        <p:blipFill>
          <a:blip r:embed="rId3" cstate="print"/>
          <a:srcRect/>
          <a:stretch>
            <a:fillRect/>
          </a:stretch>
        </p:blipFill>
        <p:spPr bwMode="auto">
          <a:xfrm>
            <a:off x="6480212" y="5085184"/>
            <a:ext cx="2355193" cy="1570130"/>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3" name="Rectangle 3"/>
          <p:cNvSpPr>
            <a:spLocks noGrp="1" noChangeArrowheads="1"/>
          </p:cNvSpPr>
          <p:nvPr>
            <p:ph type="body" idx="1"/>
          </p:nvPr>
        </p:nvSpPr>
        <p:spPr>
          <a:xfrm>
            <a:off x="468313" y="620713"/>
            <a:ext cx="8229600" cy="5545137"/>
          </a:xfrm>
        </p:spPr>
        <p:txBody>
          <a:bodyPr/>
          <a:lstStyle/>
          <a:p>
            <a:pPr algn="ctr">
              <a:buFont typeface="Wingdings" pitchFamily="2" charset="2"/>
              <a:buNone/>
              <a:defRPr/>
            </a:pPr>
            <a:r>
              <a:rPr lang="el-GR" sz="3600" dirty="0" smtClean="0">
                <a:solidFill>
                  <a:srgbClr val="FFFFCC"/>
                </a:solidFill>
                <a:effectLst>
                  <a:outerShdw blurRad="38100" dist="38100" dir="2700000" algn="tl">
                    <a:srgbClr val="000000">
                      <a:alpha val="43137"/>
                    </a:srgbClr>
                  </a:outerShdw>
                </a:effectLst>
                <a:latin typeface="Calibri" pitchFamily="34" charset="0"/>
                <a:cs typeface="Calibri" pitchFamily="34" charset="0"/>
              </a:rPr>
              <a:t>  </a:t>
            </a:r>
            <a:r>
              <a:rPr lang="el-GR" sz="36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«Άνοιγμα» στην κοινότητα</a:t>
            </a:r>
            <a:endParaRPr lang="el-GR" sz="3600" dirty="0">
              <a:solidFill>
                <a:srgbClr val="FF0000"/>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1028" name="Picture 1"/>
          <p:cNvPicPr>
            <a:picLocks noChangeAspect="1"/>
          </p:cNvPicPr>
          <p:nvPr/>
        </p:nvPicPr>
        <p:blipFill>
          <a:blip r:embed="rId3" cstate="print"/>
          <a:srcRect/>
          <a:stretch>
            <a:fillRect/>
          </a:stretch>
        </p:blipFill>
        <p:spPr bwMode="auto">
          <a:xfrm>
            <a:off x="4500563" y="1557338"/>
            <a:ext cx="3573462" cy="2381250"/>
          </a:xfrm>
          <a:prstGeom prst="rect">
            <a:avLst/>
          </a:prstGeom>
          <a:noFill/>
          <a:ln w="9525">
            <a:noFill/>
            <a:miter lim="800000"/>
            <a:headEnd/>
            <a:tailEnd/>
          </a:ln>
        </p:spPr>
      </p:pic>
      <p:pic>
        <p:nvPicPr>
          <p:cNvPr id="1029" name="Picture 2" descr="ÎÏÎ¿ÏÎ­Î»ÎµÏÎ¼Î± ÎµÎ¹ÎºÏÎ½Î±Ï Î³Î¹Î± Î±ÎºÎ±Î´Î·Î¼Î¹Î± Î³Î¿Î½ÎµÏÎ½"/>
          <p:cNvPicPr>
            <a:picLocks noChangeAspect="1" noChangeArrowheads="1"/>
          </p:cNvPicPr>
          <p:nvPr/>
        </p:nvPicPr>
        <p:blipFill>
          <a:blip r:embed="rId4" cstate="print"/>
          <a:srcRect/>
          <a:stretch>
            <a:fillRect/>
          </a:stretch>
        </p:blipFill>
        <p:spPr bwMode="auto">
          <a:xfrm>
            <a:off x="4716463" y="4149725"/>
            <a:ext cx="3167062" cy="2376488"/>
          </a:xfrm>
          <a:prstGeom prst="rect">
            <a:avLst/>
          </a:prstGeom>
          <a:noFill/>
          <a:ln w="9525">
            <a:noFill/>
            <a:miter lim="800000"/>
            <a:headEnd/>
            <a:tailEnd/>
          </a:ln>
        </p:spPr>
      </p:pic>
      <p:graphicFrame>
        <p:nvGraphicFramePr>
          <p:cNvPr id="1026" name="Object 6"/>
          <p:cNvGraphicFramePr>
            <a:graphicFrameLocks noChangeAspect="1"/>
          </p:cNvGraphicFramePr>
          <p:nvPr/>
        </p:nvGraphicFramePr>
        <p:xfrm>
          <a:off x="539750" y="1557338"/>
          <a:ext cx="3527425" cy="4989512"/>
        </p:xfrm>
        <a:graphic>
          <a:graphicData uri="http://schemas.openxmlformats.org/presentationml/2006/ole">
            <p:oleObj spid="_x0000_s95234" name="Acrobat Document" r:id="rId5" imgW="4000172" imgH="5657591" progId="AcroExch.Document.DC">
              <p:embed/>
            </p:oleObj>
          </a:graphicData>
        </a:graphic>
      </p:graphicFrame>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4" descr="C:\Users\Windows7\Documents\ΜΕΥ\ΜΕ Υποστηρίζω Γραμμή Στήριξης\MEYpostirizo_teliko.png"/>
          <p:cNvPicPr>
            <a:picLocks noChangeAspect="1" noChangeArrowheads="1"/>
          </p:cNvPicPr>
          <p:nvPr/>
        </p:nvPicPr>
        <p:blipFill>
          <a:blip r:embed="rId2" cstate="print"/>
          <a:srcRect/>
          <a:stretch>
            <a:fillRect/>
          </a:stretch>
        </p:blipFill>
        <p:spPr bwMode="auto">
          <a:xfrm>
            <a:off x="827584" y="332656"/>
            <a:ext cx="7321550" cy="50069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p:cNvPicPr>
            <a:picLocks noChangeAspect="1" noChangeArrowheads="1"/>
          </p:cNvPicPr>
          <p:nvPr/>
        </p:nvPicPr>
        <p:blipFill>
          <a:blip r:embed="rId2" cstate="print"/>
          <a:srcRect/>
          <a:stretch>
            <a:fillRect/>
          </a:stretch>
        </p:blipFill>
        <p:spPr bwMode="auto">
          <a:xfrm>
            <a:off x="1403350" y="260350"/>
            <a:ext cx="6461125" cy="4846638"/>
          </a:xfrm>
          <a:prstGeom prst="rect">
            <a:avLst/>
          </a:prstGeom>
          <a:noFill/>
          <a:ln w="9525">
            <a:noFill/>
            <a:miter lim="800000"/>
            <a:headEnd/>
            <a:tailEnd/>
          </a:ln>
        </p:spPr>
      </p:pic>
      <p:sp>
        <p:nvSpPr>
          <p:cNvPr id="3" name="2 - Τίτλος"/>
          <p:cNvSpPr>
            <a:spLocks noGrp="1"/>
          </p:cNvSpPr>
          <p:nvPr>
            <p:ph type="title"/>
          </p:nvPr>
        </p:nvSpPr>
        <p:spPr>
          <a:xfrm>
            <a:off x="827584" y="5229200"/>
            <a:ext cx="7772400" cy="971550"/>
          </a:xfrm>
        </p:spPr>
        <p:txBody>
          <a:bodyPr/>
          <a:lstStyle/>
          <a:p>
            <a:pPr>
              <a:defRPr/>
            </a:pPr>
            <a:r>
              <a:rPr lang="en-US" dirty="0" smtClean="0"/>
              <a:t>	    </a:t>
            </a:r>
            <a:r>
              <a:rPr lang="en-US" dirty="0" smtClean="0">
                <a:solidFill>
                  <a:schemeClr val="accent1">
                    <a:lumMod val="20000"/>
                    <a:lumOff val="80000"/>
                  </a:schemeClr>
                </a:solidFill>
                <a:effectLst>
                  <a:outerShdw blurRad="38100" dist="38100" dir="2700000" algn="tl">
                    <a:srgbClr val="000000">
                      <a:alpha val="43137"/>
                    </a:srgbClr>
                  </a:outerShdw>
                </a:effectLst>
              </a:rPr>
              <a:t>we-knowhow.gr</a:t>
            </a:r>
            <a:endParaRPr lang="el-GR" dirty="0">
              <a:solidFill>
                <a:schemeClr val="accent1">
                  <a:lumMod val="20000"/>
                  <a:lumOff val="8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328613"/>
            <a:ext cx="8461127" cy="1371600"/>
          </a:xfrm>
        </p:spPr>
        <p:txBody>
          <a:bodyPr anchor="ctr"/>
          <a:lstStyle/>
          <a:p>
            <a:pPr algn="ctr" eaLnBrk="1" hangingPunct="1">
              <a:defRPr/>
            </a:pPr>
            <a:r>
              <a:rPr lang="el-GR" sz="3000" dirty="0" smtClean="0">
                <a:solidFill>
                  <a:schemeClr val="accent2">
                    <a:lumMod val="60000"/>
                    <a:lumOff val="40000"/>
                  </a:schemeClr>
                </a:solidFill>
                <a:effectLst>
                  <a:outerShdw blurRad="38100" dist="38100" dir="2700000" algn="tl">
                    <a:srgbClr val="C0C0C0"/>
                  </a:outerShdw>
                </a:effectLst>
                <a:latin typeface="Calibri" pitchFamily="34" charset="0"/>
                <a:cs typeface="Calibri" pitchFamily="34" charset="0"/>
              </a:rPr>
              <a:t>ΝΕΑ ΕΠΟΧΗ – ΝΕΑ ΑΡΧΗ – ΝΕΟΣ ΤΡΟΠΟΣ ΣΚΕΨΗΣ</a:t>
            </a:r>
          </a:p>
        </p:txBody>
      </p:sp>
      <p:sp>
        <p:nvSpPr>
          <p:cNvPr id="3" name="Content Placeholder 2"/>
          <p:cNvSpPr>
            <a:spLocks noGrp="1"/>
          </p:cNvSpPr>
          <p:nvPr>
            <p:ph idx="4294967295"/>
          </p:nvPr>
        </p:nvSpPr>
        <p:spPr>
          <a:xfrm>
            <a:off x="395536" y="1844675"/>
            <a:ext cx="8424936" cy="3886200"/>
          </a:xfrm>
        </p:spPr>
        <p:txBody>
          <a:bodyPr/>
          <a:lstStyle/>
          <a:p>
            <a:pPr eaLnBrk="1" hangingPunct="1">
              <a:defRPr/>
            </a:pPr>
            <a:r>
              <a:rPr lang="el-GR" i="1" dirty="0" smtClean="0">
                <a:effectLst>
                  <a:outerShdw blurRad="38100" dist="38100" dir="2700000" algn="tl">
                    <a:srgbClr val="000000">
                      <a:alpha val="43137"/>
                    </a:srgbClr>
                  </a:outerShdw>
                </a:effectLst>
                <a:latin typeface="Calibri" pitchFamily="34" charset="0"/>
                <a:cs typeface="Calibri" pitchFamily="34" charset="0"/>
              </a:rPr>
              <a:t>Εποχή αλλαγών σε μοτίβα συμπεριφοράς και συνηθειών</a:t>
            </a:r>
          </a:p>
          <a:p>
            <a:pPr eaLnBrk="1" hangingPunct="1">
              <a:defRPr/>
            </a:pPr>
            <a:endParaRPr lang="el-GR" i="1" dirty="0" smtClean="0">
              <a:effectLst>
                <a:outerShdw blurRad="38100" dist="38100" dir="2700000" algn="tl">
                  <a:srgbClr val="000000">
                    <a:alpha val="43137"/>
                  </a:srgbClr>
                </a:outerShdw>
              </a:effectLst>
              <a:latin typeface="Calibri" pitchFamily="34" charset="0"/>
              <a:cs typeface="Calibri" pitchFamily="34" charset="0"/>
            </a:endParaRPr>
          </a:p>
          <a:p>
            <a:pPr eaLnBrk="1" hangingPunct="1">
              <a:defRPr/>
            </a:pPr>
            <a:r>
              <a:rPr lang="el-GR" i="1" dirty="0" smtClean="0">
                <a:effectLst>
                  <a:outerShdw blurRad="38100" dist="38100" dir="2700000" algn="tl">
                    <a:srgbClr val="000000">
                      <a:alpha val="43137"/>
                    </a:srgbClr>
                  </a:outerShdw>
                </a:effectLst>
                <a:latin typeface="Calibri" pitchFamily="34" charset="0"/>
                <a:cs typeface="Calibri" pitchFamily="34" charset="0"/>
              </a:rPr>
              <a:t>Εποχή ευκαιριών</a:t>
            </a:r>
          </a:p>
          <a:p>
            <a:pPr eaLnBrk="1" hangingPunct="1">
              <a:defRPr/>
            </a:pPr>
            <a:endParaRPr lang="el-GR" i="1" dirty="0" smtClean="0">
              <a:effectLst>
                <a:outerShdw blurRad="38100" dist="38100" dir="2700000" algn="tl">
                  <a:srgbClr val="000000">
                    <a:alpha val="43137"/>
                  </a:srgbClr>
                </a:outerShdw>
              </a:effectLst>
              <a:latin typeface="Calibri" pitchFamily="34" charset="0"/>
              <a:cs typeface="Calibri" pitchFamily="34" charset="0"/>
            </a:endParaRPr>
          </a:p>
          <a:p>
            <a:pPr eaLnBrk="1" hangingPunct="1">
              <a:defRPr/>
            </a:pPr>
            <a:r>
              <a:rPr lang="el-GR" i="1" dirty="0" smtClean="0">
                <a:effectLst>
                  <a:outerShdw blurRad="38100" dist="38100" dir="2700000" algn="tl">
                    <a:srgbClr val="000000">
                      <a:alpha val="43137"/>
                    </a:srgbClr>
                  </a:outerShdw>
                </a:effectLst>
                <a:latin typeface="Calibri" pitchFamily="34" charset="0"/>
                <a:cs typeface="Calibri" pitchFamily="34" charset="0"/>
              </a:rPr>
              <a:t>Εποχή που ΟΛΟΙ μαθαίνουμε (εμείς και τα παιδιά)</a:t>
            </a:r>
          </a:p>
          <a:p>
            <a:pPr eaLnBrk="1" hangingPunct="1">
              <a:buFont typeface="Wingdings" pitchFamily="2" charset="2"/>
              <a:buNone/>
              <a:defRPr/>
            </a:pPr>
            <a:r>
              <a:rPr lang="el-GR" i="1" dirty="0" smtClean="0">
                <a:effectLst>
                  <a:outerShdw blurRad="38100" dist="38100" dir="2700000" algn="tl">
                    <a:srgbClr val="000000">
                      <a:alpha val="43137"/>
                    </a:srgbClr>
                  </a:outerShdw>
                </a:effectLst>
                <a:latin typeface="Calibri" pitchFamily="34" charset="0"/>
                <a:cs typeface="Calibri" pitchFamily="34" charset="0"/>
              </a:rPr>
              <a:t> </a:t>
            </a:r>
          </a:p>
        </p:txBody>
      </p:sp>
      <p:sp>
        <p:nvSpPr>
          <p:cNvPr id="130050" name="AutoShape 2" descr="Τι κάνουμε αν ένα μέλος της οικογένειας εμφανίσει συμπτώματα κορονοϊού"/>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30052" name="AutoShape 4" descr="Τι κάνουμε αν ένα μέλος της οικογένειας εμφανίσει συμπτώματα κορονοϊού"/>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30054" name="Picture 6" descr="Τι κάνουμε αν ένα μέλος της οικογένειας εμφανίσει συμπτώματα κορονοϊού"/>
          <p:cNvPicPr>
            <a:picLocks noChangeAspect="1" noChangeArrowheads="1"/>
          </p:cNvPicPr>
          <p:nvPr/>
        </p:nvPicPr>
        <p:blipFill>
          <a:blip r:embed="rId3" cstate="print"/>
          <a:srcRect/>
          <a:stretch>
            <a:fillRect/>
          </a:stretch>
        </p:blipFill>
        <p:spPr bwMode="auto">
          <a:xfrm>
            <a:off x="3275856" y="4340723"/>
            <a:ext cx="2808312" cy="2189157"/>
          </a:xfrm>
          <a:prstGeom prst="rect">
            <a:avLst/>
          </a:prstGeom>
          <a:noFill/>
        </p:spPr>
      </p:pic>
    </p:spTree>
  </p:cSld>
  <p:clrMapOvr>
    <a:masterClrMapping/>
  </p:clrMapOvr>
  <p:transition spd="slow">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Εικόνα 2" descr="000011">
            <a:extLst>
              <a:ext uri="{FF2B5EF4-FFF2-40B4-BE49-F238E27FC236}">
                <a16:creationId xmlns="" xmlns:a16="http://schemas.microsoft.com/office/drawing/2014/main" id="{A69BED8E-ED74-49B5-9DBC-18743B222107}"/>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05425" y="1320800"/>
            <a:ext cx="3838575" cy="336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Ορθογώνιο 1">
            <a:extLst>
              <a:ext uri="{FF2B5EF4-FFF2-40B4-BE49-F238E27FC236}">
                <a16:creationId xmlns="" xmlns:a16="http://schemas.microsoft.com/office/drawing/2014/main" id="{F1150CB0-BB71-4D49-831E-AF14D43640BC}"/>
              </a:ext>
            </a:extLst>
          </p:cNvPr>
          <p:cNvSpPr/>
          <p:nvPr/>
        </p:nvSpPr>
        <p:spPr>
          <a:xfrm>
            <a:off x="323528" y="908720"/>
            <a:ext cx="5236234" cy="5909310"/>
          </a:xfrm>
          <a:prstGeom prst="rect">
            <a:avLst/>
          </a:prstGeom>
        </p:spPr>
        <p:txBody>
          <a:bodyPr wrap="square">
            <a:spAutoFit/>
          </a:bodyPr>
          <a:lstStyle/>
          <a:p>
            <a:pPr marL="285750" indent="-285750" algn="just">
              <a:spcAft>
                <a:spcPts val="0"/>
              </a:spcAft>
            </a:pPr>
            <a:r>
              <a:rPr lang="el-GR" dirty="0">
                <a:latin typeface="Calibri" pitchFamily="34" charset="0"/>
                <a:cs typeface="Calibri" pitchFamily="34" charset="0"/>
              </a:rPr>
              <a:t>Η </a:t>
            </a:r>
            <a:r>
              <a:rPr lang="el-GR" dirty="0" err="1">
                <a:latin typeface="Calibri" pitchFamily="34" charset="0"/>
                <a:cs typeface="Calibri" pitchFamily="34" charset="0"/>
              </a:rPr>
              <a:t>Κοινωνικοσυναισθηματική</a:t>
            </a:r>
            <a:r>
              <a:rPr lang="el-GR" dirty="0">
                <a:latin typeface="Calibri" pitchFamily="34" charset="0"/>
                <a:cs typeface="Calibri" pitchFamily="34" charset="0"/>
              </a:rPr>
              <a:t> Μάθηση, σύμφωνα </a:t>
            </a:r>
            <a:r>
              <a:rPr lang="el-GR" dirty="0" smtClean="0">
                <a:latin typeface="Calibri" pitchFamily="34" charset="0"/>
                <a:cs typeface="Calibri" pitchFamily="34" charset="0"/>
              </a:rPr>
              <a:t>με</a:t>
            </a:r>
          </a:p>
          <a:p>
            <a:pPr marL="285750" indent="-285750" algn="just">
              <a:spcAft>
                <a:spcPts val="0"/>
              </a:spcAft>
            </a:pPr>
            <a:r>
              <a:rPr lang="el-GR" dirty="0" smtClean="0">
                <a:latin typeface="Calibri" pitchFamily="34" charset="0"/>
                <a:cs typeface="Calibri" pitchFamily="34" charset="0"/>
              </a:rPr>
              <a:t>το </a:t>
            </a:r>
            <a:r>
              <a:rPr lang="en-GB" dirty="0">
                <a:latin typeface="Calibri" pitchFamily="34" charset="0"/>
                <a:cs typeface="Calibri" pitchFamily="34" charset="0"/>
              </a:rPr>
              <a:t>CASEL </a:t>
            </a:r>
            <a:r>
              <a:rPr lang="el-GR" dirty="0">
                <a:latin typeface="Calibri" pitchFamily="34" charset="0"/>
                <a:cs typeface="Calibri" pitchFamily="34" charset="0"/>
              </a:rPr>
              <a:t>είναι «μία διαδικασία μέσα από την </a:t>
            </a:r>
            <a:r>
              <a:rPr lang="el-GR" dirty="0" smtClean="0">
                <a:latin typeface="Calibri" pitchFamily="34" charset="0"/>
                <a:cs typeface="Calibri" pitchFamily="34" charset="0"/>
              </a:rPr>
              <a:t>οποία</a:t>
            </a:r>
          </a:p>
          <a:p>
            <a:pPr marL="285750" indent="-285750" algn="just">
              <a:spcAft>
                <a:spcPts val="0"/>
              </a:spcAft>
            </a:pPr>
            <a:r>
              <a:rPr lang="el-GR" dirty="0" smtClean="0">
                <a:latin typeface="Calibri" pitchFamily="34" charset="0"/>
                <a:cs typeface="Calibri" pitchFamily="34" charset="0"/>
              </a:rPr>
              <a:t>παιδιά </a:t>
            </a:r>
            <a:r>
              <a:rPr lang="el-GR" dirty="0">
                <a:latin typeface="Calibri" pitchFamily="34" charset="0"/>
                <a:cs typeface="Calibri" pitchFamily="34" charset="0"/>
              </a:rPr>
              <a:t>και ενήλικες αποκτούν και </a:t>
            </a:r>
            <a:r>
              <a:rPr lang="el-GR" dirty="0" smtClean="0">
                <a:latin typeface="Calibri" pitchFamily="34" charset="0"/>
                <a:cs typeface="Calibri" pitchFamily="34" charset="0"/>
              </a:rPr>
              <a:t>εφαρμόζουν</a:t>
            </a:r>
          </a:p>
          <a:p>
            <a:pPr marL="285750" indent="-285750" algn="just">
              <a:spcAft>
                <a:spcPts val="0"/>
              </a:spcAft>
            </a:pPr>
            <a:r>
              <a:rPr lang="el-GR" dirty="0" smtClean="0">
                <a:latin typeface="Calibri" pitchFamily="34" charset="0"/>
                <a:cs typeface="Calibri" pitchFamily="34" charset="0"/>
              </a:rPr>
              <a:t>αποτελεσματικά </a:t>
            </a:r>
            <a:r>
              <a:rPr lang="el-GR" dirty="0">
                <a:latin typeface="Calibri" pitchFamily="34" charset="0"/>
                <a:cs typeface="Calibri" pitchFamily="34" charset="0"/>
              </a:rPr>
              <a:t>τη γνώση, τις συμπεριφορές και </a:t>
            </a:r>
            <a:r>
              <a:rPr lang="el-GR" dirty="0" smtClean="0">
                <a:latin typeface="Calibri" pitchFamily="34" charset="0"/>
                <a:cs typeface="Calibri" pitchFamily="34" charset="0"/>
              </a:rPr>
              <a:t>τις</a:t>
            </a:r>
          </a:p>
          <a:p>
            <a:pPr marL="285750" indent="-285750" algn="just">
              <a:spcAft>
                <a:spcPts val="0"/>
              </a:spcAft>
            </a:pPr>
            <a:r>
              <a:rPr lang="el-GR" dirty="0" smtClean="0">
                <a:latin typeface="Calibri" pitchFamily="34" charset="0"/>
                <a:cs typeface="Calibri" pitchFamily="34" charset="0"/>
              </a:rPr>
              <a:t>ικανότητες</a:t>
            </a:r>
            <a:r>
              <a:rPr lang="el-GR" dirty="0">
                <a:latin typeface="Calibri" pitchFamily="34" charset="0"/>
                <a:cs typeface="Calibri" pitchFamily="34" charset="0"/>
              </a:rPr>
              <a:t>, οι οποίες είναι απαραίτητες για </a:t>
            </a:r>
            <a:r>
              <a:rPr lang="el-GR" dirty="0" smtClean="0">
                <a:latin typeface="Calibri" pitchFamily="34" charset="0"/>
                <a:cs typeface="Calibri" pitchFamily="34" charset="0"/>
              </a:rPr>
              <a:t>να</a:t>
            </a:r>
          </a:p>
          <a:p>
            <a:pPr marL="285750" indent="-285750" algn="just">
              <a:spcAft>
                <a:spcPts val="0"/>
              </a:spcAft>
            </a:pPr>
            <a:r>
              <a:rPr lang="el-GR" b="1" dirty="0" smtClean="0">
                <a:latin typeface="Calibri" pitchFamily="34" charset="0"/>
                <a:cs typeface="Calibri" pitchFamily="34" charset="0"/>
              </a:rPr>
              <a:t>καταλάβουν </a:t>
            </a:r>
            <a:r>
              <a:rPr lang="el-GR" b="1" dirty="0">
                <a:latin typeface="Calibri" pitchFamily="34" charset="0"/>
                <a:cs typeface="Calibri" pitchFamily="34" charset="0"/>
              </a:rPr>
              <a:t>και να διαχειριστούν τα </a:t>
            </a:r>
            <a:r>
              <a:rPr lang="el-GR" b="1" dirty="0" smtClean="0">
                <a:latin typeface="Calibri" pitchFamily="34" charset="0"/>
                <a:cs typeface="Calibri" pitchFamily="34" charset="0"/>
              </a:rPr>
              <a:t>συναισθήματά</a:t>
            </a:r>
          </a:p>
          <a:p>
            <a:pPr marL="285750" indent="-285750" algn="just">
              <a:spcAft>
                <a:spcPts val="0"/>
              </a:spcAft>
            </a:pPr>
            <a:r>
              <a:rPr lang="el-GR" b="1" dirty="0" smtClean="0">
                <a:latin typeface="Calibri" pitchFamily="34" charset="0"/>
                <a:cs typeface="Calibri" pitchFamily="34" charset="0"/>
              </a:rPr>
              <a:t>τους</a:t>
            </a:r>
            <a:r>
              <a:rPr lang="el-GR" dirty="0">
                <a:latin typeface="Calibri" pitchFamily="34" charset="0"/>
                <a:cs typeface="Calibri" pitchFamily="34" charset="0"/>
              </a:rPr>
              <a:t>, να </a:t>
            </a:r>
            <a:r>
              <a:rPr lang="el-GR" b="1" dirty="0">
                <a:latin typeface="Calibri" pitchFamily="34" charset="0"/>
                <a:cs typeface="Calibri" pitchFamily="34" charset="0"/>
              </a:rPr>
              <a:t>θέσουν</a:t>
            </a:r>
            <a:r>
              <a:rPr lang="el-GR" dirty="0">
                <a:latin typeface="Calibri" pitchFamily="34" charset="0"/>
                <a:cs typeface="Calibri" pitchFamily="34" charset="0"/>
              </a:rPr>
              <a:t> και να </a:t>
            </a:r>
            <a:r>
              <a:rPr lang="el-GR" b="1" dirty="0">
                <a:latin typeface="Calibri" pitchFamily="34" charset="0"/>
                <a:cs typeface="Calibri" pitchFamily="34" charset="0"/>
              </a:rPr>
              <a:t>κατακτήσουν </a:t>
            </a:r>
            <a:r>
              <a:rPr lang="el-GR" b="1" dirty="0" smtClean="0">
                <a:latin typeface="Calibri" pitchFamily="34" charset="0"/>
                <a:cs typeface="Calibri" pitchFamily="34" charset="0"/>
              </a:rPr>
              <a:t>θετικούς</a:t>
            </a:r>
          </a:p>
          <a:p>
            <a:pPr marL="285750" indent="-285750" algn="just">
              <a:spcAft>
                <a:spcPts val="0"/>
              </a:spcAft>
            </a:pPr>
            <a:r>
              <a:rPr lang="el-GR" b="1" dirty="0" smtClean="0">
                <a:latin typeface="Calibri" pitchFamily="34" charset="0"/>
                <a:cs typeface="Calibri" pitchFamily="34" charset="0"/>
              </a:rPr>
              <a:t>στόχους</a:t>
            </a:r>
            <a:r>
              <a:rPr lang="el-GR" dirty="0">
                <a:latin typeface="Calibri" pitchFamily="34" charset="0"/>
                <a:cs typeface="Calibri" pitchFamily="34" charset="0"/>
              </a:rPr>
              <a:t>, να αισθανθούν και να </a:t>
            </a:r>
            <a:r>
              <a:rPr lang="el-GR" dirty="0" smtClean="0">
                <a:latin typeface="Calibri" pitchFamily="34" charset="0"/>
                <a:cs typeface="Calibri" pitchFamily="34" charset="0"/>
              </a:rPr>
              <a:t>δείξουν</a:t>
            </a:r>
          </a:p>
          <a:p>
            <a:pPr marL="285750" indent="-285750" algn="just">
              <a:spcAft>
                <a:spcPts val="0"/>
              </a:spcAft>
            </a:pPr>
            <a:r>
              <a:rPr lang="el-GR" b="1" dirty="0" err="1" smtClean="0">
                <a:latin typeface="Calibri" pitchFamily="34" charset="0"/>
                <a:cs typeface="Calibri" pitchFamily="34" charset="0"/>
              </a:rPr>
              <a:t>ενσυναίσθηση</a:t>
            </a:r>
            <a:r>
              <a:rPr lang="el-GR" dirty="0" smtClean="0">
                <a:latin typeface="Calibri" pitchFamily="34" charset="0"/>
                <a:cs typeface="Calibri" pitchFamily="34" charset="0"/>
              </a:rPr>
              <a:t> </a:t>
            </a:r>
            <a:r>
              <a:rPr lang="el-GR" dirty="0">
                <a:latin typeface="Calibri" pitchFamily="34" charset="0"/>
                <a:cs typeface="Calibri" pitchFamily="34" charset="0"/>
              </a:rPr>
              <a:t>για τους άλλους, να </a:t>
            </a:r>
            <a:r>
              <a:rPr lang="el-GR" dirty="0" smtClean="0">
                <a:latin typeface="Calibri" pitchFamily="34" charset="0"/>
                <a:cs typeface="Calibri" pitchFamily="34" charset="0"/>
              </a:rPr>
              <a:t>δημιουργήσουν</a:t>
            </a:r>
          </a:p>
          <a:p>
            <a:pPr marL="285750" indent="-285750" algn="just">
              <a:spcAft>
                <a:spcPts val="0"/>
              </a:spcAft>
            </a:pPr>
            <a:r>
              <a:rPr lang="el-GR" dirty="0" smtClean="0">
                <a:latin typeface="Calibri" pitchFamily="34" charset="0"/>
                <a:cs typeface="Calibri" pitchFamily="34" charset="0"/>
              </a:rPr>
              <a:t>και </a:t>
            </a:r>
            <a:r>
              <a:rPr lang="el-GR" dirty="0">
                <a:latin typeface="Calibri" pitchFamily="34" charset="0"/>
                <a:cs typeface="Calibri" pitchFamily="34" charset="0"/>
              </a:rPr>
              <a:t>να διατηρήσουν θετικές σχέσεις και </a:t>
            </a:r>
            <a:r>
              <a:rPr lang="el-GR" dirty="0" smtClean="0">
                <a:latin typeface="Calibri" pitchFamily="34" charset="0"/>
                <a:cs typeface="Calibri" pitchFamily="34" charset="0"/>
              </a:rPr>
              <a:t>να</a:t>
            </a:r>
          </a:p>
          <a:p>
            <a:pPr marL="285750" indent="-285750" algn="just">
              <a:spcAft>
                <a:spcPts val="0"/>
              </a:spcAft>
            </a:pPr>
            <a:r>
              <a:rPr lang="el-GR" dirty="0" smtClean="0">
                <a:latin typeface="Calibri" pitchFamily="34" charset="0"/>
                <a:cs typeface="Calibri" pitchFamily="34" charset="0"/>
              </a:rPr>
              <a:t>λαμβάνουν </a:t>
            </a:r>
            <a:r>
              <a:rPr lang="el-GR" dirty="0">
                <a:latin typeface="Calibri" pitchFamily="34" charset="0"/>
                <a:cs typeface="Calibri" pitchFamily="34" charset="0"/>
              </a:rPr>
              <a:t>θετικές αποφάσεις. </a:t>
            </a:r>
          </a:p>
          <a:p>
            <a:pPr marL="285750" indent="-285750" algn="just">
              <a:spcAft>
                <a:spcPts val="0"/>
              </a:spcAft>
              <a:buFont typeface="Arial" panose="020B0604020202020204" pitchFamily="34" charset="0"/>
              <a:buChar char="•"/>
            </a:pPr>
            <a:endParaRPr lang="el-GR" kern="50" dirty="0">
              <a:latin typeface="Calibri" pitchFamily="34" charset="0"/>
              <a:ea typeface="SimSun" panose="02010600030101010101" pitchFamily="2" charset="-122"/>
              <a:cs typeface="Calibri" pitchFamily="34" charset="0"/>
            </a:endParaRPr>
          </a:p>
          <a:p>
            <a:pPr marL="285750" indent="-285750" algn="just">
              <a:lnSpc>
                <a:spcPct val="150000"/>
              </a:lnSpc>
              <a:spcAft>
                <a:spcPts val="0"/>
              </a:spcAft>
              <a:buFont typeface="Wingdings" panose="05000000000000000000" pitchFamily="2" charset="2"/>
              <a:buChar char="Ø"/>
            </a:pPr>
            <a:r>
              <a:rPr lang="el-GR" kern="50" dirty="0" smtClean="0">
                <a:latin typeface="Calibri" pitchFamily="34" charset="0"/>
                <a:ea typeface="SimSun" panose="02010600030101010101" pitchFamily="2" charset="-122"/>
                <a:cs typeface="Calibri" pitchFamily="34" charset="0"/>
              </a:rPr>
              <a:t>Διαχείριση </a:t>
            </a:r>
            <a:r>
              <a:rPr lang="el-GR" kern="50" dirty="0" smtClean="0">
                <a:latin typeface="Calibri" pitchFamily="34" charset="0"/>
                <a:ea typeface="SimSun" panose="02010600030101010101" pitchFamily="2" charset="-122"/>
                <a:cs typeface="Calibri" pitchFamily="34" charset="0"/>
              </a:rPr>
              <a:t>δυσκολίας-προσαρμογή</a:t>
            </a:r>
            <a:endParaRPr lang="el-GR" kern="50" dirty="0" smtClean="0">
              <a:latin typeface="Calibri" pitchFamily="34" charset="0"/>
              <a:ea typeface="SimSun" panose="02010600030101010101" pitchFamily="2" charset="-122"/>
              <a:cs typeface="Calibri" pitchFamily="34" charset="0"/>
            </a:endParaRPr>
          </a:p>
          <a:p>
            <a:pPr marL="285750" indent="-285750" algn="just">
              <a:lnSpc>
                <a:spcPct val="150000"/>
              </a:lnSpc>
              <a:spcAft>
                <a:spcPts val="0"/>
              </a:spcAft>
              <a:buFont typeface="Wingdings" panose="05000000000000000000" pitchFamily="2" charset="2"/>
              <a:buChar char="Ø"/>
            </a:pPr>
            <a:r>
              <a:rPr lang="el-GR" kern="50" dirty="0" smtClean="0">
                <a:latin typeface="Calibri" pitchFamily="34" charset="0"/>
                <a:ea typeface="SimSun" panose="02010600030101010101" pitchFamily="2" charset="-122"/>
                <a:cs typeface="Calibri" pitchFamily="34" charset="0"/>
              </a:rPr>
              <a:t>Κατάκτηση </a:t>
            </a:r>
            <a:r>
              <a:rPr lang="el-GR" kern="50" dirty="0" smtClean="0">
                <a:latin typeface="Calibri" pitchFamily="34" charset="0"/>
                <a:ea typeface="SimSun" panose="02010600030101010101" pitchFamily="2" charset="-122"/>
                <a:cs typeface="Calibri" pitchFamily="34" charset="0"/>
              </a:rPr>
              <a:t>Αυτοεκτίμησης</a:t>
            </a:r>
            <a:endParaRPr lang="el-GR" kern="50" dirty="0" smtClean="0">
              <a:latin typeface="Calibri" pitchFamily="34" charset="0"/>
              <a:ea typeface="SimSun" panose="02010600030101010101" pitchFamily="2" charset="-122"/>
              <a:cs typeface="Calibri" pitchFamily="34" charset="0"/>
            </a:endParaRPr>
          </a:p>
          <a:p>
            <a:pPr marL="285750" indent="-285750" algn="just">
              <a:lnSpc>
                <a:spcPct val="150000"/>
              </a:lnSpc>
              <a:spcAft>
                <a:spcPts val="0"/>
              </a:spcAft>
              <a:buFont typeface="Wingdings" panose="05000000000000000000" pitchFamily="2" charset="2"/>
              <a:buChar char="Ø"/>
            </a:pPr>
            <a:r>
              <a:rPr lang="el-GR" kern="50" dirty="0" err="1" smtClean="0">
                <a:latin typeface="Calibri" pitchFamily="34" charset="0"/>
                <a:ea typeface="SimSun" panose="02010600030101010101" pitchFamily="2" charset="-122"/>
                <a:cs typeface="Calibri" pitchFamily="34" charset="0"/>
              </a:rPr>
              <a:t>Στοχοθεσία</a:t>
            </a:r>
            <a:endParaRPr lang="el-GR" kern="50" dirty="0" smtClean="0">
              <a:latin typeface="Calibri" pitchFamily="34" charset="0"/>
              <a:ea typeface="SimSun" panose="02010600030101010101" pitchFamily="2" charset="-122"/>
              <a:cs typeface="Calibri" pitchFamily="34" charset="0"/>
            </a:endParaRPr>
          </a:p>
          <a:p>
            <a:pPr marL="285750" indent="-285750" algn="just">
              <a:lnSpc>
                <a:spcPct val="150000"/>
              </a:lnSpc>
              <a:spcAft>
                <a:spcPts val="0"/>
              </a:spcAft>
              <a:buFont typeface="Wingdings" panose="05000000000000000000" pitchFamily="2" charset="2"/>
              <a:buChar char="Ø"/>
            </a:pPr>
            <a:r>
              <a:rPr lang="el-GR" kern="50" dirty="0" err="1" smtClean="0">
                <a:latin typeface="Calibri" pitchFamily="34" charset="0"/>
                <a:ea typeface="SimSun" panose="02010600030101010101" pitchFamily="2" charset="-122"/>
                <a:cs typeface="Calibri" pitchFamily="34" charset="0"/>
              </a:rPr>
              <a:t>Συνεργατικότητα</a:t>
            </a:r>
            <a:endParaRPr lang="el-GR" kern="50" dirty="0" smtClean="0">
              <a:latin typeface="Calibri" pitchFamily="34" charset="0"/>
              <a:ea typeface="SimSun" panose="02010600030101010101" pitchFamily="2" charset="-122"/>
              <a:cs typeface="Calibri" pitchFamily="34" charset="0"/>
            </a:endParaRPr>
          </a:p>
          <a:p>
            <a:pPr marL="285750" indent="-285750" algn="just">
              <a:lnSpc>
                <a:spcPct val="150000"/>
              </a:lnSpc>
              <a:spcAft>
                <a:spcPts val="0"/>
              </a:spcAft>
              <a:buFont typeface="Wingdings" panose="05000000000000000000" pitchFamily="2" charset="2"/>
              <a:buChar char="Ø"/>
            </a:pPr>
            <a:r>
              <a:rPr lang="el-GR" kern="50" dirty="0" smtClean="0">
                <a:latin typeface="Calibri" pitchFamily="34" charset="0"/>
                <a:ea typeface="SimSun" panose="02010600030101010101" pitchFamily="2" charset="-122"/>
                <a:cs typeface="Calibri" pitchFamily="34" charset="0"/>
              </a:rPr>
              <a:t>Ανθρώπινα δικαιώματα/</a:t>
            </a:r>
            <a:r>
              <a:rPr lang="el-GR" kern="50" dirty="0" err="1" smtClean="0">
                <a:latin typeface="Calibri" pitchFamily="34" charset="0"/>
                <a:ea typeface="SimSun" panose="02010600030101010101" pitchFamily="2" charset="-122"/>
                <a:cs typeface="Calibri" pitchFamily="34" charset="0"/>
              </a:rPr>
              <a:t>ενσυναίσθηση</a:t>
            </a:r>
            <a:endParaRPr lang="el-GR" kern="50" dirty="0" smtClean="0">
              <a:latin typeface="Calibri" pitchFamily="34" charset="0"/>
              <a:ea typeface="SimSun" panose="02010600030101010101" pitchFamily="2" charset="-122"/>
              <a:cs typeface="Calibri" pitchFamily="34" charset="0"/>
            </a:endParaRPr>
          </a:p>
          <a:p>
            <a:pPr marL="285750" indent="-285750" algn="just">
              <a:lnSpc>
                <a:spcPct val="150000"/>
              </a:lnSpc>
              <a:spcAft>
                <a:spcPts val="0"/>
              </a:spcAft>
              <a:buFont typeface="Wingdings" panose="05000000000000000000" pitchFamily="2" charset="2"/>
              <a:buChar char="Ø"/>
            </a:pPr>
            <a:endParaRPr lang="en-US" kern="50" dirty="0">
              <a:latin typeface="Calibri" pitchFamily="34" charset="0"/>
              <a:ea typeface="SimSun" panose="02010600030101010101" pitchFamily="2" charset="-122"/>
              <a:cs typeface="Calibri" pitchFamily="34" charset="0"/>
            </a:endParaRPr>
          </a:p>
        </p:txBody>
      </p:sp>
      <p:sp>
        <p:nvSpPr>
          <p:cNvPr id="4" name="Ορθογώνιο 3">
            <a:extLst>
              <a:ext uri="{FF2B5EF4-FFF2-40B4-BE49-F238E27FC236}">
                <a16:creationId xmlns="" xmlns:a16="http://schemas.microsoft.com/office/drawing/2014/main" id="{B11723B9-BC11-4878-87D4-C372013471AC}"/>
              </a:ext>
            </a:extLst>
          </p:cNvPr>
          <p:cNvSpPr/>
          <p:nvPr/>
        </p:nvSpPr>
        <p:spPr>
          <a:xfrm>
            <a:off x="683568" y="260648"/>
            <a:ext cx="7300293" cy="523220"/>
          </a:xfrm>
          <a:prstGeom prst="rect">
            <a:avLst/>
          </a:prstGeom>
        </p:spPr>
        <p:txBody>
          <a:bodyPr wrap="square">
            <a:spAutoFit/>
          </a:bodyPr>
          <a:lstStyle/>
          <a:p>
            <a:pPr algn="just">
              <a:spcAft>
                <a:spcPts val="0"/>
              </a:spcAft>
              <a:tabLst>
                <a:tab pos="1021080" algn="l"/>
              </a:tabLst>
            </a:pPr>
            <a:r>
              <a:rPr lang="el-GR" sz="2800" kern="50" dirty="0" smtClean="0">
                <a:solidFill>
                  <a:srgbClr val="0070C0"/>
                </a:solidFill>
                <a:effectLst>
                  <a:outerShdw blurRad="38100" dist="38100" dir="2700000" algn="tl">
                    <a:srgbClr val="000000">
                      <a:alpha val="43137"/>
                    </a:srgbClr>
                  </a:outerShdw>
                </a:effectLst>
                <a:latin typeface="Calibri" pitchFamily="34" charset="0"/>
                <a:ea typeface="SimSun" panose="02010600030101010101" pitchFamily="2" charset="-122"/>
                <a:cs typeface="Calibri" pitchFamily="34" charset="0"/>
              </a:rPr>
              <a:t>Κοινωνική Συναισθηματική </a:t>
            </a:r>
            <a:r>
              <a:rPr lang="el-GR" sz="2800" kern="50" dirty="0">
                <a:solidFill>
                  <a:srgbClr val="0070C0"/>
                </a:solidFill>
                <a:effectLst>
                  <a:outerShdw blurRad="38100" dist="38100" dir="2700000" algn="tl">
                    <a:srgbClr val="000000">
                      <a:alpha val="43137"/>
                    </a:srgbClr>
                  </a:outerShdw>
                </a:effectLst>
                <a:latin typeface="Calibri" pitchFamily="34" charset="0"/>
                <a:ea typeface="SimSun" panose="02010600030101010101" pitchFamily="2" charset="-122"/>
                <a:cs typeface="Calibri" pitchFamily="34" charset="0"/>
              </a:rPr>
              <a:t>μάθηση</a:t>
            </a:r>
            <a:endParaRPr lang="en-US" sz="2800" kern="50" dirty="0">
              <a:solidFill>
                <a:srgbClr val="0070C0"/>
              </a:solidFill>
              <a:effectLst>
                <a:outerShdw blurRad="38100" dist="38100" dir="2700000" algn="tl">
                  <a:srgbClr val="000000">
                    <a:alpha val="43137"/>
                  </a:srgbClr>
                </a:outerShdw>
              </a:effectLst>
              <a:latin typeface="Calibri" pitchFamily="34" charset="0"/>
              <a:ea typeface="SimSun" panose="02010600030101010101" pitchFamily="2" charset="-122"/>
              <a:cs typeface="Calibri" pitchFamily="34" charset="0"/>
            </a:endParaRPr>
          </a:p>
        </p:txBody>
      </p:sp>
    </p:spTree>
    <p:extLst>
      <p:ext uri="{BB962C8B-B14F-4D97-AF65-F5344CB8AC3E}">
        <p14:creationId xmlns="" xmlns:p14="http://schemas.microsoft.com/office/powerpoint/2010/main" val="58561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328613"/>
            <a:ext cx="8461127" cy="1371600"/>
          </a:xfrm>
        </p:spPr>
        <p:txBody>
          <a:bodyPr anchor="ctr">
            <a:normAutofit fontScale="90000"/>
          </a:bodyPr>
          <a:lstStyle/>
          <a:p>
            <a:pPr algn="ctr" eaLnBrk="1" hangingPunct="1">
              <a:defRPr/>
            </a:pPr>
            <a:r>
              <a:rPr lang="el-GR" sz="3000" dirty="0" smtClean="0">
                <a:solidFill>
                  <a:schemeClr val="accent2">
                    <a:lumMod val="60000"/>
                    <a:lumOff val="40000"/>
                  </a:schemeClr>
                </a:solidFill>
                <a:effectLst>
                  <a:outerShdw blurRad="38100" dist="38100" dir="2700000" algn="tl">
                    <a:srgbClr val="000000">
                      <a:alpha val="43137"/>
                    </a:srgbClr>
                  </a:outerShdw>
                </a:effectLst>
                <a:latin typeface="Calibri" pitchFamily="34" charset="0"/>
                <a:cs typeface="Calibri" pitchFamily="34" charset="0"/>
              </a:rPr>
              <a:t>11 (ΕΝΤΕΚΑ) ΙΣΤΟΡΙΚΕΣ ΕΠΙΔΗΜΙΕΣ  ΠΟΥ  ΠΡΟΚΑΛΕΣΑΝ </a:t>
            </a:r>
            <a:br>
              <a:rPr lang="el-GR" sz="3000" dirty="0" smtClean="0">
                <a:solidFill>
                  <a:schemeClr val="accent2">
                    <a:lumMod val="60000"/>
                    <a:lumOff val="40000"/>
                  </a:schemeClr>
                </a:solidFill>
                <a:effectLst>
                  <a:outerShdw blurRad="38100" dist="38100" dir="2700000" algn="tl">
                    <a:srgbClr val="000000">
                      <a:alpha val="43137"/>
                    </a:srgbClr>
                  </a:outerShdw>
                </a:effectLst>
                <a:latin typeface="Calibri" pitchFamily="34" charset="0"/>
                <a:cs typeface="Calibri" pitchFamily="34" charset="0"/>
              </a:rPr>
            </a:br>
            <a:r>
              <a:rPr lang="el-GR" sz="3000" dirty="0" smtClean="0">
                <a:solidFill>
                  <a:schemeClr val="accent2">
                    <a:lumMod val="60000"/>
                    <a:lumOff val="40000"/>
                  </a:schemeClr>
                </a:solidFill>
                <a:effectLst>
                  <a:outerShdw blurRad="38100" dist="38100" dir="2700000" algn="tl">
                    <a:srgbClr val="000000">
                      <a:alpha val="43137"/>
                    </a:srgbClr>
                  </a:outerShdw>
                </a:effectLst>
                <a:latin typeface="Calibri" pitchFamily="34" charset="0"/>
                <a:cs typeface="Calibri" pitchFamily="34" charset="0"/>
              </a:rPr>
              <a:t>ΤΗ ΔΗΜΟΣΙΑ ΥΓΕΙΑ – ΕΝΔΕΙΚΤΙΚΗ ΑΝΑΦΟΡΑ</a:t>
            </a:r>
            <a:br>
              <a:rPr lang="el-GR" sz="3000" dirty="0" smtClean="0">
                <a:solidFill>
                  <a:schemeClr val="accent2">
                    <a:lumMod val="60000"/>
                    <a:lumOff val="40000"/>
                  </a:schemeClr>
                </a:solidFill>
                <a:effectLst>
                  <a:outerShdw blurRad="38100" dist="38100" dir="2700000" algn="tl">
                    <a:srgbClr val="000000">
                      <a:alpha val="43137"/>
                    </a:srgbClr>
                  </a:outerShdw>
                </a:effectLst>
                <a:latin typeface="Calibri" pitchFamily="34" charset="0"/>
                <a:cs typeface="Calibri" pitchFamily="34" charset="0"/>
              </a:rPr>
            </a:br>
            <a:endParaRPr lang="el-GR" sz="3000" dirty="0" smtClean="0">
              <a:solidFill>
                <a:schemeClr val="accent2">
                  <a:lumMod val="60000"/>
                  <a:lumOff val="40000"/>
                </a:scheme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Content Placeholder 2"/>
          <p:cNvSpPr>
            <a:spLocks noGrp="1"/>
          </p:cNvSpPr>
          <p:nvPr>
            <p:ph idx="4294967295"/>
          </p:nvPr>
        </p:nvSpPr>
        <p:spPr>
          <a:xfrm>
            <a:off x="467544" y="1340768"/>
            <a:ext cx="8424936" cy="4824536"/>
          </a:xfrm>
        </p:spPr>
        <p:txBody>
          <a:bodyPr/>
          <a:lstStyle/>
          <a:p>
            <a:pPr eaLnBrk="1" hangingPunct="1">
              <a:defRPr/>
            </a:pPr>
            <a:r>
              <a:rPr lang="el-GR" dirty="0" smtClean="0">
                <a:effectLst>
                  <a:outerShdw blurRad="38100" dist="38100" dir="2700000" algn="tl">
                    <a:srgbClr val="000000">
                      <a:alpha val="43137"/>
                    </a:srgbClr>
                  </a:outerShdw>
                </a:effectLst>
                <a:cs typeface="Calibri" pitchFamily="34" charset="0"/>
              </a:rPr>
              <a:t>Πανώλη του Ιουστινιανού</a:t>
            </a:r>
            <a:r>
              <a:rPr lang="en-US" dirty="0" smtClean="0">
                <a:effectLst>
                  <a:outerShdw blurRad="38100" dist="38100" dir="2700000" algn="tl">
                    <a:srgbClr val="000000">
                      <a:alpha val="43137"/>
                    </a:srgbClr>
                  </a:outerShdw>
                </a:effectLst>
                <a:cs typeface="Calibri" pitchFamily="34" charset="0"/>
              </a:rPr>
              <a:t>, 541 </a:t>
            </a:r>
            <a:r>
              <a:rPr lang="el-GR" dirty="0" err="1" smtClean="0">
                <a:effectLst>
                  <a:outerShdw blurRad="38100" dist="38100" dir="2700000" algn="tl">
                    <a:srgbClr val="000000">
                      <a:alpha val="43137"/>
                    </a:srgbClr>
                  </a:outerShdw>
                </a:effectLst>
                <a:cs typeface="Calibri" pitchFamily="34" charset="0"/>
              </a:rPr>
              <a:t>μ.Χ</a:t>
            </a:r>
            <a:r>
              <a:rPr lang="el-GR" dirty="0" smtClean="0">
                <a:effectLst>
                  <a:outerShdw blurRad="38100" dist="38100" dir="2700000" algn="tl">
                    <a:srgbClr val="000000">
                      <a:alpha val="43137"/>
                    </a:srgbClr>
                  </a:outerShdw>
                </a:effectLst>
                <a:cs typeface="Calibri" pitchFamily="34" charset="0"/>
              </a:rPr>
              <a:t>.</a:t>
            </a:r>
          </a:p>
          <a:p>
            <a:pPr eaLnBrk="1" hangingPunct="1">
              <a:defRPr/>
            </a:pPr>
            <a:r>
              <a:rPr lang="el-GR" dirty="0" smtClean="0">
                <a:effectLst>
                  <a:outerShdw blurRad="38100" dist="38100" dir="2700000" algn="tl">
                    <a:srgbClr val="000000">
                      <a:alpha val="43137"/>
                    </a:srgbClr>
                  </a:outerShdw>
                </a:effectLst>
                <a:cs typeface="Calibri" pitchFamily="34" charset="0"/>
              </a:rPr>
              <a:t>Ευλογιά (15</a:t>
            </a:r>
            <a:r>
              <a:rPr lang="el-GR" baseline="30000" dirty="0" smtClean="0">
                <a:effectLst>
                  <a:outerShdw blurRad="38100" dist="38100" dir="2700000" algn="tl">
                    <a:srgbClr val="000000">
                      <a:alpha val="43137"/>
                    </a:srgbClr>
                  </a:outerShdw>
                </a:effectLst>
                <a:cs typeface="Calibri" pitchFamily="34" charset="0"/>
              </a:rPr>
              <a:t>ος</a:t>
            </a:r>
            <a:r>
              <a:rPr lang="el-GR" dirty="0" smtClean="0">
                <a:effectLst>
                  <a:outerShdw blurRad="38100" dist="38100" dir="2700000" algn="tl">
                    <a:srgbClr val="000000">
                      <a:alpha val="43137"/>
                    </a:srgbClr>
                  </a:outerShdw>
                </a:effectLst>
                <a:cs typeface="Calibri" pitchFamily="34" charset="0"/>
              </a:rPr>
              <a:t>- 17</a:t>
            </a:r>
            <a:r>
              <a:rPr lang="el-GR" baseline="30000" dirty="0" smtClean="0">
                <a:effectLst>
                  <a:outerShdw blurRad="38100" dist="38100" dir="2700000" algn="tl">
                    <a:srgbClr val="000000">
                      <a:alpha val="43137"/>
                    </a:srgbClr>
                  </a:outerShdw>
                </a:effectLst>
                <a:cs typeface="Calibri" pitchFamily="34" charset="0"/>
              </a:rPr>
              <a:t>ος</a:t>
            </a:r>
            <a:r>
              <a:rPr lang="el-GR" dirty="0" smtClean="0">
                <a:effectLst>
                  <a:outerShdw blurRad="38100" dist="38100" dir="2700000" algn="tl">
                    <a:srgbClr val="000000">
                      <a:alpha val="43137"/>
                    </a:srgbClr>
                  </a:outerShdw>
                </a:effectLst>
                <a:cs typeface="Calibri" pitchFamily="34" charset="0"/>
              </a:rPr>
              <a:t> αι.)</a:t>
            </a:r>
          </a:p>
          <a:p>
            <a:pPr>
              <a:defRPr/>
            </a:pPr>
            <a:r>
              <a:rPr lang="el-GR" dirty="0" smtClean="0">
                <a:solidFill>
                  <a:schemeClr val="bg2">
                    <a:lumMod val="50000"/>
                  </a:schemeClr>
                </a:solidFill>
                <a:effectLst>
                  <a:outerShdw blurRad="38100" dist="38100" dir="2700000" algn="tl">
                    <a:srgbClr val="000000">
                      <a:alpha val="43137"/>
                    </a:srgbClr>
                  </a:outerShdw>
                </a:effectLst>
                <a:latin typeface="Calibri" pitchFamily="34" charset="0"/>
                <a:cs typeface="Calibri" pitchFamily="34" charset="0"/>
              </a:rPr>
              <a:t>Χολέρα (1817 – 1823)</a:t>
            </a:r>
          </a:p>
          <a:p>
            <a:pPr>
              <a:defRPr/>
            </a:pPr>
            <a:r>
              <a:rPr lang="el-GR" dirty="0" smtClean="0">
                <a:solidFill>
                  <a:schemeClr val="bg2">
                    <a:lumMod val="50000"/>
                  </a:schemeClr>
                </a:solidFill>
                <a:effectLst>
                  <a:outerShdw blurRad="38100" dist="38100" dir="2700000" algn="tl">
                    <a:srgbClr val="000000">
                      <a:alpha val="43137"/>
                    </a:srgbClr>
                  </a:outerShdw>
                </a:effectLst>
                <a:latin typeface="Calibri" pitchFamily="34" charset="0"/>
                <a:cs typeface="Calibri" pitchFamily="34" charset="0"/>
              </a:rPr>
              <a:t>Ισπανική γρίπη Η1Ν1(1918-1919)</a:t>
            </a:r>
          </a:p>
          <a:p>
            <a:pPr>
              <a:defRPr/>
            </a:pPr>
            <a:r>
              <a:rPr lang="el-GR" dirty="0" smtClean="0">
                <a:solidFill>
                  <a:schemeClr val="bg2">
                    <a:lumMod val="50000"/>
                  </a:schemeClr>
                </a:solidFill>
                <a:effectLst>
                  <a:outerShdw blurRad="38100" dist="38100" dir="2700000" algn="tl">
                    <a:srgbClr val="000000">
                      <a:alpha val="43137"/>
                    </a:srgbClr>
                  </a:outerShdw>
                </a:effectLst>
                <a:latin typeface="Calibri" pitchFamily="34" charset="0"/>
                <a:cs typeface="Calibri" pitchFamily="34" charset="0"/>
              </a:rPr>
              <a:t>SARS (2002 – 2003)</a:t>
            </a:r>
          </a:p>
          <a:p>
            <a:pPr>
              <a:defRPr/>
            </a:pPr>
            <a:r>
              <a:rPr lang="el-GR" dirty="0" smtClean="0">
                <a:solidFill>
                  <a:schemeClr val="bg2">
                    <a:lumMod val="50000"/>
                  </a:schemeClr>
                </a:solidFill>
                <a:effectLst>
                  <a:outerShdw blurRad="38100" dist="38100" dir="2700000" algn="tl">
                    <a:srgbClr val="000000">
                      <a:alpha val="43137"/>
                    </a:srgbClr>
                  </a:outerShdw>
                </a:effectLst>
                <a:latin typeface="Calibri" pitchFamily="34" charset="0"/>
                <a:cs typeface="Calibri" pitchFamily="34" charset="0"/>
              </a:rPr>
              <a:t>Γρίπη των Χοίρων ή H1N1 (2009 – 2010)</a:t>
            </a:r>
          </a:p>
          <a:p>
            <a:pPr>
              <a:defRPr/>
            </a:pPr>
            <a:r>
              <a:rPr lang="el-GR" dirty="0" err="1" smtClean="0">
                <a:solidFill>
                  <a:schemeClr val="bg2">
                    <a:lumMod val="50000"/>
                  </a:schemeClr>
                </a:solidFill>
                <a:effectLst>
                  <a:outerShdw blurRad="38100" dist="38100" dir="2700000" algn="tl">
                    <a:srgbClr val="000000">
                      <a:alpha val="43137"/>
                    </a:srgbClr>
                  </a:outerShdw>
                </a:effectLst>
                <a:latin typeface="Calibri" pitchFamily="34" charset="0"/>
                <a:cs typeface="Calibri" pitchFamily="34" charset="0"/>
              </a:rPr>
              <a:t>Κορωνοϊός</a:t>
            </a:r>
            <a:r>
              <a:rPr lang="el-GR" dirty="0" smtClean="0">
                <a:solidFill>
                  <a:schemeClr val="bg2">
                    <a:lumMod val="50000"/>
                  </a:schemeClr>
                </a:solidFill>
                <a:effectLst>
                  <a:outerShdw blurRad="38100" dist="38100" dir="2700000" algn="tl">
                    <a:srgbClr val="000000">
                      <a:alpha val="43137"/>
                    </a:srgbClr>
                  </a:outerShdw>
                </a:effectLst>
                <a:latin typeface="Calibri" pitchFamily="34" charset="0"/>
                <a:cs typeface="Calibri" pitchFamily="34" charset="0"/>
              </a:rPr>
              <a:t> (2019)</a:t>
            </a:r>
          </a:p>
          <a:p>
            <a:pPr>
              <a:defRPr/>
            </a:pPr>
            <a:endParaRPr lang="el-GR" dirty="0" smtClean="0">
              <a:solidFill>
                <a:schemeClr val="bg2">
                  <a:lumMod val="50000"/>
                </a:schemeClr>
              </a:solidFill>
              <a:effectLst>
                <a:outerShdw blurRad="38100" dist="38100" dir="2700000" algn="tl">
                  <a:srgbClr val="000000">
                    <a:alpha val="43137"/>
                  </a:srgbClr>
                </a:outerShdw>
              </a:effectLst>
              <a:latin typeface="Calibri" pitchFamily="34" charset="0"/>
              <a:cs typeface="Calibri" pitchFamily="34" charset="0"/>
            </a:endParaRPr>
          </a:p>
          <a:p>
            <a:pPr>
              <a:defRPr/>
            </a:pPr>
            <a:r>
              <a:rPr lang="el-GR" dirty="0" smtClean="0">
                <a:solidFill>
                  <a:schemeClr val="bg2">
                    <a:lumMod val="50000"/>
                  </a:schemeClr>
                </a:solidFill>
                <a:effectLst>
                  <a:outerShdw blurRad="38100" dist="38100" dir="2700000" algn="tl">
                    <a:srgbClr val="000000">
                      <a:alpha val="43137"/>
                    </a:srgbClr>
                  </a:outerShdw>
                </a:effectLst>
                <a:latin typeface="Calibri" pitchFamily="34" charset="0"/>
                <a:cs typeface="Calibri" pitchFamily="34" charset="0"/>
              </a:rPr>
              <a:t>Πανώλη της </a:t>
            </a:r>
            <a:r>
              <a:rPr lang="el-GR" dirty="0" err="1" smtClean="0">
                <a:solidFill>
                  <a:schemeClr val="bg2">
                    <a:lumMod val="50000"/>
                  </a:schemeClr>
                </a:solidFill>
                <a:effectLst>
                  <a:outerShdw blurRad="38100" dist="38100" dir="2700000" algn="tl">
                    <a:srgbClr val="000000">
                      <a:alpha val="43137"/>
                    </a:srgbClr>
                  </a:outerShdw>
                </a:effectLst>
                <a:latin typeface="Calibri" pitchFamily="34" charset="0"/>
                <a:cs typeface="Calibri" pitchFamily="34" charset="0"/>
              </a:rPr>
              <a:t>Αχαϊας</a:t>
            </a:r>
            <a:r>
              <a:rPr lang="el-GR" dirty="0" smtClean="0">
                <a:solidFill>
                  <a:schemeClr val="bg2">
                    <a:lumMod val="50000"/>
                  </a:schemeClr>
                </a:solidFill>
                <a:effectLst>
                  <a:outerShdw blurRad="38100" dist="38100" dir="2700000" algn="tl">
                    <a:srgbClr val="000000">
                      <a:alpha val="43137"/>
                    </a:srgbClr>
                  </a:outerShdw>
                </a:effectLst>
                <a:latin typeface="Calibri" pitchFamily="34" charset="0"/>
                <a:cs typeface="Calibri" pitchFamily="34" charset="0"/>
              </a:rPr>
              <a:t>, 1828 π.χ.</a:t>
            </a:r>
          </a:p>
          <a:p>
            <a:pPr>
              <a:buNone/>
              <a:defRPr/>
            </a:pPr>
            <a:r>
              <a:rPr lang="el-GR" dirty="0" smtClean="0">
                <a:solidFill>
                  <a:schemeClr val="bg2">
                    <a:lumMod val="50000"/>
                  </a:schemeClr>
                </a:solidFill>
                <a:effectLst>
                  <a:outerShdw blurRad="38100" dist="38100" dir="2700000" algn="tl">
                    <a:srgbClr val="000000">
                      <a:alpha val="43137"/>
                    </a:srgbClr>
                  </a:outerShdw>
                </a:effectLst>
                <a:latin typeface="Calibri" pitchFamily="34" charset="0"/>
                <a:cs typeface="Calibri" pitchFamily="34" charset="0"/>
              </a:rPr>
              <a:t>    Αστραπιαία αντίδραση Καποδίστρια</a:t>
            </a:r>
          </a:p>
          <a:p>
            <a:pPr>
              <a:defRPr/>
            </a:pPr>
            <a:endParaRPr lang="el-GR" dirty="0" smtClean="0">
              <a:solidFill>
                <a:schemeClr val="tx1">
                  <a:lumMod val="75000"/>
                  <a:lumOff val="25000"/>
                </a:schemeClr>
              </a:solidFill>
            </a:endParaRPr>
          </a:p>
          <a:p>
            <a:pPr eaLnBrk="1" hangingPunct="1">
              <a:defRPr/>
            </a:pPr>
            <a:endParaRPr lang="el-GR" b="1" i="1" dirty="0" smtClean="0">
              <a:effectLst>
                <a:outerShdw blurRad="38100" dist="38100" dir="2700000" algn="tl">
                  <a:srgbClr val="000000">
                    <a:alpha val="43137"/>
                  </a:srgbClr>
                </a:outerShdw>
              </a:effectLst>
              <a:latin typeface="Calibri" pitchFamily="34" charset="0"/>
              <a:cs typeface="Calibri" pitchFamily="34" charset="0"/>
            </a:endParaRPr>
          </a:p>
          <a:p>
            <a:pPr eaLnBrk="1" hangingPunct="1">
              <a:defRPr/>
            </a:pPr>
            <a:endParaRPr lang="el-GR" b="1" i="1" dirty="0" smtClean="0">
              <a:effectLst>
                <a:outerShdw blurRad="38100" dist="38100" dir="2700000" algn="tl">
                  <a:srgbClr val="000000">
                    <a:alpha val="43137"/>
                  </a:srgbClr>
                </a:outerShdw>
              </a:effectLst>
              <a:latin typeface="Calibri" pitchFamily="34" charset="0"/>
              <a:cs typeface="Calibri" pitchFamily="34" charset="0"/>
            </a:endParaRPr>
          </a:p>
        </p:txBody>
      </p:sp>
      <p:sp>
        <p:nvSpPr>
          <p:cNvPr id="130050" name="AutoShape 2" descr="Τι κάνουμε αν ένα μέλος της οικογένειας εμφανίσει συμπτώματα κορονοϊού"/>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30052" name="AutoShape 4" descr="Τι κάνουμε αν ένα μέλος της οικογένειας εμφανίσει συμπτώματα κορονοϊού"/>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9394" name="Picture 2" descr="https://newmedia.thebest.gr/i/w785/wzkmvkmzfg5e82f651828ca.png"/>
          <p:cNvPicPr>
            <a:picLocks noChangeAspect="1" noChangeArrowheads="1"/>
          </p:cNvPicPr>
          <p:nvPr/>
        </p:nvPicPr>
        <p:blipFill>
          <a:blip r:embed="rId3" cstate="print"/>
          <a:srcRect/>
          <a:stretch>
            <a:fillRect/>
          </a:stretch>
        </p:blipFill>
        <p:spPr bwMode="auto">
          <a:xfrm>
            <a:off x="6876256" y="4509120"/>
            <a:ext cx="2006840" cy="1505769"/>
          </a:xfrm>
          <a:prstGeom prst="rect">
            <a:avLst/>
          </a:prstGeom>
          <a:noFill/>
        </p:spPr>
      </p:pic>
      <p:pic>
        <p:nvPicPr>
          <p:cNvPr id="59396" name="Picture 4" descr="Πανδημίες και έργα τέχνης: Όταν Καραβάτζιο και Τιτσιάνο ζωγράφιζαν το… χάος"/>
          <p:cNvPicPr>
            <a:picLocks noChangeAspect="1" noChangeArrowheads="1"/>
          </p:cNvPicPr>
          <p:nvPr/>
        </p:nvPicPr>
        <p:blipFill>
          <a:blip r:embed="rId4" cstate="print"/>
          <a:srcRect/>
          <a:stretch>
            <a:fillRect/>
          </a:stretch>
        </p:blipFill>
        <p:spPr bwMode="auto">
          <a:xfrm>
            <a:off x="7164288" y="1484784"/>
            <a:ext cx="1567494" cy="2417729"/>
          </a:xfrm>
          <a:prstGeom prst="rect">
            <a:avLst/>
          </a:prstGeom>
          <a:noFill/>
        </p:spPr>
      </p:pic>
    </p:spTree>
  </p:cSld>
  <p:clrMapOvr>
    <a:masterClrMapping/>
  </p:clrMapOvr>
  <p:transition spd="slow">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87624" y="548680"/>
            <a:ext cx="7025208" cy="1143000"/>
          </a:xfrm>
        </p:spPr>
        <p:txBody>
          <a:bodyPr/>
          <a:lstStyle/>
          <a:p>
            <a:r>
              <a:rPr lang="el-GR" b="1" dirty="0" smtClean="0">
                <a:solidFill>
                  <a:schemeClr val="accent2">
                    <a:lumMod val="20000"/>
                    <a:lumOff val="80000"/>
                  </a:schemeClr>
                </a:solidFill>
                <a:effectLst>
                  <a:outerShdw blurRad="38100" dist="38100" dir="2700000" algn="tl">
                    <a:srgbClr val="000000">
                      <a:alpha val="43137"/>
                    </a:srgbClr>
                  </a:outerShdw>
                </a:effectLst>
              </a:rPr>
              <a:t>        </a:t>
            </a:r>
            <a:r>
              <a:rPr lang="en-US" b="1" dirty="0" smtClean="0">
                <a:solidFill>
                  <a:schemeClr val="accent2">
                    <a:lumMod val="20000"/>
                    <a:lumOff val="80000"/>
                  </a:schemeClr>
                </a:solidFill>
                <a:effectLst>
                  <a:outerShdw blurRad="38100" dist="38100" dir="2700000" algn="tl">
                    <a:srgbClr val="000000">
                      <a:alpha val="43137"/>
                    </a:srgbClr>
                  </a:outerShdw>
                </a:effectLst>
              </a:rPr>
              <a:t>     </a:t>
            </a:r>
            <a:r>
              <a:rPr lang="el-GR" b="1" dirty="0" smtClean="0">
                <a:solidFill>
                  <a:schemeClr val="accent2">
                    <a:lumMod val="20000"/>
                    <a:lumOff val="80000"/>
                  </a:schemeClr>
                </a:solidFill>
                <a:effectLst>
                  <a:outerShdw blurRad="38100" dist="38100" dir="2700000" algn="tl">
                    <a:srgbClr val="000000">
                      <a:alpha val="43137"/>
                    </a:srgbClr>
                  </a:outerShdw>
                </a:effectLst>
              </a:rPr>
              <a:t> </a:t>
            </a:r>
            <a:r>
              <a:rPr lang="el-GR" dirty="0" smtClean="0">
                <a:solidFill>
                  <a:schemeClr val="accent2">
                    <a:lumMod val="20000"/>
                    <a:lumOff val="80000"/>
                  </a:schemeClr>
                </a:solidFill>
                <a:effectLst>
                  <a:outerShdw blurRad="38100" dist="38100" dir="2700000" algn="tl">
                    <a:srgbClr val="000000">
                      <a:alpha val="43137"/>
                    </a:srgbClr>
                  </a:outerShdw>
                </a:effectLst>
              </a:rPr>
              <a:t>Τι μπορεί να γίνει ;</a:t>
            </a:r>
            <a:endParaRPr lang="el-GR" dirty="0">
              <a:solidFill>
                <a:schemeClr val="accent2">
                  <a:lumMod val="20000"/>
                  <a:lumOff val="80000"/>
                </a:schemeClr>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p:txBody>
          <a:bodyPr>
            <a:normAutofit/>
          </a:bodyPr>
          <a:lstStyle/>
          <a:p>
            <a:pPr>
              <a:buNone/>
            </a:pPr>
            <a:endParaRPr lang="el-GR" sz="2800" dirty="0" smtClean="0"/>
          </a:p>
          <a:p>
            <a:endParaRPr lang="el-GR" sz="2400" b="1" i="1" dirty="0" smtClean="0"/>
          </a:p>
          <a:p>
            <a:endParaRPr lang="el-GR" dirty="0" smtClean="0"/>
          </a:p>
        </p:txBody>
      </p:sp>
      <p:pic>
        <p:nvPicPr>
          <p:cNvPr id="4" name="Picture 7"/>
          <p:cNvPicPr>
            <a:picLocks noChangeAspect="1" noChangeArrowheads="1"/>
          </p:cNvPicPr>
          <p:nvPr/>
        </p:nvPicPr>
        <p:blipFill>
          <a:blip r:embed="rId2" cstate="print"/>
          <a:srcRect/>
          <a:stretch>
            <a:fillRect/>
          </a:stretch>
        </p:blipFill>
        <p:spPr bwMode="auto">
          <a:xfrm>
            <a:off x="1331640" y="1877155"/>
            <a:ext cx="6840760" cy="44674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328613"/>
            <a:ext cx="8461127" cy="1371600"/>
          </a:xfrm>
        </p:spPr>
        <p:txBody>
          <a:bodyPr anchor="ctr"/>
          <a:lstStyle/>
          <a:p>
            <a:pPr algn="ctr" eaLnBrk="1" hangingPunct="1">
              <a:defRPr/>
            </a:pPr>
            <a:r>
              <a:rPr lang="el-GR" sz="3000" b="1" dirty="0" smtClean="0">
                <a:solidFill>
                  <a:schemeClr val="accent1">
                    <a:lumMod val="75000"/>
                  </a:schemeClr>
                </a:solidFill>
                <a:effectLst>
                  <a:outerShdw blurRad="38100" dist="38100" dir="2700000" algn="tl">
                    <a:srgbClr val="C0C0C0"/>
                  </a:outerShdw>
                </a:effectLst>
                <a:latin typeface="Calibri" pitchFamily="34" charset="0"/>
                <a:cs typeface="Calibri" pitchFamily="34" charset="0"/>
              </a:rPr>
              <a:t>ΚΑΘΗΜΕΡΙΝΗ  ΡΟΥΤΙΝΑ</a:t>
            </a:r>
          </a:p>
        </p:txBody>
      </p:sp>
      <p:sp>
        <p:nvSpPr>
          <p:cNvPr id="3" name="Content Placeholder 2"/>
          <p:cNvSpPr>
            <a:spLocks noGrp="1"/>
          </p:cNvSpPr>
          <p:nvPr>
            <p:ph idx="4294967295"/>
          </p:nvPr>
        </p:nvSpPr>
        <p:spPr>
          <a:xfrm>
            <a:off x="395536" y="1484784"/>
            <a:ext cx="8424936" cy="4968552"/>
          </a:xfrm>
        </p:spPr>
        <p:txBody>
          <a:bodyPr>
            <a:normAutofit/>
          </a:bodyPr>
          <a:lstStyle/>
          <a:p>
            <a:pPr eaLnBrk="1" hangingPunct="1">
              <a:buNone/>
              <a:defRPr/>
            </a:pPr>
            <a:r>
              <a:rPr lang="el-GR" i="1" dirty="0" smtClean="0">
                <a:solidFill>
                  <a:schemeClr val="accent2">
                    <a:lumMod val="60000"/>
                    <a:lumOff val="40000"/>
                  </a:schemeClr>
                </a:solidFill>
                <a:effectLst>
                  <a:outerShdw blurRad="38100" dist="38100" dir="2700000" algn="tl">
                    <a:srgbClr val="000000">
                      <a:alpha val="43137"/>
                    </a:srgbClr>
                  </a:outerShdw>
                </a:effectLst>
                <a:latin typeface="Calibri" pitchFamily="34" charset="0"/>
                <a:cs typeface="Calibri" pitchFamily="34" charset="0"/>
              </a:rPr>
              <a:t>Καθημερινή  ρουτίνα :</a:t>
            </a:r>
          </a:p>
          <a:p>
            <a:pPr eaLnBrk="1" hangingPunct="1">
              <a:buFontTx/>
              <a:buChar char="-"/>
              <a:defRPr/>
            </a:pPr>
            <a:r>
              <a:rPr lang="el-GR" i="1" dirty="0" smtClean="0">
                <a:effectLst>
                  <a:outerShdw blurRad="38100" dist="38100" dir="2700000" algn="tl">
                    <a:srgbClr val="000000">
                      <a:alpha val="43137"/>
                    </a:srgbClr>
                  </a:outerShdw>
                </a:effectLst>
                <a:latin typeface="Calibri" pitchFamily="34" charset="0"/>
                <a:cs typeface="Calibri" pitchFamily="34" charset="0"/>
              </a:rPr>
              <a:t>Ύπνου</a:t>
            </a:r>
          </a:p>
          <a:p>
            <a:pPr eaLnBrk="1" hangingPunct="1">
              <a:buFontTx/>
              <a:buChar char="-"/>
              <a:defRPr/>
            </a:pPr>
            <a:r>
              <a:rPr lang="el-GR" i="1" dirty="0" smtClean="0">
                <a:effectLst>
                  <a:outerShdw blurRad="38100" dist="38100" dir="2700000" algn="tl">
                    <a:srgbClr val="000000">
                      <a:alpha val="43137"/>
                    </a:srgbClr>
                  </a:outerShdw>
                </a:effectLst>
                <a:latin typeface="Calibri" pitchFamily="34" charset="0"/>
                <a:cs typeface="Calibri" pitchFamily="34" charset="0"/>
              </a:rPr>
              <a:t>Γευμάτων</a:t>
            </a:r>
          </a:p>
          <a:p>
            <a:pPr eaLnBrk="1" hangingPunct="1">
              <a:buFontTx/>
              <a:buChar char="-"/>
              <a:defRPr/>
            </a:pPr>
            <a:r>
              <a:rPr lang="el-GR" i="1" dirty="0" smtClean="0">
                <a:effectLst>
                  <a:outerShdw blurRad="38100" dist="38100" dir="2700000" algn="tl">
                    <a:srgbClr val="000000">
                      <a:alpha val="43137"/>
                    </a:srgbClr>
                  </a:outerShdw>
                </a:effectLst>
                <a:latin typeface="Calibri" pitchFamily="34" charset="0"/>
                <a:cs typeface="Calibri" pitchFamily="34" charset="0"/>
              </a:rPr>
              <a:t>Άθλησης/παιχνιδιού</a:t>
            </a:r>
            <a:endParaRPr lang="el-GR" i="1" dirty="0" smtClean="0">
              <a:effectLst>
                <a:outerShdw blurRad="38100" dist="38100" dir="2700000" algn="tl">
                  <a:srgbClr val="000000">
                    <a:alpha val="43137"/>
                  </a:srgbClr>
                </a:outerShdw>
              </a:effectLst>
              <a:latin typeface="Calibri" pitchFamily="34" charset="0"/>
              <a:cs typeface="Calibri" pitchFamily="34" charset="0"/>
            </a:endParaRPr>
          </a:p>
          <a:p>
            <a:pPr eaLnBrk="1" hangingPunct="1">
              <a:buFontTx/>
              <a:buChar char="-"/>
              <a:defRPr/>
            </a:pPr>
            <a:r>
              <a:rPr lang="el-GR" i="1" dirty="0" smtClean="0">
                <a:effectLst>
                  <a:outerShdw blurRad="38100" dist="38100" dir="2700000" algn="tl">
                    <a:srgbClr val="000000">
                      <a:alpha val="43137"/>
                    </a:srgbClr>
                  </a:outerShdw>
                </a:effectLst>
                <a:latin typeface="Calibri" pitchFamily="34" charset="0"/>
                <a:cs typeface="Calibri" pitchFamily="34" charset="0"/>
              </a:rPr>
              <a:t>Μελέτης</a:t>
            </a:r>
            <a:endParaRPr lang="el-GR" i="1" dirty="0" smtClean="0">
              <a:effectLst>
                <a:outerShdw blurRad="38100" dist="38100" dir="2700000" algn="tl">
                  <a:srgbClr val="000000">
                    <a:alpha val="43137"/>
                  </a:srgbClr>
                </a:outerShdw>
              </a:effectLst>
              <a:latin typeface="Calibri" pitchFamily="34" charset="0"/>
              <a:cs typeface="Calibri" pitchFamily="34" charset="0"/>
            </a:endParaRPr>
          </a:p>
          <a:p>
            <a:pPr eaLnBrk="1" hangingPunct="1">
              <a:buFontTx/>
              <a:buChar char="-"/>
              <a:defRPr/>
            </a:pPr>
            <a:r>
              <a:rPr lang="el-GR" i="1" dirty="0" smtClean="0">
                <a:effectLst>
                  <a:outerShdw blurRad="38100" dist="38100" dir="2700000" algn="tl">
                    <a:srgbClr val="000000">
                      <a:alpha val="43137"/>
                    </a:srgbClr>
                  </a:outerShdw>
                </a:effectLst>
                <a:latin typeface="Calibri" pitchFamily="34" charset="0"/>
                <a:cs typeface="Calibri" pitchFamily="34" charset="0"/>
              </a:rPr>
              <a:t>Χαλάρωσης/επικοινωνίας/ψυχαγωγίας</a:t>
            </a:r>
          </a:p>
          <a:p>
            <a:pPr eaLnBrk="1" hangingPunct="1">
              <a:buNone/>
              <a:defRPr/>
            </a:pPr>
            <a:endParaRPr lang="el-GR" i="1" dirty="0" smtClean="0">
              <a:effectLst>
                <a:outerShdw blurRad="38100" dist="38100" dir="2700000" algn="tl">
                  <a:srgbClr val="000000">
                    <a:alpha val="43137"/>
                  </a:srgbClr>
                </a:outerShdw>
              </a:effectLst>
              <a:latin typeface="Calibri" pitchFamily="34" charset="0"/>
              <a:cs typeface="Calibri" pitchFamily="34" charset="0"/>
            </a:endParaRPr>
          </a:p>
          <a:p>
            <a:pPr eaLnBrk="1" hangingPunct="1">
              <a:buNone/>
              <a:defRPr/>
            </a:pPr>
            <a:endParaRPr lang="el-GR" i="1" dirty="0" smtClean="0">
              <a:solidFill>
                <a:schemeClr val="accent2">
                  <a:lumMod val="60000"/>
                  <a:lumOff val="40000"/>
                </a:schemeClr>
              </a:solidFill>
              <a:effectLst>
                <a:outerShdw blurRad="38100" dist="38100" dir="2700000" algn="tl">
                  <a:srgbClr val="000000">
                    <a:alpha val="43137"/>
                  </a:srgbClr>
                </a:outerShdw>
              </a:effectLst>
              <a:latin typeface="Calibri" pitchFamily="34" charset="0"/>
              <a:cs typeface="Calibri" pitchFamily="34" charset="0"/>
            </a:endParaRPr>
          </a:p>
          <a:p>
            <a:pPr eaLnBrk="1" hangingPunct="1">
              <a:buNone/>
              <a:defRPr/>
            </a:pPr>
            <a:r>
              <a:rPr lang="el-GR" i="1" dirty="0" smtClean="0">
                <a:solidFill>
                  <a:schemeClr val="accent2">
                    <a:lumMod val="60000"/>
                    <a:lumOff val="40000"/>
                  </a:schemeClr>
                </a:solidFill>
                <a:effectLst>
                  <a:outerShdw blurRad="38100" dist="38100" dir="2700000" algn="tl">
                    <a:srgbClr val="000000">
                      <a:alpha val="43137"/>
                    </a:srgbClr>
                  </a:outerShdw>
                </a:effectLst>
                <a:latin typeface="Calibri" pitchFamily="34" charset="0"/>
                <a:cs typeface="Calibri" pitchFamily="34" charset="0"/>
              </a:rPr>
              <a:t>Εξατομίκευση  </a:t>
            </a:r>
            <a:r>
              <a:rPr lang="el-GR" i="1" dirty="0" smtClean="0">
                <a:solidFill>
                  <a:schemeClr val="accent2">
                    <a:lumMod val="60000"/>
                    <a:lumOff val="40000"/>
                  </a:schemeClr>
                </a:solidFill>
                <a:effectLst>
                  <a:outerShdw blurRad="38100" dist="38100" dir="2700000" algn="tl">
                    <a:srgbClr val="000000">
                      <a:alpha val="43137"/>
                    </a:srgbClr>
                  </a:outerShdw>
                </a:effectLst>
                <a:latin typeface="Calibri" pitchFamily="34" charset="0"/>
                <a:cs typeface="Calibri" pitchFamily="34" charset="0"/>
              </a:rPr>
              <a:t>στον τρόπο χαλάρωσης</a:t>
            </a:r>
          </a:p>
        </p:txBody>
      </p:sp>
      <p:sp>
        <p:nvSpPr>
          <p:cNvPr id="130050" name="AutoShape 2" descr="Τι κάνουμε αν ένα μέλος της οικογένειας εμφανίσει συμπτώματα κορονοϊού"/>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30052" name="AutoShape 4" descr="Τι κάνουμε αν ένα μέλος της οικογένειας εμφανίσει συμπτώματα κορονοϊού"/>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7346" name="Picture 2" descr="Η πρωινή ρουτίνα των επιτυχημένων ανθρώπων! | The-Man.gr"/>
          <p:cNvPicPr>
            <a:picLocks noChangeAspect="1" noChangeArrowheads="1"/>
          </p:cNvPicPr>
          <p:nvPr/>
        </p:nvPicPr>
        <p:blipFill>
          <a:blip r:embed="rId3" cstate="print"/>
          <a:srcRect/>
          <a:stretch>
            <a:fillRect/>
          </a:stretch>
        </p:blipFill>
        <p:spPr bwMode="auto">
          <a:xfrm>
            <a:off x="6012160" y="2178886"/>
            <a:ext cx="2667422" cy="1754169"/>
          </a:xfrm>
          <a:prstGeom prst="rect">
            <a:avLst/>
          </a:prstGeom>
          <a:noFill/>
        </p:spPr>
      </p:pic>
      <p:pic>
        <p:nvPicPr>
          <p:cNvPr id="7" name="Picture 2" descr="http://www.anticouni.com/images/photos/discrimination.jpg"/>
          <p:cNvPicPr>
            <a:picLocks noChangeAspect="1" noChangeArrowheads="1"/>
          </p:cNvPicPr>
          <p:nvPr/>
        </p:nvPicPr>
        <p:blipFill>
          <a:blip r:embed="rId4" cstate="print"/>
          <a:srcRect/>
          <a:stretch>
            <a:fillRect/>
          </a:stretch>
        </p:blipFill>
        <p:spPr bwMode="auto">
          <a:xfrm>
            <a:off x="6372200" y="4509120"/>
            <a:ext cx="2311152" cy="1820300"/>
          </a:xfrm>
          <a:prstGeom prst="rect">
            <a:avLst/>
          </a:prstGeom>
          <a:noFill/>
          <a:ln w="9525">
            <a:noFill/>
            <a:miter lim="800000"/>
            <a:headEnd/>
            <a:tailEnd/>
          </a:ln>
        </p:spPr>
      </p:pic>
    </p:spTree>
  </p:cSld>
  <p:clrMapOvr>
    <a:masterClrMapping/>
  </p:clrMapOvr>
  <p:transition spd="slow">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328613"/>
            <a:ext cx="8461127" cy="1371600"/>
          </a:xfrm>
        </p:spPr>
        <p:txBody>
          <a:bodyPr anchor="ctr"/>
          <a:lstStyle/>
          <a:p>
            <a:pPr algn="ctr" eaLnBrk="1" hangingPunct="1">
              <a:defRPr/>
            </a:pPr>
            <a:r>
              <a:rPr lang="el-GR" sz="3000" b="1" dirty="0" smtClean="0">
                <a:solidFill>
                  <a:schemeClr val="accent1">
                    <a:lumMod val="75000"/>
                  </a:schemeClr>
                </a:solidFill>
                <a:effectLst>
                  <a:outerShdw blurRad="38100" dist="38100" dir="2700000" algn="tl">
                    <a:srgbClr val="C0C0C0"/>
                  </a:outerShdw>
                </a:effectLst>
                <a:latin typeface="Calibri" pitchFamily="34" charset="0"/>
                <a:cs typeface="Calibri" pitchFamily="34" charset="0"/>
              </a:rPr>
              <a:t>ΚΑΘΗΜΕΡΙΝΗ  ΡΟΥΤΙΝΑ</a:t>
            </a:r>
          </a:p>
        </p:txBody>
      </p:sp>
      <p:sp>
        <p:nvSpPr>
          <p:cNvPr id="3" name="Content Placeholder 2"/>
          <p:cNvSpPr>
            <a:spLocks noGrp="1"/>
          </p:cNvSpPr>
          <p:nvPr>
            <p:ph idx="4294967295"/>
          </p:nvPr>
        </p:nvSpPr>
        <p:spPr>
          <a:xfrm>
            <a:off x="395536" y="1484784"/>
            <a:ext cx="8424936" cy="4968552"/>
          </a:xfrm>
        </p:spPr>
        <p:txBody>
          <a:bodyPr>
            <a:normAutofit/>
          </a:bodyPr>
          <a:lstStyle/>
          <a:p>
            <a:pPr algn="ctr" eaLnBrk="1" hangingPunct="1">
              <a:buNone/>
              <a:defRPr/>
            </a:pPr>
            <a:r>
              <a:rPr lang="el-GR" i="1" dirty="0" smtClean="0">
                <a:effectLst>
                  <a:outerShdw blurRad="38100" dist="38100" dir="2700000" algn="tl">
                    <a:srgbClr val="000000">
                      <a:alpha val="43137"/>
                    </a:srgbClr>
                  </a:outerShdw>
                </a:effectLst>
                <a:latin typeface="Calibri" pitchFamily="34" charset="0"/>
                <a:cs typeface="Calibri" pitchFamily="34" charset="0"/>
              </a:rPr>
              <a:t> Συμμετοχή στις καθημερινές εργασίες του σπιτιού</a:t>
            </a:r>
          </a:p>
          <a:p>
            <a:pPr algn="ctr" eaLnBrk="1" hangingPunct="1">
              <a:buNone/>
              <a:defRPr/>
            </a:pPr>
            <a:r>
              <a:rPr lang="el-GR" i="1" dirty="0" smtClean="0">
                <a:effectLst>
                  <a:outerShdw blurRad="38100" dist="38100" dir="2700000" algn="tl">
                    <a:srgbClr val="000000">
                      <a:alpha val="43137"/>
                    </a:srgbClr>
                  </a:outerShdw>
                </a:effectLst>
                <a:latin typeface="Calibri" pitchFamily="34" charset="0"/>
                <a:cs typeface="Calibri" pitchFamily="34" charset="0"/>
              </a:rPr>
              <a:t> </a:t>
            </a:r>
            <a:r>
              <a:rPr lang="el-GR" i="1" dirty="0" smtClean="0">
                <a:effectLst>
                  <a:outerShdw blurRad="38100" dist="38100" dir="2700000" algn="tl">
                    <a:srgbClr val="000000">
                      <a:alpha val="43137"/>
                    </a:srgbClr>
                  </a:outerShdw>
                </a:effectLst>
                <a:latin typeface="Calibri" pitchFamily="34" charset="0"/>
                <a:cs typeface="Calibri" pitchFamily="34" charset="0"/>
              </a:rPr>
              <a:t>        </a:t>
            </a:r>
          </a:p>
          <a:p>
            <a:pPr algn="ctr" eaLnBrk="1" hangingPunct="1">
              <a:buNone/>
              <a:defRPr/>
            </a:pPr>
            <a:r>
              <a:rPr lang="el-GR" i="1" dirty="0" smtClean="0">
                <a:effectLst>
                  <a:outerShdw blurRad="38100" dist="38100" dir="2700000" algn="tl">
                    <a:srgbClr val="000000">
                      <a:alpha val="43137"/>
                    </a:srgbClr>
                  </a:outerShdw>
                </a:effectLst>
                <a:latin typeface="Calibri" pitchFamily="34" charset="0"/>
                <a:cs typeface="Calibri" pitchFamily="34" charset="0"/>
              </a:rPr>
              <a:t> Καταμερισμός υποχρεώσεων</a:t>
            </a:r>
            <a:endParaRPr lang="el-GR" i="1" dirty="0" smtClean="0">
              <a:effectLst>
                <a:outerShdw blurRad="38100" dist="38100" dir="2700000" algn="tl">
                  <a:srgbClr val="000000">
                    <a:alpha val="43137"/>
                  </a:srgbClr>
                </a:outerShdw>
              </a:effectLst>
              <a:latin typeface="Calibri" pitchFamily="34" charset="0"/>
              <a:cs typeface="Calibri" pitchFamily="34" charset="0"/>
            </a:endParaRPr>
          </a:p>
          <a:p>
            <a:pPr eaLnBrk="1" hangingPunct="1">
              <a:buNone/>
              <a:defRPr/>
            </a:pPr>
            <a:endParaRPr lang="el-GR" i="1" dirty="0" smtClean="0">
              <a:solidFill>
                <a:schemeClr val="accent2">
                  <a:lumMod val="60000"/>
                  <a:lumOff val="40000"/>
                </a:schemeClr>
              </a:solidFill>
              <a:effectLst>
                <a:outerShdw blurRad="38100" dist="38100" dir="2700000" algn="tl">
                  <a:srgbClr val="000000">
                    <a:alpha val="43137"/>
                  </a:srgbClr>
                </a:outerShdw>
              </a:effectLst>
              <a:latin typeface="Calibri" pitchFamily="34" charset="0"/>
              <a:cs typeface="Calibri" pitchFamily="34" charset="0"/>
            </a:endParaRPr>
          </a:p>
          <a:p>
            <a:pPr eaLnBrk="1" hangingPunct="1">
              <a:buNone/>
              <a:defRPr/>
            </a:pPr>
            <a:endParaRPr lang="el-GR" i="1" dirty="0" smtClean="0">
              <a:solidFill>
                <a:schemeClr val="accent2">
                  <a:lumMod val="60000"/>
                  <a:lumOff val="40000"/>
                </a:scheme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130050" name="AutoShape 2" descr="Τι κάνουμε αν ένα μέλος της οικογένειας εμφανίσει συμπτώματα κορονοϊού"/>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30052" name="AutoShape 4" descr="Τι κάνουμε αν ένα μέλος της οικογένειας εμφανίσει συμπτώματα κορονοϊού"/>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9396" name="Picture 4" descr="οικιακές εργασίες – Newsbeast"/>
          <p:cNvPicPr>
            <a:picLocks noChangeAspect="1" noChangeArrowheads="1"/>
          </p:cNvPicPr>
          <p:nvPr/>
        </p:nvPicPr>
        <p:blipFill>
          <a:blip r:embed="rId3" cstate="print"/>
          <a:srcRect/>
          <a:stretch>
            <a:fillRect/>
          </a:stretch>
        </p:blipFill>
        <p:spPr bwMode="auto">
          <a:xfrm>
            <a:off x="2339752" y="3477006"/>
            <a:ext cx="4500500" cy="3000334"/>
          </a:xfrm>
          <a:prstGeom prst="rect">
            <a:avLst/>
          </a:prstGeom>
          <a:noFill/>
        </p:spPr>
      </p:pic>
    </p:spTree>
  </p:cSld>
  <p:clrMapOvr>
    <a:masterClrMapping/>
  </p:clrMapOvr>
  <p:transition spd="slow">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55575" y="328613"/>
            <a:ext cx="6624737" cy="1371600"/>
          </a:xfrm>
        </p:spPr>
        <p:txBody>
          <a:bodyPr anchor="ctr"/>
          <a:lstStyle/>
          <a:p>
            <a:pPr algn="ctr" eaLnBrk="1" hangingPunct="1">
              <a:defRPr/>
            </a:pPr>
            <a:r>
              <a:rPr lang="el-GR" sz="3000" b="1" dirty="0" smtClean="0">
                <a:solidFill>
                  <a:schemeClr val="accent2">
                    <a:lumMod val="60000"/>
                    <a:lumOff val="40000"/>
                  </a:schemeClr>
                </a:solidFill>
                <a:effectLst>
                  <a:outerShdw blurRad="38100" dist="38100" dir="2700000" algn="tl">
                    <a:srgbClr val="000000">
                      <a:alpha val="43137"/>
                    </a:srgbClr>
                  </a:outerShdw>
                </a:effectLst>
                <a:latin typeface="Calibri" pitchFamily="34" charset="0"/>
                <a:cs typeface="Calibri" pitchFamily="34" charset="0"/>
              </a:rPr>
              <a:t>ΑΣΦΑΛΕΙΑ  ΜΕΣΩ  ΕΝΗΜΕΡΩΣΗΣ  1</a:t>
            </a:r>
            <a:endParaRPr lang="el-GR" sz="3000" b="1" dirty="0" smtClean="0">
              <a:solidFill>
                <a:schemeClr val="accent2">
                  <a:lumMod val="60000"/>
                  <a:lumOff val="40000"/>
                </a:scheme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Content Placeholder 2"/>
          <p:cNvSpPr>
            <a:spLocks noGrp="1"/>
          </p:cNvSpPr>
          <p:nvPr>
            <p:ph idx="4294967295"/>
          </p:nvPr>
        </p:nvSpPr>
        <p:spPr>
          <a:xfrm>
            <a:off x="467544" y="1988840"/>
            <a:ext cx="8424936" cy="4680520"/>
          </a:xfrm>
        </p:spPr>
        <p:txBody>
          <a:bodyPr>
            <a:normAutofit/>
          </a:bodyPr>
          <a:lstStyle/>
          <a:p>
            <a:pPr lvl="0"/>
            <a:r>
              <a:rPr lang="x-none" smtClean="0">
                <a:latin typeface="Calibri" pitchFamily="34" charset="0"/>
                <a:cs typeface="Calibri" pitchFamily="34" charset="0"/>
              </a:rPr>
              <a:t>Τα παιδιά χρειάζεται να νιώσουν </a:t>
            </a:r>
            <a:r>
              <a:rPr lang="x-none" b="1" smtClean="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rPr>
              <a:t>ΑΣΦΑΛΕΙΑ.</a:t>
            </a:r>
            <a:r>
              <a:rPr lang="x-none" smtClean="0">
                <a:latin typeface="Calibri" pitchFamily="34" charset="0"/>
                <a:cs typeface="Calibri" pitchFamily="34" charset="0"/>
              </a:rPr>
              <a:t> Αυτό επιτυγχάνεται με την ενημέρωσή τους για το τι συμβαίνει με τρόπο που ενδείκνυται για την </a:t>
            </a:r>
            <a:r>
              <a:rPr lang="x-none" smtClean="0">
                <a:latin typeface="Calibri" pitchFamily="34" charset="0"/>
                <a:cs typeface="Calibri" pitchFamily="34" charset="0"/>
              </a:rPr>
              <a:t>ηλικία </a:t>
            </a:r>
            <a:r>
              <a:rPr lang="x-none" smtClean="0">
                <a:latin typeface="Calibri" pitchFamily="34" charset="0"/>
                <a:cs typeface="Calibri" pitchFamily="34" charset="0"/>
              </a:rPr>
              <a:t>τους </a:t>
            </a:r>
            <a:endParaRPr lang="el-GR" dirty="0" smtClean="0">
              <a:latin typeface="Calibri" pitchFamily="34" charset="0"/>
              <a:cs typeface="Calibri" pitchFamily="34" charset="0"/>
            </a:endParaRPr>
          </a:p>
          <a:p>
            <a:pPr lvl="0"/>
            <a:r>
              <a:rPr lang="x-none" smtClean="0">
                <a:latin typeface="Calibri" pitchFamily="34" charset="0"/>
                <a:cs typeface="Calibri" pitchFamily="34" charset="0"/>
              </a:rPr>
              <a:t>Στα </a:t>
            </a:r>
            <a:r>
              <a:rPr lang="x-none" smtClean="0">
                <a:latin typeface="Calibri" pitchFamily="34" charset="0"/>
                <a:cs typeface="Calibri" pitchFamily="34" charset="0"/>
              </a:rPr>
              <a:t>μικρότερα παιδιά εξηγούμε με απλά λόγια και μπορούμε να χρησιμοποιούμε εικόνες και σχήματα – </a:t>
            </a:r>
            <a:r>
              <a:rPr lang="x-none" b="1" i="1" smtClean="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rPr>
              <a:t>χωρίς όμως να υπερβάλλουμε και να προκαλούμε φόβο </a:t>
            </a:r>
            <a:r>
              <a:rPr lang="x-none" b="1" i="1" smtClean="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rPr>
              <a:t>ή/και </a:t>
            </a:r>
            <a:r>
              <a:rPr lang="x-none" b="1" i="1" smtClean="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rPr>
              <a:t>πανικό</a:t>
            </a:r>
            <a:endParaRPr lang="el-GR" b="1" i="1" dirty="0" smtClean="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endParaRPr>
          </a:p>
          <a:p>
            <a:r>
              <a:rPr lang="x-none" smtClean="0">
                <a:latin typeface="Calibri" pitchFamily="34" charset="0"/>
                <a:cs typeface="Calibri" pitchFamily="34" charset="0"/>
              </a:rPr>
              <a:t>Στο διαδίκτυο οι γονείς μπορούν να αναζητήσουν κατάλληλα παιδικά βιβλία που μπορούν να αξιοποιήσουν για να ενημερώσουν τα παιδιά για τον </a:t>
            </a:r>
            <a:r>
              <a:rPr lang="en-US" dirty="0" smtClean="0">
                <a:latin typeface="Calibri" pitchFamily="34" charset="0"/>
                <a:cs typeface="Calibri" pitchFamily="34" charset="0"/>
              </a:rPr>
              <a:t>COVID</a:t>
            </a:r>
            <a:r>
              <a:rPr lang="x-none" smtClean="0">
                <a:latin typeface="Calibri" pitchFamily="34" charset="0"/>
                <a:cs typeface="Calibri" pitchFamily="34" charset="0"/>
              </a:rPr>
              <a:t>-19</a:t>
            </a:r>
            <a:endParaRPr lang="el-GR" dirty="0">
              <a:latin typeface="Calibri" pitchFamily="34" charset="0"/>
              <a:cs typeface="Calibri" pitchFamily="34" charset="0"/>
            </a:endParaRPr>
          </a:p>
        </p:txBody>
      </p:sp>
      <p:sp>
        <p:nvSpPr>
          <p:cNvPr id="130050" name="AutoShape 2" descr="Τι κάνουμε αν ένα μέλος της οικογένειας εμφανίσει συμπτώματα κορονοϊού"/>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30052" name="AutoShape 4" descr="Τι κάνουμε αν ένα μέλος της οικογένειας εμφανίσει συμπτώματα κορονοϊού"/>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7586" name="AutoShape 2" descr="ΤΟ ΟΝΟΜΑ ΜΟΥ ΕΙΝΑΙ ΚΟΡΟΝΟΪΟΣ – Manuela Molina | Δωρεάν βιβλία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7588" name="Picture 4" descr="ΤΟ ΟΝΟΜΑ ΜΟΥ ΕΙΝΑΙ ΚΟΡΟΝΟΪΟΣ – Manuela Molina | Δωρεάν βιβλία ..."/>
          <p:cNvPicPr>
            <a:picLocks noChangeAspect="1" noChangeArrowheads="1"/>
          </p:cNvPicPr>
          <p:nvPr/>
        </p:nvPicPr>
        <p:blipFill>
          <a:blip r:embed="rId3" cstate="print"/>
          <a:srcRect/>
          <a:stretch>
            <a:fillRect/>
          </a:stretch>
        </p:blipFill>
        <p:spPr bwMode="auto">
          <a:xfrm>
            <a:off x="7596336" y="188640"/>
            <a:ext cx="1202170" cy="1702718"/>
          </a:xfrm>
          <a:prstGeom prst="rect">
            <a:avLst/>
          </a:prstGeom>
          <a:noFill/>
        </p:spPr>
      </p:pic>
    </p:spTree>
  </p:cSld>
  <p:clrMapOvr>
    <a:masterClrMapping/>
  </p:clrMapOvr>
  <p:transition spd="slow">
    <p:pull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1451</TotalTime>
  <Words>979</Words>
  <Application>Microsoft Office PowerPoint</Application>
  <PresentationFormat>Προβολή στην οθόνη (4:3)</PresentationFormat>
  <Paragraphs>144</Paragraphs>
  <Slides>23</Slides>
  <Notes>16</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23</vt:i4>
      </vt:variant>
    </vt:vector>
  </HeadingPairs>
  <TitlesOfParts>
    <vt:vector size="25" baseType="lpstr">
      <vt:lpstr>Δικαιοσύνη</vt:lpstr>
      <vt:lpstr>Acrobat Document</vt:lpstr>
      <vt:lpstr>#Μένουμε Σπίτι  Και τώρα τι κάνουμε;</vt:lpstr>
      <vt:lpstr>Διαφάνεια 2</vt:lpstr>
      <vt:lpstr>ΝΕΑ ΕΠΟΧΗ – ΝΕΑ ΑΡΧΗ – ΝΕΟΣ ΤΡΟΠΟΣ ΣΚΕΨΗΣ</vt:lpstr>
      <vt:lpstr>Διαφάνεια 4</vt:lpstr>
      <vt:lpstr>11 (ΕΝΤΕΚΑ) ΙΣΤΟΡΙΚΕΣ ΕΠΙΔΗΜΙΕΣ  ΠΟΥ  ΠΡΟΚΑΛΕΣΑΝ  ΤΗ ΔΗΜΟΣΙΑ ΥΓΕΙΑ – ΕΝΔΕΙΚΤΙΚΗ ΑΝΑΦΟΡΑ </vt:lpstr>
      <vt:lpstr>              Τι μπορεί να γίνει ;</vt:lpstr>
      <vt:lpstr>ΚΑΘΗΜΕΡΙΝΗ  ΡΟΥΤΙΝΑ</vt:lpstr>
      <vt:lpstr>ΚΑΘΗΜΕΡΙΝΗ  ΡΟΥΤΙΝΑ</vt:lpstr>
      <vt:lpstr>ΑΣΦΑΛΕΙΑ  ΜΕΣΩ  ΕΝΗΜΕΡΩΣΗΣ  1</vt:lpstr>
      <vt:lpstr>ΑΣΦΑΛΕΙΑ  ΜΕΣΩ  ΕΝΗΜΕΡΩΣΗΣ  2</vt:lpstr>
      <vt:lpstr>Αλληλεγγύη, εθελοντισμός, προσφορά</vt:lpstr>
      <vt:lpstr>Διαφάνεια 12</vt:lpstr>
      <vt:lpstr>Χρόνος μαζί, δραστηριότητες</vt:lpstr>
      <vt:lpstr>Αισιοδοξία, θετικό κλίμα</vt:lpstr>
      <vt:lpstr>Μοντέλο ζωής</vt:lpstr>
      <vt:lpstr>Ακατάλληλο περιεχόμενο</vt:lpstr>
      <vt:lpstr>Προκλήσεις – δυσκολίες που αναδύονται</vt:lpstr>
      <vt:lpstr>Για τα παιδιά που δίνουν εξετάσεις</vt:lpstr>
      <vt:lpstr>Αποφεύγουμε τον υπεργονεϊσμό</vt:lpstr>
      <vt:lpstr>Διαφορά έκθεσης σε δυσκολία  με βλαπτική συνέπεια</vt:lpstr>
      <vt:lpstr>Διαφάνεια 21</vt:lpstr>
      <vt:lpstr>Διαφάνεια 22</vt:lpstr>
      <vt:lpstr>     we-knowhow.gr</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MEY</dc:creator>
  <cp:lastModifiedBy>MEY</cp:lastModifiedBy>
  <cp:revision>166</cp:revision>
  <dcterms:created xsi:type="dcterms:W3CDTF">2015-05-14T18:33:34Z</dcterms:created>
  <dcterms:modified xsi:type="dcterms:W3CDTF">2020-04-09T21:35:05Z</dcterms:modified>
</cp:coreProperties>
</file>