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5" r:id="rId4"/>
    <p:sldId id="266" r:id="rId5"/>
    <p:sldId id="258" r:id="rId6"/>
    <p:sldId id="259" r:id="rId7"/>
    <p:sldId id="257" r:id="rId8"/>
    <p:sldId id="260" r:id="rId9"/>
    <p:sldId id="261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63" r:id="rId19"/>
    <p:sldId id="277" r:id="rId20"/>
    <p:sldId id="264" r:id="rId21"/>
    <p:sldId id="276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507E982-59F4-46AE-AFBB-7B346024B340}" type="datetimeFigureOut">
              <a:rPr lang="el-GR" smtClean="0"/>
              <a:t>23/12/2020</a:t>
            </a:fld>
            <a:endParaRPr lang="el-G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00E2AEC-E3CC-4990-BC55-58CC50068B35}" type="slidenum">
              <a:rPr lang="el-GR" smtClean="0"/>
              <a:t>‹#›</a:t>
            </a:fld>
            <a:endParaRPr lang="el-G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E982-59F4-46AE-AFBB-7B346024B340}" type="datetimeFigureOut">
              <a:rPr lang="el-GR" smtClean="0"/>
              <a:t>23/12/2020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2AEC-E3CC-4990-BC55-58CC50068B3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E982-59F4-46AE-AFBB-7B346024B340}" type="datetimeFigureOut">
              <a:rPr lang="el-GR" smtClean="0"/>
              <a:t>23/12/2020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2AEC-E3CC-4990-BC55-58CC50068B3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E982-59F4-46AE-AFBB-7B346024B340}" type="datetimeFigureOut">
              <a:rPr lang="el-GR" smtClean="0"/>
              <a:t>23/12/2020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2AEC-E3CC-4990-BC55-58CC50068B3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E982-59F4-46AE-AFBB-7B346024B340}" type="datetimeFigureOut">
              <a:rPr lang="el-GR" smtClean="0"/>
              <a:t>23/12/2020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2AEC-E3CC-4990-BC55-58CC50068B3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E982-59F4-46AE-AFBB-7B346024B340}" type="datetimeFigureOut">
              <a:rPr lang="el-GR" smtClean="0"/>
              <a:t>23/12/2020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2AEC-E3CC-4990-BC55-58CC50068B35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E982-59F4-46AE-AFBB-7B346024B340}" type="datetimeFigureOut">
              <a:rPr lang="el-GR" smtClean="0"/>
              <a:t>23/12/2020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2AEC-E3CC-4990-BC55-58CC50068B3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E982-59F4-46AE-AFBB-7B346024B340}" type="datetimeFigureOut">
              <a:rPr lang="el-GR" smtClean="0"/>
              <a:t>23/12/2020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2AEC-E3CC-4990-BC55-58CC50068B3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E982-59F4-46AE-AFBB-7B346024B340}" type="datetimeFigureOut">
              <a:rPr lang="el-GR" smtClean="0"/>
              <a:t>23/12/2020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2AEC-E3CC-4990-BC55-58CC50068B3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E982-59F4-46AE-AFBB-7B346024B340}" type="datetimeFigureOut">
              <a:rPr lang="el-GR" smtClean="0"/>
              <a:t>23/12/2020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2AEC-E3CC-4990-BC55-58CC50068B35}" type="slidenum">
              <a:rPr lang="el-GR" smtClean="0"/>
              <a:t>‹#›</a:t>
            </a:fld>
            <a:endParaRPr lang="el-G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E982-59F4-46AE-AFBB-7B346024B340}" type="datetimeFigureOut">
              <a:rPr lang="el-GR" smtClean="0"/>
              <a:t>23/12/2020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2AEC-E3CC-4990-BC55-58CC50068B3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507E982-59F4-46AE-AFBB-7B346024B340}" type="datetimeFigureOut">
              <a:rPr lang="el-GR" smtClean="0"/>
              <a:t>23/12/2020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00E2AEC-E3CC-4990-BC55-58CC50068B35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dmakri@sch.g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-20018" y="764704"/>
            <a:ext cx="2070883" cy="86454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572000" y="2000317"/>
            <a:ext cx="3816424" cy="4840568"/>
          </a:xfrm>
        </p:spPr>
        <p:txBody>
          <a:bodyPr>
            <a:noAutofit/>
          </a:bodyPr>
          <a:lstStyle/>
          <a:p>
            <a:pPr algn="ctr"/>
            <a:endParaRPr lang="el-GR" b="1" dirty="0" smtClean="0"/>
          </a:p>
          <a:p>
            <a:pPr algn="ctr"/>
            <a:r>
              <a:rPr lang="el-GR" b="1" dirty="0"/>
              <a:t>Εκπαίδευση </a:t>
            </a:r>
            <a:r>
              <a:rPr lang="el-GR" b="1" dirty="0" err="1" smtClean="0"/>
              <a:t>παιδιώνπροσφύγων</a:t>
            </a:r>
            <a:r>
              <a:rPr lang="el-GR" b="1" dirty="0" smtClean="0"/>
              <a:t> </a:t>
            </a:r>
          </a:p>
          <a:p>
            <a:pPr algn="ctr"/>
            <a:r>
              <a:rPr lang="el-GR" b="1" dirty="0" smtClean="0"/>
              <a:t>σε </a:t>
            </a:r>
            <a:r>
              <a:rPr lang="el-GR" b="1" dirty="0"/>
              <a:t>συνθήκες </a:t>
            </a:r>
            <a:endParaRPr lang="el-GR" b="1" dirty="0" smtClean="0"/>
          </a:p>
          <a:p>
            <a:pPr algn="ctr"/>
            <a:r>
              <a:rPr lang="el-GR" b="1" dirty="0" smtClean="0"/>
              <a:t>Εξ </a:t>
            </a:r>
            <a:r>
              <a:rPr lang="el-GR" b="1" dirty="0"/>
              <a:t>Αποστάσεως </a:t>
            </a:r>
            <a:r>
              <a:rPr lang="el-GR" b="1" dirty="0" smtClean="0"/>
              <a:t>Εκπαίδευσης</a:t>
            </a:r>
          </a:p>
          <a:p>
            <a:pPr algn="ctr"/>
            <a:endParaRPr lang="el-GR" b="1" dirty="0"/>
          </a:p>
          <a:p>
            <a:pPr algn="ctr"/>
            <a:endParaRPr lang="el-GR" b="1" dirty="0" smtClean="0"/>
          </a:p>
          <a:p>
            <a:pPr algn="ctr"/>
            <a:r>
              <a:rPr lang="el-GR" sz="1600" b="1" dirty="0" smtClean="0"/>
              <a:t>Δήμητρα Μακρή, </a:t>
            </a:r>
            <a:r>
              <a:rPr lang="en-US" sz="1600" b="1" dirty="0" smtClean="0"/>
              <a:t>MA,</a:t>
            </a:r>
            <a:r>
              <a:rPr lang="el-GR" sz="1600" b="1" dirty="0" smtClean="0"/>
              <a:t> </a:t>
            </a:r>
            <a:r>
              <a:rPr lang="en-US" sz="1600" b="1" dirty="0" err="1" smtClean="0"/>
              <a:t>Phd</a:t>
            </a:r>
            <a:r>
              <a:rPr lang="el-GR" sz="1600" b="1" dirty="0" smtClean="0"/>
              <a:t> </a:t>
            </a:r>
            <a:endParaRPr lang="en-US" sz="1600" b="1" dirty="0" smtClean="0"/>
          </a:p>
          <a:p>
            <a:pPr algn="ctr"/>
            <a:r>
              <a:rPr lang="el-GR" sz="1600" b="1" dirty="0" smtClean="0"/>
              <a:t>Συντονίστρια Εκπαίδευσης Προσφύγων</a:t>
            </a:r>
          </a:p>
          <a:p>
            <a:pPr algn="ctr"/>
            <a:r>
              <a:rPr lang="el-GR" sz="1600" b="1" dirty="0" smtClean="0"/>
              <a:t> </a:t>
            </a:r>
            <a:r>
              <a:rPr lang="el-GR" sz="1600" b="1" dirty="0" err="1" smtClean="0"/>
              <a:t>Κουτσόχερου</a:t>
            </a:r>
            <a:r>
              <a:rPr lang="el-GR" sz="1600" b="1" dirty="0" smtClean="0"/>
              <a:t> – Ξενώνων ν. Λάρισας</a:t>
            </a:r>
          </a:p>
          <a:p>
            <a:pPr algn="ctr"/>
            <a:r>
              <a:rPr lang="en-US" sz="1600" b="1" dirty="0" smtClean="0">
                <a:hlinkClick r:id="rId2"/>
              </a:rPr>
              <a:t>dmakri@sch.gr</a:t>
            </a:r>
            <a:endParaRPr lang="en-US" sz="1600" b="1" dirty="0" smtClean="0"/>
          </a:p>
          <a:p>
            <a:pPr algn="ctr"/>
            <a:r>
              <a:rPr lang="el-GR" sz="1600" b="1" dirty="0" err="1" smtClean="0"/>
              <a:t>Κιν</a:t>
            </a:r>
            <a:r>
              <a:rPr lang="el-GR" sz="1600" b="1" dirty="0" smtClean="0"/>
              <a:t>: </a:t>
            </a:r>
            <a:r>
              <a:rPr lang="en-US" sz="1600" b="1" dirty="0" smtClean="0"/>
              <a:t>6973309510</a:t>
            </a:r>
            <a:endParaRPr lang="el-GR" sz="1600" b="1" dirty="0"/>
          </a:p>
        </p:txBody>
      </p:sp>
      <p:pic>
        <p:nvPicPr>
          <p:cNvPr id="6" name="Picture 2" descr="C:\Users\ΣΕΠ\Desktop\FB_IMG_160199644714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4392488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41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100" b="1" dirty="0" smtClean="0"/>
              <a:t>Πίσω από τις εικόνες…</a:t>
            </a:r>
            <a:br>
              <a:rPr lang="el-GR" sz="3100" b="1" dirty="0" smtClean="0"/>
            </a:br>
            <a:r>
              <a:rPr lang="el-GR" sz="3100" b="1" dirty="0" smtClean="0"/>
              <a:t>Παράγοντες ευαλωτότητας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White paper II, 2018, National Child Traumatic Stress Network </a:t>
            </a:r>
            <a:endParaRPr lang="el-GR" sz="2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l-GR" b="1" dirty="0">
                <a:solidFill>
                  <a:srgbClr val="FF0000"/>
                </a:solidFill>
              </a:rPr>
              <a:t>ΠΡΙΝ</a:t>
            </a:r>
            <a:r>
              <a:rPr lang="el-GR" dirty="0"/>
              <a:t> </a:t>
            </a:r>
            <a:r>
              <a:rPr lang="el-GR" dirty="0" smtClean="0"/>
              <a:t>το ταξίδι/μετακίνησή  τους:</a:t>
            </a:r>
          </a:p>
          <a:p>
            <a:r>
              <a:rPr lang="el-GR" dirty="0" smtClean="0"/>
              <a:t>βασανιστήρια </a:t>
            </a:r>
          </a:p>
          <a:p>
            <a:r>
              <a:rPr lang="el-GR" dirty="0" smtClean="0"/>
              <a:t>φυλάκιση </a:t>
            </a:r>
          </a:p>
          <a:p>
            <a:r>
              <a:rPr lang="el-GR" dirty="0" smtClean="0"/>
              <a:t>σωματική κακοποίηση</a:t>
            </a:r>
          </a:p>
          <a:p>
            <a:r>
              <a:rPr lang="el-GR" dirty="0" smtClean="0"/>
              <a:t>απώλεια προσώπων </a:t>
            </a:r>
          </a:p>
          <a:p>
            <a:r>
              <a:rPr lang="el-GR" dirty="0" smtClean="0"/>
              <a:t>εξαναγκασμός </a:t>
            </a:r>
            <a:r>
              <a:rPr lang="el-GR" dirty="0"/>
              <a:t>σε εγκληματικές δράσεις, </a:t>
            </a:r>
            <a:endParaRPr lang="el-GR" dirty="0" smtClean="0"/>
          </a:p>
          <a:p>
            <a:r>
              <a:rPr lang="el-GR" dirty="0" smtClean="0"/>
              <a:t>έλλειψη </a:t>
            </a:r>
            <a:r>
              <a:rPr lang="el-GR" dirty="0"/>
              <a:t>βασικών </a:t>
            </a:r>
            <a:r>
              <a:rPr lang="el-GR" dirty="0" smtClean="0"/>
              <a:t>αγαθών/δύσκολες συνθήκες διαβίωσης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154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Παράγοντες </a:t>
            </a:r>
            <a:r>
              <a:rPr lang="el-GR" b="1" dirty="0" smtClean="0"/>
              <a:t>ευαλωτότητας</a:t>
            </a:r>
            <a:r>
              <a:rPr lang="en-US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White paper II, 2018, National Child Traumatic Stress Network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l-GR" b="1" dirty="0">
                <a:solidFill>
                  <a:srgbClr val="FF0000"/>
                </a:solidFill>
              </a:rPr>
              <a:t>ΚΑΤΑ ΤΗ ΔΙΑΡΚΕΙΑ </a:t>
            </a:r>
            <a:r>
              <a:rPr lang="el-GR" dirty="0" smtClean="0"/>
              <a:t>του ταξιδιού τους:</a:t>
            </a:r>
          </a:p>
          <a:p>
            <a:r>
              <a:rPr lang="el-GR" dirty="0" smtClean="0"/>
              <a:t>(</a:t>
            </a:r>
            <a:r>
              <a:rPr lang="el-GR" dirty="0"/>
              <a:t>επικίνδυνες συνθήκες, </a:t>
            </a:r>
            <a:endParaRPr lang="el-GR" dirty="0" smtClean="0"/>
          </a:p>
          <a:p>
            <a:r>
              <a:rPr lang="el-GR" dirty="0" smtClean="0"/>
              <a:t>σεξουαλική </a:t>
            </a:r>
            <a:r>
              <a:rPr lang="el-GR" dirty="0"/>
              <a:t>βία, </a:t>
            </a:r>
            <a:endParaRPr lang="el-GR" dirty="0" smtClean="0"/>
          </a:p>
          <a:p>
            <a:r>
              <a:rPr lang="el-GR" dirty="0" smtClean="0"/>
              <a:t>μεταδοτικές </a:t>
            </a:r>
            <a:r>
              <a:rPr lang="el-GR" dirty="0"/>
              <a:t>ασθένειες, </a:t>
            </a:r>
            <a:endParaRPr lang="el-GR" dirty="0" smtClean="0"/>
          </a:p>
          <a:p>
            <a:r>
              <a:rPr lang="el-GR" dirty="0" smtClean="0"/>
              <a:t>εκβιασμοί </a:t>
            </a:r>
            <a:r>
              <a:rPr lang="el-GR" dirty="0"/>
              <a:t>και εμπορία ανθρώπων, </a:t>
            </a:r>
            <a:endParaRPr lang="el-GR" dirty="0" smtClean="0"/>
          </a:p>
          <a:p>
            <a:r>
              <a:rPr lang="el-GR" dirty="0" smtClean="0"/>
              <a:t>άγχος </a:t>
            </a:r>
            <a:r>
              <a:rPr lang="el-GR" dirty="0"/>
              <a:t>αποχωρισμού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328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02474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Παράγοντες </a:t>
            </a:r>
            <a:r>
              <a:rPr lang="el-GR" b="1" dirty="0" smtClean="0"/>
              <a:t>ευαλωτότητας</a:t>
            </a:r>
            <a:r>
              <a:rPr lang="en-US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1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l-GR" sz="1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White </a:t>
            </a:r>
            <a:r>
              <a:rPr lang="en-US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paper II, 2018, National Child Traumatic Stress Network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824536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el-GR" b="1" dirty="0">
                <a:solidFill>
                  <a:srgbClr val="FF0000"/>
                </a:solidFill>
                <a:latin typeface="+mj-lt"/>
              </a:rPr>
              <a:t>ΜΕΤΑ </a:t>
            </a:r>
            <a:r>
              <a:rPr lang="el-GR" dirty="0" smtClean="0">
                <a:latin typeface="+mj-lt"/>
              </a:rPr>
              <a:t>το ταξίδι τους:</a:t>
            </a:r>
            <a:endParaRPr lang="el-GR" dirty="0">
              <a:latin typeface="+mj-lt"/>
            </a:endParaRPr>
          </a:p>
          <a:p>
            <a:r>
              <a:rPr lang="el-GR" dirty="0" smtClean="0">
                <a:latin typeface="+mj-lt"/>
              </a:rPr>
              <a:t>παρατεταμένη </a:t>
            </a:r>
            <a:r>
              <a:rPr lang="el-GR" dirty="0">
                <a:latin typeface="+mj-lt"/>
              </a:rPr>
              <a:t>παραμονή σε </a:t>
            </a:r>
            <a:r>
              <a:rPr lang="el-GR" dirty="0" smtClean="0">
                <a:latin typeface="+mj-lt"/>
              </a:rPr>
              <a:t>ΚΕΝΤΡΑ ΥΠΟΔΟΧΗΣ ΠΡΟΣΦΥΓΩΝ λόγω </a:t>
            </a:r>
            <a:r>
              <a:rPr lang="el-GR" dirty="0">
                <a:latin typeface="+mj-lt"/>
              </a:rPr>
              <a:t>της διαδικασίας ασύλου, </a:t>
            </a:r>
            <a:endParaRPr lang="el-GR" dirty="0" smtClean="0">
              <a:latin typeface="+mj-lt"/>
            </a:endParaRPr>
          </a:p>
          <a:p>
            <a:pPr marL="411480" lvl="1" indent="-342900"/>
            <a:r>
              <a:rPr lang="el-GR" dirty="0" smtClean="0">
                <a:latin typeface="+mj-lt"/>
                <a:ea typeface="Cambria" panose="02040503050406030204" pitchFamily="18" charset="0"/>
              </a:rPr>
              <a:t>Ιδιαίτερες </a:t>
            </a:r>
            <a:r>
              <a:rPr lang="el-GR" dirty="0">
                <a:latin typeface="+mj-lt"/>
                <a:ea typeface="Cambria" panose="02040503050406030204" pitchFamily="18" charset="0"/>
              </a:rPr>
              <a:t>συνθήκες διαβίωσης, πολλές εθνικότητες σε επαφή, επικινδυνότητα, στοιχειώδης κάλυψη των βασικών </a:t>
            </a:r>
            <a:r>
              <a:rPr lang="el-GR" dirty="0" smtClean="0">
                <a:latin typeface="+mj-lt"/>
                <a:ea typeface="Cambria" panose="02040503050406030204" pitchFamily="18" charset="0"/>
              </a:rPr>
              <a:t>αναγκών</a:t>
            </a:r>
          </a:p>
          <a:p>
            <a:r>
              <a:rPr lang="el-GR" dirty="0">
                <a:latin typeface="+mj-lt"/>
                <a:ea typeface="Cambria" panose="02040503050406030204" pitchFamily="18" charset="0"/>
              </a:rPr>
              <a:t>Η ΔΙΑΔΙΚΑΣΙΑ ΑΣΥΛΟΥ</a:t>
            </a:r>
          </a:p>
          <a:p>
            <a:pPr lvl="1"/>
            <a:r>
              <a:rPr lang="el-GR" dirty="0">
                <a:latin typeface="+mj-lt"/>
                <a:ea typeface="Cambria" panose="02040503050406030204" pitchFamily="18" charset="0"/>
              </a:rPr>
              <a:t>Πολλαπλά ραντεβού, μετακίνηση/μετάβαση στις </a:t>
            </a:r>
            <a:r>
              <a:rPr lang="el-GR" dirty="0" smtClean="0">
                <a:latin typeface="+mj-lt"/>
                <a:ea typeface="Cambria" panose="02040503050406030204" pitchFamily="18" charset="0"/>
              </a:rPr>
              <a:t>υπηρεσίες</a:t>
            </a:r>
            <a:endParaRPr lang="el-GR" dirty="0" smtClean="0">
              <a:latin typeface="+mj-lt"/>
            </a:endParaRPr>
          </a:p>
          <a:p>
            <a:r>
              <a:rPr lang="el-GR" dirty="0" smtClean="0">
                <a:latin typeface="+mj-lt"/>
              </a:rPr>
              <a:t>κοινωνική απομόνωση</a:t>
            </a:r>
          </a:p>
          <a:p>
            <a:r>
              <a:rPr lang="el-GR" dirty="0" smtClean="0">
                <a:latin typeface="+mj-lt"/>
              </a:rPr>
              <a:t> </a:t>
            </a:r>
            <a:r>
              <a:rPr lang="el-GR" dirty="0">
                <a:latin typeface="+mj-lt"/>
              </a:rPr>
              <a:t>ελλιπή κοινωνική </a:t>
            </a:r>
            <a:r>
              <a:rPr lang="el-GR" dirty="0" smtClean="0">
                <a:latin typeface="+mj-lt"/>
              </a:rPr>
              <a:t>ένταξη</a:t>
            </a:r>
          </a:p>
          <a:p>
            <a:r>
              <a:rPr lang="el-GR" dirty="0" smtClean="0">
                <a:latin typeface="+mj-lt"/>
              </a:rPr>
              <a:t>αντίξοες συνθήκες</a:t>
            </a:r>
          </a:p>
          <a:p>
            <a:r>
              <a:rPr lang="el-GR" dirty="0" smtClean="0">
                <a:latin typeface="+mj-lt"/>
              </a:rPr>
              <a:t>ανασφάλεια  - φόβος</a:t>
            </a:r>
          </a:p>
          <a:p>
            <a:r>
              <a:rPr lang="el-GR" dirty="0">
                <a:latin typeface="+mj-lt"/>
              </a:rPr>
              <a:t>α</a:t>
            </a:r>
            <a:r>
              <a:rPr lang="el-GR" dirty="0" smtClean="0">
                <a:latin typeface="+mj-lt"/>
              </a:rPr>
              <a:t>βεβαιότητα</a:t>
            </a:r>
          </a:p>
          <a:p>
            <a:r>
              <a:rPr lang="el-GR" dirty="0">
                <a:latin typeface="+mj-lt"/>
              </a:rPr>
              <a:t>κ</a:t>
            </a:r>
            <a:r>
              <a:rPr lang="el-GR" dirty="0" smtClean="0">
                <a:latin typeface="+mj-lt"/>
              </a:rPr>
              <a:t>ινητικότητα</a:t>
            </a:r>
          </a:p>
          <a:p>
            <a:r>
              <a:rPr lang="el-GR" dirty="0" smtClean="0">
                <a:latin typeface="+mj-lt"/>
                <a:ea typeface="Cambria" panose="02040503050406030204" pitchFamily="18" charset="0"/>
              </a:rPr>
              <a:t>ΜΕΤΕΓΚΑΤΑΣΤΑΣΗ </a:t>
            </a:r>
            <a:r>
              <a:rPr lang="el-GR" dirty="0">
                <a:latin typeface="+mj-lt"/>
                <a:ea typeface="Cambria" panose="02040503050406030204" pitchFamily="18" charset="0"/>
              </a:rPr>
              <a:t>ΣΕ ΔΙΑΜΕΡΙΣΜΑΤΑ</a:t>
            </a:r>
          </a:p>
          <a:p>
            <a:pPr lvl="1"/>
            <a:r>
              <a:rPr lang="el-GR" dirty="0">
                <a:latin typeface="+mj-lt"/>
                <a:ea typeface="Cambria" panose="02040503050406030204" pitchFamily="18" charset="0"/>
              </a:rPr>
              <a:t>Αδυναμία επικοινωνίας στη γλώσσα χώρας υποδοχής</a:t>
            </a:r>
          </a:p>
          <a:p>
            <a:pPr lvl="1"/>
            <a:r>
              <a:rPr lang="el-GR" dirty="0">
                <a:latin typeface="+mj-lt"/>
                <a:ea typeface="Cambria" panose="02040503050406030204" pitchFamily="18" charset="0"/>
              </a:rPr>
              <a:t>Ανασφάλεια ως προς τον κοινωνικό προσανατολισμό</a:t>
            </a:r>
          </a:p>
          <a:p>
            <a:pPr lvl="1"/>
            <a:r>
              <a:rPr lang="el-GR" dirty="0">
                <a:latin typeface="+mj-lt"/>
                <a:ea typeface="Cambria" panose="02040503050406030204" pitchFamily="18" charset="0"/>
              </a:rPr>
              <a:t>Επαφή με νέα κουλτούρα χώρας </a:t>
            </a:r>
            <a:r>
              <a:rPr lang="el-GR" dirty="0" smtClean="0">
                <a:latin typeface="+mj-lt"/>
                <a:ea typeface="Cambria" panose="02040503050406030204" pitchFamily="18" charset="0"/>
              </a:rPr>
              <a:t>υποδοχής/διαμονής</a:t>
            </a:r>
          </a:p>
          <a:p>
            <a:pPr lvl="1"/>
            <a:r>
              <a:rPr lang="el-GR" sz="2000" dirty="0" smtClean="0">
                <a:solidFill>
                  <a:srgbClr val="FF0000"/>
                </a:solidFill>
                <a:ea typeface="Cambria" panose="02040503050406030204" pitchFamily="18" charset="0"/>
              </a:rPr>
              <a:t>Πολλά χρόνια εκτός σχολικού περιβάλλοντος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Lockdown </a:t>
            </a:r>
            <a:r>
              <a:rPr lang="en-US" sz="2000" dirty="0"/>
              <a:t>– </a:t>
            </a:r>
            <a:r>
              <a:rPr lang="el-GR" sz="2000" dirty="0">
                <a:solidFill>
                  <a:srgbClr val="FF0000"/>
                </a:solidFill>
              </a:rPr>
              <a:t>διπλός </a:t>
            </a:r>
            <a:r>
              <a:rPr lang="el-GR" sz="2000" dirty="0" smtClean="0">
                <a:solidFill>
                  <a:srgbClr val="FF0000"/>
                </a:solidFill>
              </a:rPr>
              <a:t>εγκλεισμός – αποχή από την εκπαιδευτική διαδικασία</a:t>
            </a:r>
            <a:endParaRPr lang="el-GR" sz="2000" dirty="0">
              <a:solidFill>
                <a:srgbClr val="FF0000"/>
              </a:solidFill>
            </a:endParaRPr>
          </a:p>
          <a:p>
            <a:pPr lvl="1"/>
            <a:endParaRPr lang="el-GR" sz="2000" dirty="0">
              <a:ea typeface="Cambria" panose="02040503050406030204" pitchFamily="18" charset="0"/>
            </a:endParaRPr>
          </a:p>
          <a:p>
            <a:pPr lvl="1"/>
            <a:endParaRPr lang="el-GR" dirty="0">
              <a:latin typeface="+mj-lt"/>
              <a:ea typeface="Cambria" panose="02040503050406030204" pitchFamily="18" charset="0"/>
            </a:endParaRPr>
          </a:p>
          <a:p>
            <a:endParaRPr lang="el-GR" dirty="0">
              <a:solidFill>
                <a:srgbClr val="FF0000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427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Παιδιά &amp; </a:t>
            </a:r>
            <a:r>
              <a:rPr lang="el-GR" b="1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έφηβοι</a:t>
            </a:r>
            <a:r>
              <a:rPr lang="en-US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1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l-GR" sz="1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White </a:t>
            </a:r>
            <a:r>
              <a:rPr lang="en-US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paper II, 2018, National Child Traumatic Stress Network 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>
          <a:xfrm>
            <a:off x="1043608" y="2316009"/>
            <a:ext cx="3425651" cy="639762"/>
          </a:xfrm>
        </p:spPr>
        <p:txBody>
          <a:bodyPr/>
          <a:lstStyle/>
          <a:p>
            <a:pPr algn="ctr"/>
            <a:r>
              <a:rPr lang="el-GR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Εσωτερικοποίηση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>
          <a:xfrm>
            <a:off x="1041721" y="2708920"/>
            <a:ext cx="3419856" cy="3101571"/>
          </a:xfrm>
          <a:ln>
            <a:solidFill>
              <a:srgbClr val="92D050"/>
            </a:solidFill>
          </a:ln>
        </p:spPr>
        <p:txBody>
          <a:bodyPr/>
          <a:lstStyle/>
          <a:p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Άγχος</a:t>
            </a:r>
          </a:p>
          <a:p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Κατάθλιψη</a:t>
            </a:r>
          </a:p>
          <a:p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Διάσπαση προσοχής</a:t>
            </a:r>
          </a:p>
          <a:p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Απόσυρση/παραίτηση</a:t>
            </a:r>
          </a:p>
          <a:p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Θυμός/ένταση </a:t>
            </a:r>
          </a:p>
          <a:p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Εξωτερικοποίηση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sz="quarter" idx="4"/>
          </p:nvPr>
        </p:nvSpPr>
        <p:spPr>
          <a:xfrm>
            <a:off x="4645152" y="2708920"/>
            <a:ext cx="3419856" cy="3101571"/>
          </a:xfrm>
          <a:ln>
            <a:solidFill>
              <a:srgbClr val="92D05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l-GR" sz="2600" b="1" dirty="0">
                <a:latin typeface="Cambria" panose="02040503050406030204" pitchFamily="18" charset="0"/>
                <a:ea typeface="Cambria" panose="02040503050406030204" pitchFamily="18" charset="0"/>
              </a:rPr>
              <a:t>Αναπτυξιακές διαταραχές </a:t>
            </a:r>
          </a:p>
          <a:p>
            <a:pPr lvl="1"/>
            <a:r>
              <a:rPr lang="el-GR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Παλλινδρομήσεις</a:t>
            </a:r>
            <a:endParaRPr lang="el-G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l-GR" sz="2600" dirty="0">
                <a:latin typeface="Cambria" panose="02040503050406030204" pitchFamily="18" charset="0"/>
                <a:ea typeface="Cambria" panose="02040503050406030204" pitchFamily="18" charset="0"/>
              </a:rPr>
              <a:t>Καθυστερήσεις</a:t>
            </a:r>
          </a:p>
          <a:p>
            <a:pPr lvl="1"/>
            <a:r>
              <a:rPr lang="el-GR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Συμπεριφορικές</a:t>
            </a:r>
            <a:r>
              <a:rPr lang="el-GR" sz="2600" dirty="0">
                <a:latin typeface="Cambria" panose="02040503050406030204" pitchFamily="18" charset="0"/>
                <a:ea typeface="Cambria" panose="02040503050406030204" pitchFamily="18" charset="0"/>
              </a:rPr>
              <a:t> διαταραχές</a:t>
            </a:r>
          </a:p>
          <a:p>
            <a:pPr lvl="1"/>
            <a:r>
              <a:rPr lang="el-GR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Υπερκινητικότητα</a:t>
            </a:r>
            <a:endParaRPr lang="el-G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l-GR" sz="2600" dirty="0">
                <a:latin typeface="Cambria" panose="02040503050406030204" pitchFamily="18" charset="0"/>
                <a:ea typeface="Cambria" panose="02040503050406030204" pitchFamily="18" charset="0"/>
              </a:rPr>
              <a:t>Αδυναμία συγκέντρωσης</a:t>
            </a:r>
          </a:p>
          <a:p>
            <a:pPr lvl="1"/>
            <a:r>
              <a:rPr lang="el-GR" sz="2600" dirty="0">
                <a:latin typeface="Cambria" panose="02040503050406030204" pitchFamily="18" charset="0"/>
                <a:ea typeface="Cambria" panose="02040503050406030204" pitchFamily="18" charset="0"/>
              </a:rPr>
              <a:t>Αδυναμία ολοκλήρωσης εργασιών/</a:t>
            </a:r>
            <a:r>
              <a:rPr lang="el-GR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ελλειπής</a:t>
            </a:r>
            <a:r>
              <a:rPr lang="el-GR" sz="2600" dirty="0">
                <a:latin typeface="Cambria" panose="02040503050406030204" pitchFamily="18" charset="0"/>
                <a:ea typeface="Cambria" panose="02040503050406030204" pitchFamily="18" charset="0"/>
              </a:rPr>
              <a:t> συμμετοχή σε δραστηριότητες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585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7560958" cy="1584176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 smtClean="0"/>
              <a:t>Περιορισμοί </a:t>
            </a:r>
            <a:r>
              <a:rPr lang="el-GR" sz="2000" b="1" dirty="0" smtClean="0"/>
              <a:t>(ενδεικτικοί)</a:t>
            </a:r>
            <a:br>
              <a:rPr lang="el-GR" sz="2000" b="1" dirty="0" smtClean="0"/>
            </a:br>
            <a:r>
              <a:rPr lang="el-GR" sz="3200" b="1" dirty="0" smtClean="0"/>
              <a:t>υλοποίησης της εξ αποστάσεως εκπαίδευσης</a:t>
            </a:r>
            <a:br>
              <a:rPr lang="el-GR" sz="3200" b="1" dirty="0" smtClean="0"/>
            </a:br>
            <a:r>
              <a:rPr lang="el-GR" sz="1800" b="1" dirty="0" smtClean="0">
                <a:solidFill>
                  <a:srgbClr val="FF0000"/>
                </a:solidFill>
              </a:rPr>
              <a:t>(ανάλογα με τη Δομή Φιλοξενίας)</a:t>
            </a:r>
            <a:r>
              <a:rPr lang="el-GR" sz="1800" b="1" dirty="0">
                <a:solidFill>
                  <a:srgbClr val="FF0000"/>
                </a:solidFill>
              </a:rPr>
              <a:t/>
            </a:r>
            <a:br>
              <a:rPr lang="el-GR" sz="1800" b="1" dirty="0">
                <a:solidFill>
                  <a:srgbClr val="FF0000"/>
                </a:solidFill>
              </a:rPr>
            </a:br>
            <a:endParaRPr lang="el-GR" sz="1800" b="1" dirty="0">
              <a:solidFill>
                <a:srgbClr val="FF0000"/>
              </a:solidFill>
            </a:endParaRPr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1043608" y="2924944"/>
            <a:ext cx="6777317" cy="3508977"/>
          </a:xfrm>
        </p:spPr>
        <p:txBody>
          <a:bodyPr>
            <a:normAutofit/>
          </a:bodyPr>
          <a:lstStyle/>
          <a:p>
            <a:pPr marL="265176" lvl="0" indent="-265176">
              <a:spcBef>
                <a:spcPts val="250"/>
              </a:spcBef>
              <a:buClr>
                <a:srgbClr val="F07F09"/>
              </a:buClr>
              <a:buSzPct val="80000"/>
              <a:buFont typeface="Wingdings" panose="05000000000000000000" pitchFamily="2" charset="2"/>
              <a:buChar char="q"/>
            </a:pPr>
            <a:r>
              <a:rPr lang="el-GR" sz="1800" b="1" dirty="0">
                <a:solidFill>
                  <a:prstClr val="black"/>
                </a:solidFill>
                <a:latin typeface="Verdana"/>
              </a:rPr>
              <a:t>Δεν </a:t>
            </a:r>
            <a:r>
              <a:rPr lang="el-GR" sz="1800" dirty="0">
                <a:solidFill>
                  <a:prstClr val="black"/>
                </a:solidFill>
                <a:latin typeface="Verdana"/>
              </a:rPr>
              <a:t>έχουν </a:t>
            </a:r>
            <a:r>
              <a:rPr lang="el-GR" sz="1800" b="1" dirty="0" smtClean="0">
                <a:solidFill>
                  <a:prstClr val="black"/>
                </a:solidFill>
                <a:latin typeface="Verdana"/>
              </a:rPr>
              <a:t>ΟΛΟΙ</a:t>
            </a:r>
            <a:r>
              <a:rPr lang="el-GR" sz="1800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el-GR" sz="1800" dirty="0">
                <a:solidFill>
                  <a:prstClr val="black"/>
                </a:solidFill>
                <a:latin typeface="Verdana"/>
              </a:rPr>
              <a:t>οι </a:t>
            </a:r>
            <a:r>
              <a:rPr lang="el-GR" sz="1800" dirty="0" smtClean="0">
                <a:solidFill>
                  <a:prstClr val="black"/>
                </a:solidFill>
                <a:latin typeface="Verdana"/>
              </a:rPr>
              <a:t>πρόσφυγες/μετανάστες </a:t>
            </a:r>
            <a:r>
              <a:rPr lang="el-GR" sz="1800" dirty="0">
                <a:solidFill>
                  <a:prstClr val="black"/>
                </a:solidFill>
                <a:latin typeface="Verdana"/>
              </a:rPr>
              <a:t>γονείς </a:t>
            </a:r>
            <a:r>
              <a:rPr lang="el-GR" sz="1800" b="1" dirty="0">
                <a:solidFill>
                  <a:prstClr val="black"/>
                </a:solidFill>
                <a:latin typeface="Verdana"/>
              </a:rPr>
              <a:t>κινητά</a:t>
            </a:r>
            <a:r>
              <a:rPr lang="el-GR" sz="1800" dirty="0">
                <a:solidFill>
                  <a:prstClr val="black"/>
                </a:solidFill>
                <a:latin typeface="Verdana"/>
              </a:rPr>
              <a:t> τηλέφωνα!</a:t>
            </a:r>
          </a:p>
          <a:p>
            <a:pPr marL="265176" lvl="0" indent="-265176">
              <a:spcBef>
                <a:spcPts val="250"/>
              </a:spcBef>
              <a:buClr>
                <a:srgbClr val="F07F09"/>
              </a:buClr>
              <a:buSzPct val="80000"/>
              <a:buFont typeface="Wingdings" panose="05000000000000000000" pitchFamily="2" charset="2"/>
              <a:buChar char="q"/>
            </a:pPr>
            <a:r>
              <a:rPr lang="el-GR" sz="1800" b="1" dirty="0">
                <a:solidFill>
                  <a:prstClr val="black"/>
                </a:solidFill>
                <a:latin typeface="Verdana"/>
              </a:rPr>
              <a:t>Δεν</a:t>
            </a:r>
            <a:r>
              <a:rPr lang="el-GR" sz="1800" dirty="0">
                <a:solidFill>
                  <a:prstClr val="black"/>
                </a:solidFill>
                <a:latin typeface="Verdana"/>
              </a:rPr>
              <a:t> έχουν</a:t>
            </a:r>
            <a:r>
              <a:rPr lang="el-GR" sz="1800" b="1" dirty="0">
                <a:solidFill>
                  <a:prstClr val="black"/>
                </a:solidFill>
                <a:latin typeface="Verdana"/>
              </a:rPr>
              <a:t> </a:t>
            </a:r>
            <a:r>
              <a:rPr lang="en-US" sz="1800" b="1" dirty="0">
                <a:solidFill>
                  <a:prstClr val="black"/>
                </a:solidFill>
                <a:latin typeface="Verdana"/>
              </a:rPr>
              <a:t>e-mail</a:t>
            </a:r>
            <a:endParaRPr lang="el-GR" sz="1800" b="1" dirty="0">
              <a:solidFill>
                <a:prstClr val="black"/>
              </a:solidFill>
              <a:latin typeface="Verdana"/>
            </a:endParaRPr>
          </a:p>
          <a:p>
            <a:pPr marL="265176" lvl="0" indent="-265176">
              <a:spcBef>
                <a:spcPts val="250"/>
              </a:spcBef>
              <a:buClr>
                <a:srgbClr val="F07F09"/>
              </a:buClr>
              <a:buSzPct val="80000"/>
              <a:buFont typeface="Wingdings" panose="05000000000000000000" pitchFamily="2" charset="2"/>
              <a:buChar char="q"/>
            </a:pPr>
            <a:r>
              <a:rPr lang="el-GR" sz="1800" b="1" dirty="0">
                <a:solidFill>
                  <a:prstClr val="black"/>
                </a:solidFill>
                <a:latin typeface="Verdana"/>
              </a:rPr>
              <a:t>Δεν</a:t>
            </a:r>
            <a:r>
              <a:rPr lang="el-GR" sz="1800" dirty="0">
                <a:solidFill>
                  <a:prstClr val="black"/>
                </a:solidFill>
                <a:latin typeface="Verdana"/>
              </a:rPr>
              <a:t> έχουν </a:t>
            </a:r>
            <a:r>
              <a:rPr lang="el-GR" sz="1800" b="1" dirty="0">
                <a:solidFill>
                  <a:prstClr val="black"/>
                </a:solidFill>
                <a:latin typeface="Verdana"/>
              </a:rPr>
              <a:t>ηλεκτρονικούς υπολογιστές</a:t>
            </a:r>
          </a:p>
          <a:p>
            <a:pPr marL="265176" lvl="0" indent="-265176">
              <a:spcBef>
                <a:spcPts val="250"/>
              </a:spcBef>
              <a:buClr>
                <a:srgbClr val="F07F09"/>
              </a:buClr>
              <a:buSzPct val="80000"/>
              <a:buFont typeface="Wingdings" panose="05000000000000000000" pitchFamily="2" charset="2"/>
              <a:buChar char="q"/>
            </a:pPr>
            <a:r>
              <a:rPr lang="el-GR" sz="1800" b="1" dirty="0">
                <a:solidFill>
                  <a:prstClr val="black"/>
                </a:solidFill>
                <a:latin typeface="Verdana"/>
              </a:rPr>
              <a:t>Δεν</a:t>
            </a:r>
            <a:r>
              <a:rPr lang="el-GR" sz="1800" dirty="0">
                <a:solidFill>
                  <a:prstClr val="black"/>
                </a:solidFill>
                <a:latin typeface="Verdana"/>
              </a:rPr>
              <a:t> έχουν </a:t>
            </a:r>
            <a:r>
              <a:rPr lang="en-US" sz="1800" b="1" dirty="0">
                <a:solidFill>
                  <a:prstClr val="black"/>
                </a:solidFill>
                <a:latin typeface="Verdana"/>
              </a:rPr>
              <a:t>tablets</a:t>
            </a:r>
          </a:p>
          <a:p>
            <a:pPr marL="265176" lvl="0" indent="-265176">
              <a:spcBef>
                <a:spcPts val="250"/>
              </a:spcBef>
              <a:buClr>
                <a:srgbClr val="F07F09"/>
              </a:buClr>
              <a:buSzPct val="80000"/>
              <a:buFont typeface="Wingdings" panose="05000000000000000000" pitchFamily="2" charset="2"/>
              <a:buChar char="q"/>
            </a:pPr>
            <a:r>
              <a:rPr lang="el-GR" sz="1800" b="1" dirty="0">
                <a:solidFill>
                  <a:prstClr val="black"/>
                </a:solidFill>
                <a:latin typeface="Verdana"/>
              </a:rPr>
              <a:t>Δεν</a:t>
            </a:r>
            <a:r>
              <a:rPr lang="el-GR" sz="1800" dirty="0">
                <a:solidFill>
                  <a:prstClr val="black"/>
                </a:solidFill>
                <a:latin typeface="Verdana"/>
              </a:rPr>
              <a:t> έχουν </a:t>
            </a:r>
            <a:r>
              <a:rPr lang="el-GR" sz="1800" b="1" dirty="0">
                <a:solidFill>
                  <a:prstClr val="black"/>
                </a:solidFill>
                <a:latin typeface="Verdana"/>
              </a:rPr>
              <a:t>τηλεοράσεις </a:t>
            </a:r>
          </a:p>
          <a:p>
            <a:pPr marL="265176" lvl="0" indent="-265176">
              <a:spcBef>
                <a:spcPts val="250"/>
              </a:spcBef>
              <a:buClr>
                <a:srgbClr val="F07F09"/>
              </a:buClr>
              <a:buSzPct val="80000"/>
              <a:buFont typeface="Wingdings" panose="05000000000000000000" pitchFamily="2" charset="2"/>
              <a:buChar char="q"/>
            </a:pPr>
            <a:r>
              <a:rPr lang="el-GR" sz="1800" b="1" dirty="0" err="1">
                <a:solidFill>
                  <a:prstClr val="black"/>
                </a:solidFill>
                <a:latin typeface="Verdana"/>
              </a:rPr>
              <a:t>Καμπς</a:t>
            </a:r>
            <a:r>
              <a:rPr lang="el-GR" sz="1800" dirty="0">
                <a:solidFill>
                  <a:prstClr val="black"/>
                </a:solidFill>
                <a:latin typeface="Verdana"/>
              </a:rPr>
              <a:t>: </a:t>
            </a:r>
            <a:r>
              <a:rPr lang="en-US" sz="1800" dirty="0">
                <a:solidFill>
                  <a:prstClr val="black"/>
                </a:solidFill>
                <a:latin typeface="Verdana"/>
              </a:rPr>
              <a:t>free </a:t>
            </a:r>
            <a:r>
              <a:rPr lang="en-US" sz="1800" dirty="0" err="1">
                <a:solidFill>
                  <a:prstClr val="black"/>
                </a:solidFill>
                <a:latin typeface="Verdana"/>
              </a:rPr>
              <a:t>wifi</a:t>
            </a:r>
            <a:r>
              <a:rPr lang="en-US" sz="1800" dirty="0">
                <a:solidFill>
                  <a:prstClr val="black"/>
                </a:solidFill>
                <a:latin typeface="Verdana"/>
              </a:rPr>
              <a:t> – </a:t>
            </a:r>
            <a:r>
              <a:rPr lang="el-GR" sz="1800" b="1" dirty="0">
                <a:solidFill>
                  <a:prstClr val="black"/>
                </a:solidFill>
                <a:latin typeface="Verdana"/>
              </a:rPr>
              <a:t>υπερφορτωμένα δίκτυα</a:t>
            </a:r>
          </a:p>
          <a:p>
            <a:pPr marL="265176" lvl="0" indent="-265176">
              <a:spcBef>
                <a:spcPts val="250"/>
              </a:spcBef>
              <a:buClr>
                <a:srgbClr val="F07F09"/>
              </a:buClr>
              <a:buSzPct val="80000"/>
              <a:buFont typeface="Wingdings" panose="05000000000000000000" pitchFamily="2" charset="2"/>
              <a:buChar char="q"/>
            </a:pPr>
            <a:r>
              <a:rPr lang="el-GR" sz="1800" b="1" dirty="0">
                <a:solidFill>
                  <a:prstClr val="black"/>
                </a:solidFill>
                <a:latin typeface="Verdana"/>
              </a:rPr>
              <a:t>Αστικό ιστό</a:t>
            </a:r>
            <a:r>
              <a:rPr lang="el-GR" sz="1800" dirty="0">
                <a:solidFill>
                  <a:prstClr val="black"/>
                </a:solidFill>
                <a:latin typeface="Verdana"/>
              </a:rPr>
              <a:t>: </a:t>
            </a:r>
            <a:r>
              <a:rPr lang="el-GR" sz="1800" b="1" dirty="0">
                <a:solidFill>
                  <a:prstClr val="black"/>
                </a:solidFill>
                <a:latin typeface="Verdana"/>
              </a:rPr>
              <a:t>Δεν</a:t>
            </a:r>
            <a:r>
              <a:rPr lang="el-GR" sz="1800" dirty="0">
                <a:solidFill>
                  <a:prstClr val="black"/>
                </a:solidFill>
                <a:latin typeface="Verdana"/>
              </a:rPr>
              <a:t> έχουν σύνδεση  στο </a:t>
            </a:r>
            <a:r>
              <a:rPr lang="en-US" sz="1800" b="1" dirty="0" smtClean="0">
                <a:solidFill>
                  <a:prstClr val="black"/>
                </a:solidFill>
                <a:latin typeface="Verdana"/>
              </a:rPr>
              <a:t>internet</a:t>
            </a:r>
            <a:endParaRPr lang="el-GR" sz="1800" b="1" dirty="0" smtClean="0">
              <a:solidFill>
                <a:prstClr val="black"/>
              </a:solidFill>
              <a:latin typeface="Verdana"/>
            </a:endParaRPr>
          </a:p>
          <a:p>
            <a:pPr marL="265176" lvl="0" indent="-265176">
              <a:spcBef>
                <a:spcPts val="250"/>
              </a:spcBef>
              <a:buClr>
                <a:srgbClr val="F07F09"/>
              </a:buClr>
              <a:buSzPct val="80000"/>
              <a:buFont typeface="Wingdings" panose="05000000000000000000" pitchFamily="2" charset="2"/>
              <a:buChar char="q"/>
            </a:pPr>
            <a:r>
              <a:rPr lang="el-GR" sz="1800" b="1" dirty="0" smtClean="0">
                <a:solidFill>
                  <a:prstClr val="black"/>
                </a:solidFill>
                <a:latin typeface="Verdana"/>
              </a:rPr>
              <a:t>Ξενώνες/ξενοδοχεία: </a:t>
            </a:r>
            <a:r>
              <a:rPr lang="el-GR" sz="1800" dirty="0" smtClean="0">
                <a:solidFill>
                  <a:prstClr val="black"/>
                </a:solidFill>
                <a:latin typeface="Verdana"/>
              </a:rPr>
              <a:t>εξαρτάται από το προσωπικό υποστήριξης κ των αριθμό των διαμενόντων</a:t>
            </a:r>
            <a:endParaRPr lang="el-GR" sz="1800" dirty="0">
              <a:solidFill>
                <a:prstClr val="black"/>
              </a:solidFill>
              <a:latin typeface="Verdana"/>
            </a:endParaRPr>
          </a:p>
          <a:p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06275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l-GR" sz="2200" b="1" dirty="0">
                <a:solidFill>
                  <a:srgbClr val="92D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Ο Νέος </a:t>
            </a:r>
            <a:r>
              <a:rPr lang="el-GR" sz="2200" b="1" dirty="0" smtClean="0">
                <a:solidFill>
                  <a:srgbClr val="92D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Ρόλος </a:t>
            </a:r>
            <a:r>
              <a:rPr lang="el-GR" sz="2200" b="1" dirty="0">
                <a:solidFill>
                  <a:srgbClr val="92D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του εκπαιδευτικού </a:t>
            </a:r>
            <a:br>
              <a:rPr lang="el-GR" sz="2200" b="1" dirty="0">
                <a:solidFill>
                  <a:srgbClr val="92D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</a:br>
            <a:r>
              <a:rPr lang="el-GR" sz="2200" b="1" dirty="0">
                <a:solidFill>
                  <a:srgbClr val="92D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στην εξ αποστάσεως </a:t>
            </a:r>
            <a:r>
              <a:rPr lang="el-GR" sz="2200" b="1" dirty="0" smtClean="0">
                <a:solidFill>
                  <a:srgbClr val="92D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εκπαίδευση</a:t>
            </a:r>
            <a:br>
              <a:rPr lang="el-GR" sz="2200" b="1" dirty="0" smtClean="0">
                <a:solidFill>
                  <a:srgbClr val="92D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</a:br>
            <a:r>
              <a:rPr lang="el-GR" sz="2200" b="1" dirty="0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Διαπολιτισμική ικανότητα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539552" y="2323652"/>
            <a:ext cx="8280920" cy="42737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sz="2900" b="1" u="sng" dirty="0"/>
              <a:t>Απαιτήσεις του νέου πλαισίου μάθησης:</a:t>
            </a:r>
          </a:p>
          <a:p>
            <a:pPr marL="0" indent="0">
              <a:buNone/>
            </a:pPr>
            <a:endParaRPr lang="el-GR" sz="2900" b="1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sz="2900" b="1" dirty="0" err="1" smtClean="0"/>
              <a:t>Επ</a:t>
            </a:r>
            <a:r>
              <a:rPr lang="el-GR" sz="2900" b="1" dirty="0" smtClean="0"/>
              <a:t>-</a:t>
            </a:r>
            <a:r>
              <a:rPr lang="el-GR" sz="2900" b="1" dirty="0" err="1" smtClean="0"/>
              <a:t>ανα</a:t>
            </a:r>
            <a:r>
              <a:rPr lang="el-GR" sz="2900" b="1" dirty="0" smtClean="0"/>
              <a:t>-σχεδιάζε</a:t>
            </a:r>
            <a:r>
              <a:rPr lang="el-GR" sz="2900" dirty="0" smtClean="0"/>
              <a:t>ι </a:t>
            </a:r>
            <a:r>
              <a:rPr lang="el-GR" sz="2900" dirty="0"/>
              <a:t>τη διδακτική του </a:t>
            </a:r>
            <a:r>
              <a:rPr lang="el-GR" sz="2900" dirty="0">
                <a:solidFill>
                  <a:srgbClr val="FF0000"/>
                </a:solidFill>
              </a:rPr>
              <a:t>οπτική</a:t>
            </a:r>
            <a:r>
              <a:rPr lang="el-GR" sz="2900" dirty="0"/>
              <a:t> - χαρτογραφεί τη νέα συνθήκη επικοινωνίας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900" dirty="0" err="1"/>
              <a:t>Δ</a:t>
            </a:r>
            <a:r>
              <a:rPr lang="el-GR" sz="2900" b="1" dirty="0" err="1" smtClean="0"/>
              <a:t>ιαφορ</a:t>
            </a:r>
            <a:r>
              <a:rPr lang="en-US" sz="2900" b="1" dirty="0"/>
              <a:t>o</a:t>
            </a:r>
            <a:r>
              <a:rPr lang="el-GR" sz="2900" b="1" dirty="0" smtClean="0"/>
              <a:t>ποιεί </a:t>
            </a:r>
            <a:r>
              <a:rPr lang="el-GR" sz="2900" dirty="0"/>
              <a:t>τη διδασκαλία του (</a:t>
            </a:r>
            <a:r>
              <a:rPr lang="en-US" sz="2200" dirty="0" err="1"/>
              <a:t>Tomlison</a:t>
            </a:r>
            <a:r>
              <a:rPr lang="en-US" sz="2200" dirty="0"/>
              <a:t>, 2001)</a:t>
            </a:r>
            <a:r>
              <a:rPr lang="el-GR" sz="2200" dirty="0"/>
              <a:t> </a:t>
            </a:r>
            <a:r>
              <a:rPr lang="el-GR" sz="2900" dirty="0"/>
              <a:t>με βάση τις βιογραφίες των μαθητών του </a:t>
            </a:r>
            <a:r>
              <a:rPr lang="el-GR" sz="2200" dirty="0"/>
              <a:t>(</a:t>
            </a:r>
            <a:r>
              <a:rPr lang="el-GR" sz="2200" dirty="0" err="1"/>
              <a:t>Βαλιαντή</a:t>
            </a:r>
            <a:r>
              <a:rPr lang="el-GR" sz="2200" dirty="0"/>
              <a:t> &amp; </a:t>
            </a:r>
            <a:r>
              <a:rPr lang="el-GR" sz="2200" dirty="0" err="1"/>
              <a:t>Κουτσελίνη</a:t>
            </a:r>
            <a:r>
              <a:rPr lang="el-GR" sz="2200" dirty="0"/>
              <a:t>, 2008</a:t>
            </a:r>
            <a:r>
              <a:rPr lang="el-GR" sz="29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sz="2900" dirty="0"/>
          </a:p>
          <a:p>
            <a:pPr marL="0" indent="0">
              <a:buNone/>
            </a:pPr>
            <a:r>
              <a:rPr lang="el-GR" sz="2900" b="1" u="sng" dirty="0"/>
              <a:t>Λειτουργεί ως: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900" b="1" dirty="0"/>
              <a:t>Κριτικά </a:t>
            </a:r>
            <a:r>
              <a:rPr lang="el-GR" sz="2900" b="1" dirty="0" err="1"/>
              <a:t>αναστοχαζόμενος</a:t>
            </a:r>
            <a:r>
              <a:rPr lang="el-GR" sz="2900" b="1" dirty="0"/>
              <a:t> κοινωνικός </a:t>
            </a:r>
            <a:r>
              <a:rPr lang="el-GR" sz="2900" b="1" dirty="0" smtClean="0"/>
              <a:t>ερευνητής </a:t>
            </a:r>
            <a:endParaRPr lang="el-GR" sz="2900" b="1" dirty="0"/>
          </a:p>
          <a:p>
            <a:pPr marL="0" indent="0">
              <a:buNone/>
            </a:pPr>
            <a:r>
              <a:rPr lang="en-US" sz="2900" dirty="0"/>
              <a:t>A</a:t>
            </a:r>
            <a:r>
              <a:rPr lang="el-GR" sz="2900" dirty="0" err="1"/>
              <a:t>ναλύει</a:t>
            </a:r>
            <a:r>
              <a:rPr lang="el-GR" sz="2900" dirty="0"/>
              <a:t> τις συνθήκες, ανάγκες των μαθητών, τις δυσκολίες, αλλά και τους πόρους/ικανότητές τους (</a:t>
            </a:r>
            <a:r>
              <a:rPr lang="en-US" sz="2200" dirty="0"/>
              <a:t>Long, 2005)</a:t>
            </a:r>
            <a:endParaRPr lang="el-GR" sz="2200" dirty="0"/>
          </a:p>
          <a:p>
            <a:pPr marL="0" indent="0">
              <a:buNone/>
            </a:pPr>
            <a:endParaRPr lang="el-GR" sz="2900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sz="2900" b="1" dirty="0"/>
              <a:t>Σχεδιαστής &amp; μετασχηματιστής του εκπαιδευτικού υλικού</a:t>
            </a:r>
          </a:p>
          <a:p>
            <a:pPr marL="0" indent="0">
              <a:buNone/>
            </a:pPr>
            <a:r>
              <a:rPr lang="el-GR" sz="2900" dirty="0"/>
              <a:t>Αναπτύσσει δεξιότητες κριτικού </a:t>
            </a:r>
            <a:r>
              <a:rPr lang="el-GR" sz="2900" dirty="0" err="1"/>
              <a:t>πολυτροπικού</a:t>
            </a:r>
            <a:r>
              <a:rPr lang="el-GR" sz="2900" dirty="0"/>
              <a:t> </a:t>
            </a:r>
            <a:r>
              <a:rPr lang="el-GR" sz="2900" dirty="0" err="1"/>
              <a:t>γραμματισμού</a:t>
            </a:r>
            <a:r>
              <a:rPr lang="el-GR" sz="2900" dirty="0"/>
              <a:t> </a:t>
            </a:r>
            <a:r>
              <a:rPr lang="el-GR" sz="2900" b="1" dirty="0"/>
              <a:t>– </a:t>
            </a:r>
            <a:r>
              <a:rPr lang="el-GR" sz="2900" dirty="0"/>
              <a:t>μετασχηματίζει το υλικό</a:t>
            </a:r>
            <a:r>
              <a:rPr lang="en-US" sz="2900" dirty="0"/>
              <a:t> </a:t>
            </a:r>
            <a:r>
              <a:rPr lang="en-US" sz="2200" dirty="0"/>
              <a:t>(Luke &amp; </a:t>
            </a:r>
            <a:r>
              <a:rPr lang="en-US" sz="2200" dirty="0" err="1"/>
              <a:t>Freebody</a:t>
            </a:r>
            <a:r>
              <a:rPr lang="en-US" sz="2200" dirty="0"/>
              <a:t>, 1999)</a:t>
            </a:r>
            <a:endParaRPr lang="el-GR" sz="2200" dirty="0"/>
          </a:p>
          <a:p>
            <a:pPr marL="0" indent="0">
              <a:buNone/>
            </a:pPr>
            <a:r>
              <a:rPr lang="el-GR" sz="2900" dirty="0"/>
              <a:t>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678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024744" cy="1296144"/>
          </a:xfrm>
        </p:spPr>
        <p:txBody>
          <a:bodyPr>
            <a:noAutofit/>
          </a:bodyPr>
          <a:lstStyle/>
          <a:p>
            <a:pPr algn="ctr"/>
            <a:r>
              <a:rPr lang="el-GR" sz="2400" b="1" dirty="0" smtClean="0"/>
              <a:t>Παιδαγωγικές </a:t>
            </a:r>
            <a:r>
              <a:rPr lang="el-GR" sz="2400" b="1" dirty="0"/>
              <a:t>κατευθύνσεις </a:t>
            </a:r>
            <a:r>
              <a:rPr lang="el-GR" sz="2400" b="1" dirty="0" smtClean="0"/>
              <a:t/>
            </a:r>
            <a:br>
              <a:rPr lang="el-GR" sz="2400" b="1" dirty="0" smtClean="0"/>
            </a:br>
            <a:r>
              <a:rPr lang="el-GR" sz="2400" b="1" dirty="0" smtClean="0"/>
              <a:t>για </a:t>
            </a:r>
            <a:r>
              <a:rPr lang="el-GR" sz="2400" b="1" dirty="0"/>
              <a:t>την εξ αποστάσεως διαπολιτισμική επικοινωνία:</a:t>
            </a:r>
            <a:br>
              <a:rPr lang="el-GR" sz="2400" b="1" dirty="0"/>
            </a:br>
            <a:endParaRPr lang="el-GR" sz="2400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95536" y="2323652"/>
            <a:ext cx="8352928" cy="4777756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marL="265176" lvl="0" indent="-265176" algn="ctr"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Char char=""/>
            </a:pPr>
            <a:endParaRPr lang="el-GR" sz="1500" b="1" dirty="0" smtClean="0">
              <a:solidFill>
                <a:prstClr val="black"/>
              </a:solidFill>
              <a:latin typeface="Verdana"/>
            </a:endParaRPr>
          </a:p>
          <a:p>
            <a:pPr marL="265176" indent="-265176" algn="ctr"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Char char=""/>
            </a:pPr>
            <a:r>
              <a:rPr lang="el-GR" sz="1800" b="1" dirty="0">
                <a:solidFill>
                  <a:prstClr val="black"/>
                </a:solidFill>
                <a:latin typeface="Verdana"/>
              </a:rPr>
              <a:t>Θεωρίες</a:t>
            </a:r>
            <a:r>
              <a:rPr lang="el-GR" sz="1800" dirty="0">
                <a:solidFill>
                  <a:prstClr val="black"/>
                </a:solidFill>
                <a:latin typeface="Verdana"/>
              </a:rPr>
              <a:t> </a:t>
            </a:r>
            <a:endParaRPr lang="el-GR" sz="1800" dirty="0" smtClean="0">
              <a:solidFill>
                <a:prstClr val="black"/>
              </a:solidFill>
              <a:latin typeface="Verdana"/>
            </a:endParaRPr>
          </a:p>
          <a:p>
            <a:pPr marL="0" indent="0" algn="ctr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r>
              <a:rPr lang="el-GR" sz="1800" dirty="0" smtClean="0">
                <a:solidFill>
                  <a:prstClr val="black"/>
                </a:solidFill>
                <a:latin typeface="Verdana"/>
              </a:rPr>
              <a:t>που </a:t>
            </a:r>
            <a:r>
              <a:rPr lang="el-GR" sz="1800" dirty="0">
                <a:solidFill>
                  <a:prstClr val="black"/>
                </a:solidFill>
                <a:latin typeface="Verdana"/>
              </a:rPr>
              <a:t>ενσωματώνουν τις αρχές της ενταξιακής εκπαίδευσης</a:t>
            </a:r>
            <a:br>
              <a:rPr lang="el-GR" sz="1800" dirty="0">
                <a:solidFill>
                  <a:prstClr val="black"/>
                </a:solidFill>
                <a:latin typeface="Verdana"/>
              </a:rPr>
            </a:br>
            <a:endParaRPr lang="el-GR" sz="1800" dirty="0">
              <a:solidFill>
                <a:prstClr val="black"/>
              </a:solidFill>
              <a:latin typeface="Verdana"/>
            </a:endParaRPr>
          </a:p>
          <a:p>
            <a:pPr marL="0" lvl="0" indent="0" algn="ctr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endParaRPr lang="el-GR" sz="1800" b="1" dirty="0">
              <a:solidFill>
                <a:prstClr val="black"/>
              </a:solidFill>
              <a:latin typeface="Verdana"/>
            </a:endParaRPr>
          </a:p>
          <a:p>
            <a:pPr marL="265176" lvl="0" indent="-265176" algn="ctr"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Char char=""/>
            </a:pPr>
            <a:r>
              <a:rPr lang="el-GR" sz="1800" b="1" dirty="0" smtClean="0">
                <a:solidFill>
                  <a:prstClr val="black"/>
                </a:solidFill>
                <a:latin typeface="Verdana"/>
              </a:rPr>
              <a:t>Πολιτισμικά </a:t>
            </a:r>
            <a:r>
              <a:rPr lang="el-GR" sz="1800" b="1" dirty="0">
                <a:solidFill>
                  <a:prstClr val="black"/>
                </a:solidFill>
                <a:latin typeface="Verdana"/>
              </a:rPr>
              <a:t>ευαίσθητη διδασκαλία </a:t>
            </a:r>
            <a:endParaRPr lang="en-US" sz="1800" b="1" dirty="0">
              <a:solidFill>
                <a:prstClr val="black"/>
              </a:solidFill>
              <a:latin typeface="Verdana"/>
            </a:endParaRPr>
          </a:p>
          <a:p>
            <a:pPr marL="0" lvl="0" indent="0" algn="ctr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r>
              <a:rPr lang="en-US" sz="1800" dirty="0">
                <a:solidFill>
                  <a:prstClr val="black"/>
                </a:solidFill>
                <a:latin typeface="Verdana"/>
              </a:rPr>
              <a:t>           Culturally responsive teaching</a:t>
            </a:r>
            <a:r>
              <a:rPr lang="el-GR" sz="1800" dirty="0">
                <a:solidFill>
                  <a:prstClr val="black"/>
                </a:solidFill>
                <a:latin typeface="Verdana"/>
              </a:rPr>
              <a:t> .</a:t>
            </a:r>
            <a:r>
              <a:rPr lang="en-US" sz="1800" dirty="0">
                <a:solidFill>
                  <a:prstClr val="black"/>
                </a:solidFill>
                <a:latin typeface="Verdana"/>
              </a:rPr>
              <a:t> (Gay, </a:t>
            </a:r>
            <a:r>
              <a:rPr lang="en-US" sz="1800" dirty="0" smtClean="0">
                <a:solidFill>
                  <a:prstClr val="black"/>
                </a:solidFill>
                <a:latin typeface="Verdana"/>
              </a:rPr>
              <a:t>2002)</a:t>
            </a:r>
            <a:endParaRPr lang="el-GR" sz="1800" dirty="0">
              <a:solidFill>
                <a:prstClr val="black"/>
              </a:solidFill>
              <a:latin typeface="Verdana"/>
            </a:endParaRPr>
          </a:p>
          <a:p>
            <a:pPr marL="0" lvl="0" indent="0" algn="ctr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endParaRPr lang="el-GR" sz="1800" b="1" dirty="0" smtClean="0">
              <a:solidFill>
                <a:prstClr val="black"/>
              </a:solidFill>
              <a:latin typeface="Verdana"/>
            </a:endParaRPr>
          </a:p>
          <a:p>
            <a:pPr marL="0" lvl="0" indent="0" algn="ctr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r>
              <a:rPr lang="en-US" sz="1800" b="1" dirty="0" smtClean="0">
                <a:solidFill>
                  <a:prstClr val="black"/>
                </a:solidFill>
                <a:latin typeface="Verdana"/>
              </a:rPr>
              <a:t>A</a:t>
            </a:r>
            <a:r>
              <a:rPr lang="el-GR" sz="1800" b="1" dirty="0" err="1">
                <a:solidFill>
                  <a:prstClr val="black"/>
                </a:solidFill>
                <a:latin typeface="Verdana"/>
              </a:rPr>
              <a:t>ντλεί</a:t>
            </a:r>
            <a:r>
              <a:rPr lang="el-GR" sz="1800" b="1" dirty="0">
                <a:solidFill>
                  <a:prstClr val="black"/>
                </a:solidFill>
                <a:latin typeface="Verdana"/>
              </a:rPr>
              <a:t> κ αξιοποιεί</a:t>
            </a:r>
            <a:r>
              <a:rPr lang="el-GR" sz="1800" dirty="0">
                <a:solidFill>
                  <a:prstClr val="black"/>
                </a:solidFill>
                <a:latin typeface="Verdana"/>
              </a:rPr>
              <a:t>:  Πολιτισμικές δυνάμεις μαθητών </a:t>
            </a:r>
            <a:endParaRPr lang="en-US" sz="1800" dirty="0">
              <a:solidFill>
                <a:prstClr val="black"/>
              </a:solidFill>
              <a:latin typeface="Verdana"/>
            </a:endParaRPr>
          </a:p>
          <a:p>
            <a:pPr marL="347472" lvl="1" indent="0" algn="just">
              <a:spcBef>
                <a:spcPts val="250"/>
              </a:spcBef>
              <a:buClr>
                <a:srgbClr val="F07F09"/>
              </a:buClr>
              <a:buSzPct val="100000"/>
              <a:buNone/>
            </a:pPr>
            <a:r>
              <a:rPr lang="el-GR" sz="1800" dirty="0" smtClean="0">
                <a:solidFill>
                  <a:prstClr val="black"/>
                </a:solidFill>
                <a:latin typeface="Verdana"/>
              </a:rPr>
              <a:t>- η</a:t>
            </a:r>
            <a:r>
              <a:rPr lang="en-US" sz="1800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el-GR" sz="1800" dirty="0">
                <a:solidFill>
                  <a:prstClr val="black"/>
                </a:solidFill>
                <a:latin typeface="Verdana"/>
              </a:rPr>
              <a:t>κουλτούρα, οι</a:t>
            </a:r>
            <a:r>
              <a:rPr lang="en-US" sz="1800" dirty="0">
                <a:solidFill>
                  <a:prstClr val="black"/>
                </a:solidFill>
                <a:latin typeface="Verdana"/>
              </a:rPr>
              <a:t> </a:t>
            </a:r>
            <a:r>
              <a:rPr lang="el-GR" sz="1800" dirty="0">
                <a:solidFill>
                  <a:prstClr val="black"/>
                </a:solidFill>
                <a:latin typeface="Verdana"/>
              </a:rPr>
              <a:t>διαθέσιμοι πόροι γνώσης, οι γλώσσες,   οι βιωμένες εμπειρίες, τα ενδιαφέροντα, οι </a:t>
            </a:r>
            <a:r>
              <a:rPr lang="el-GR" sz="1800" dirty="0" smtClean="0">
                <a:solidFill>
                  <a:prstClr val="black"/>
                </a:solidFill>
                <a:latin typeface="Verdana"/>
              </a:rPr>
              <a:t>ανάγκες, </a:t>
            </a:r>
            <a:r>
              <a:rPr lang="el-GR" sz="1800" b="1" dirty="0" smtClean="0">
                <a:solidFill>
                  <a:srgbClr val="FF0000"/>
                </a:solidFill>
                <a:latin typeface="Verdana"/>
              </a:rPr>
              <a:t>ηλικία</a:t>
            </a:r>
            <a:r>
              <a:rPr lang="el-GR" sz="1800" dirty="0" smtClean="0">
                <a:solidFill>
                  <a:prstClr val="black"/>
                </a:solidFill>
                <a:latin typeface="Verdana"/>
              </a:rPr>
              <a:t> - ως </a:t>
            </a:r>
            <a:r>
              <a:rPr lang="el-GR" sz="1800" dirty="0">
                <a:solidFill>
                  <a:prstClr val="black"/>
                </a:solidFill>
                <a:latin typeface="Verdana"/>
              </a:rPr>
              <a:t>πηγή πλούτου (</a:t>
            </a:r>
            <a:r>
              <a:rPr lang="en-US" sz="1800" dirty="0">
                <a:solidFill>
                  <a:prstClr val="black"/>
                </a:solidFill>
                <a:latin typeface="Verdana"/>
              </a:rPr>
              <a:t>Ruiz,2013)</a:t>
            </a:r>
            <a:r>
              <a:rPr lang="el-GR" sz="1800" dirty="0">
                <a:solidFill>
                  <a:prstClr val="black"/>
                </a:solidFill>
                <a:latin typeface="Verdana"/>
              </a:rPr>
              <a:t>   </a:t>
            </a:r>
            <a:endParaRPr lang="en-US" sz="1800" dirty="0">
              <a:solidFill>
                <a:prstClr val="black"/>
              </a:solidFill>
              <a:latin typeface="Verdana"/>
            </a:endParaRPr>
          </a:p>
          <a:p>
            <a:pPr marL="548640" lvl="1" indent="-201168" algn="ctr">
              <a:spcBef>
                <a:spcPts val="250"/>
              </a:spcBef>
              <a:buClr>
                <a:srgbClr val="F07F09"/>
              </a:buClr>
              <a:buSzPct val="100000"/>
              <a:buFont typeface="Verdana"/>
              <a:buChar char="◦"/>
            </a:pPr>
            <a:r>
              <a:rPr lang="el-GR" sz="1800" b="1" dirty="0">
                <a:solidFill>
                  <a:prstClr val="black"/>
                </a:solidFill>
                <a:latin typeface="Verdana"/>
              </a:rPr>
              <a:t>Ενδυναμώνει</a:t>
            </a:r>
            <a:r>
              <a:rPr lang="el-GR" sz="1800" dirty="0">
                <a:solidFill>
                  <a:prstClr val="black"/>
                </a:solidFill>
                <a:latin typeface="Verdana"/>
              </a:rPr>
              <a:t>: τα </a:t>
            </a:r>
            <a:r>
              <a:rPr lang="el-GR" sz="1800" dirty="0" err="1">
                <a:solidFill>
                  <a:prstClr val="black"/>
                </a:solidFill>
                <a:latin typeface="Verdana"/>
              </a:rPr>
              <a:t>ταυτοτικά</a:t>
            </a:r>
            <a:r>
              <a:rPr lang="el-GR" sz="1800" dirty="0">
                <a:solidFill>
                  <a:prstClr val="black"/>
                </a:solidFill>
                <a:latin typeface="Verdana"/>
              </a:rPr>
              <a:t> χαρακτηριστικά τους (</a:t>
            </a:r>
            <a:r>
              <a:rPr lang="el-GR" sz="1800" dirty="0" err="1">
                <a:solidFill>
                  <a:prstClr val="black"/>
                </a:solidFill>
                <a:latin typeface="Verdana"/>
              </a:rPr>
              <a:t>Γκόβαρης</a:t>
            </a:r>
            <a:r>
              <a:rPr lang="el-GR" sz="1800" dirty="0">
                <a:solidFill>
                  <a:prstClr val="black"/>
                </a:solidFill>
                <a:latin typeface="Verdana"/>
              </a:rPr>
              <a:t>, 2001)  </a:t>
            </a:r>
          </a:p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4294967295"/>
          </p:nvPr>
        </p:nvSpPr>
        <p:spPr>
          <a:xfrm>
            <a:off x="7524328" y="1052736"/>
            <a:ext cx="3857625" cy="936625"/>
          </a:xfrm>
        </p:spPr>
        <p:txBody>
          <a:bodyPr>
            <a:normAutofit/>
          </a:bodyPr>
          <a:lstStyle/>
          <a:p>
            <a:pPr lvl="0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el-GR" sz="1500" dirty="0" smtClean="0">
              <a:solidFill>
                <a:prstClr val="black"/>
              </a:solidFill>
              <a:latin typeface="Verdana"/>
            </a:endParaRPr>
          </a:p>
          <a:p>
            <a:pPr lvl="0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el-GR" sz="1500" dirty="0">
              <a:solidFill>
                <a:prstClr val="black"/>
              </a:solidFill>
              <a:latin typeface="Verdana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63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70497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200" b="1" dirty="0">
                <a:solidFill>
                  <a:srgbClr val="92D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ΧΑΡΑΚΤΗΡΙΣΤΙΚΑ </a:t>
            </a:r>
            <a:br>
              <a:rPr lang="el-GR" sz="2200" b="1" dirty="0">
                <a:solidFill>
                  <a:srgbClr val="92D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</a:br>
            <a:r>
              <a:rPr lang="el-GR" sz="2200" b="1" dirty="0">
                <a:solidFill>
                  <a:srgbClr val="92D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ΤΟΥ ΔΙΑΠΟΛΙΤΙΣΜΙΚΟΥ </a:t>
            </a:r>
            <a:r>
              <a:rPr lang="el-GR" sz="2200" b="1" dirty="0" smtClean="0">
                <a:solidFill>
                  <a:srgbClr val="92D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 ΕΚΠΑΙΔΕΥΤΙΚΟΥ  ΥΛΙΚΟΥ </a:t>
            </a:r>
            <a:r>
              <a:rPr lang="el-GR" sz="2200" b="1" dirty="0">
                <a:solidFill>
                  <a:srgbClr val="92D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/>
            </a:r>
            <a:br>
              <a:rPr lang="el-GR" sz="2200" b="1" dirty="0">
                <a:solidFill>
                  <a:srgbClr val="92D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</a:br>
            <a:r>
              <a:rPr lang="el-GR" sz="2200" b="1" dirty="0">
                <a:solidFill>
                  <a:srgbClr val="92D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ΩΣ ΠΛΑΙΣΙΑ ΜΑΘΗΣΗΣ</a:t>
            </a:r>
            <a:endParaRPr lang="el-GR" dirty="0">
              <a:solidFill>
                <a:srgbClr val="92D05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1600" dirty="0"/>
              <a:t>Ενεργοποιεί την </a:t>
            </a:r>
            <a:r>
              <a:rPr lang="el-GR" sz="1600" b="1" dirty="0"/>
              <a:t>προϋπάρχουσα γνώση </a:t>
            </a:r>
            <a:r>
              <a:rPr lang="el-GR" sz="1600" dirty="0"/>
              <a:t>των </a:t>
            </a:r>
            <a:r>
              <a:rPr lang="el-GR" sz="1600" dirty="0" smtClean="0"/>
              <a:t>μαθητών</a:t>
            </a:r>
            <a:endParaRPr lang="el-GR" sz="1600" b="1" dirty="0"/>
          </a:p>
          <a:p>
            <a:r>
              <a:rPr lang="el-GR" sz="1600" dirty="0"/>
              <a:t>Παρουσιάζει με </a:t>
            </a:r>
            <a:r>
              <a:rPr lang="el-GR" sz="1600" b="1" dirty="0"/>
              <a:t>ελκυστικό τρόπο</a:t>
            </a:r>
            <a:r>
              <a:rPr lang="el-GR" sz="1600" dirty="0"/>
              <a:t> κάθε </a:t>
            </a:r>
            <a:r>
              <a:rPr lang="el-GR" sz="1600" dirty="0" smtClean="0"/>
              <a:t>πληροφορία</a:t>
            </a:r>
            <a:endParaRPr lang="el-GR" sz="1600" dirty="0"/>
          </a:p>
          <a:p>
            <a:r>
              <a:rPr lang="el-GR" sz="1600" dirty="0"/>
              <a:t>Προωθεί την ανάπτυξη </a:t>
            </a:r>
            <a:r>
              <a:rPr lang="el-GR" sz="1600" b="1" dirty="0"/>
              <a:t>δεξιοτήτων  παραγωγής γραπτού </a:t>
            </a:r>
            <a:r>
              <a:rPr lang="el-GR" sz="1600" b="1" dirty="0" smtClean="0"/>
              <a:t>λόγου</a:t>
            </a:r>
            <a:endParaRPr lang="el-GR" sz="1500" b="1" dirty="0"/>
          </a:p>
          <a:p>
            <a:r>
              <a:rPr lang="el-GR" sz="1500" dirty="0" smtClean="0"/>
              <a:t>Παρέχε</a:t>
            </a:r>
            <a:r>
              <a:rPr lang="el-GR" sz="1500" b="1" dirty="0" smtClean="0"/>
              <a:t>ι </a:t>
            </a:r>
            <a:r>
              <a:rPr lang="el-GR" sz="1500" b="1" dirty="0" err="1"/>
              <a:t>πλαισιακή</a:t>
            </a:r>
            <a:r>
              <a:rPr lang="el-GR" sz="1500" b="1" dirty="0"/>
              <a:t> στήριξη</a:t>
            </a:r>
            <a:endParaRPr lang="en-US" sz="1500" b="1" dirty="0"/>
          </a:p>
          <a:p>
            <a:pPr lvl="1"/>
            <a:r>
              <a:rPr lang="el-GR" sz="1500" dirty="0"/>
              <a:t>Συνοδευτικό υλικό (οπτικά και </a:t>
            </a:r>
            <a:r>
              <a:rPr lang="el-GR" sz="1500" dirty="0" err="1"/>
              <a:t>πολυτροπικά</a:t>
            </a:r>
            <a:r>
              <a:rPr lang="el-GR" sz="1500" dirty="0"/>
              <a:t> βοηθήματα</a:t>
            </a:r>
            <a:r>
              <a:rPr lang="el-GR" sz="1500" dirty="0" smtClean="0"/>
              <a:t>)</a:t>
            </a:r>
            <a:endParaRPr lang="el-GR" sz="1500" dirty="0"/>
          </a:p>
          <a:p>
            <a:pPr lvl="1"/>
            <a:r>
              <a:rPr lang="el-GR" sz="1500" dirty="0"/>
              <a:t>Ενισχύει τις </a:t>
            </a:r>
            <a:r>
              <a:rPr lang="el-GR" sz="1500" b="1" dirty="0" err="1"/>
              <a:t>προσληπτικές</a:t>
            </a:r>
            <a:r>
              <a:rPr lang="el-GR" sz="1500" b="1" dirty="0"/>
              <a:t> δεξιότητες </a:t>
            </a:r>
          </a:p>
          <a:p>
            <a:pPr lvl="1"/>
            <a:r>
              <a:rPr lang="el-GR" sz="1500" dirty="0"/>
              <a:t>Αξιοποιεί τις </a:t>
            </a:r>
            <a:r>
              <a:rPr lang="el-GR" sz="1500" b="1" dirty="0"/>
              <a:t>αρχές</a:t>
            </a:r>
            <a:r>
              <a:rPr lang="el-GR" sz="1500" dirty="0"/>
              <a:t> της </a:t>
            </a:r>
            <a:r>
              <a:rPr lang="el-GR" sz="1500" b="1" dirty="0" err="1" smtClean="0"/>
              <a:t>Πολυτροπικότητας</a:t>
            </a:r>
            <a:endParaRPr lang="el-GR" sz="1500" b="1" dirty="0" smtClean="0"/>
          </a:p>
          <a:p>
            <a:pPr lvl="1"/>
            <a:endParaRPr lang="el-GR" sz="1500" b="1" dirty="0"/>
          </a:p>
          <a:p>
            <a:pPr marL="347472" lvl="1" indent="0">
              <a:buNone/>
            </a:pPr>
            <a:r>
              <a:rPr lang="el-GR" sz="1500" b="1" dirty="0"/>
              <a:t>ΣΥΓΧΡΟΝΗ ΕΚΠΑΙΔΕΥΣΗ</a:t>
            </a:r>
          </a:p>
          <a:p>
            <a:pPr lvl="1"/>
            <a:r>
              <a:rPr lang="el-GR" sz="1500" b="1" dirty="0" err="1"/>
              <a:t>Πολυτροπικότητα</a:t>
            </a:r>
            <a:r>
              <a:rPr lang="el-GR" sz="1500" b="1" dirty="0"/>
              <a:t> της επικοινωνίας </a:t>
            </a:r>
          </a:p>
          <a:p>
            <a:pPr lvl="1"/>
            <a:r>
              <a:rPr lang="el-GR" sz="1500" dirty="0"/>
              <a:t>Εκφράσεις προσώπου &amp; χειρονομίες</a:t>
            </a:r>
          </a:p>
          <a:p>
            <a:pPr lvl="1"/>
            <a:r>
              <a:rPr lang="el-GR" sz="1500" dirty="0"/>
              <a:t>Επιτονισμός φωνής, έμφαση και αλλαγή ρυθμού ομιλίας</a:t>
            </a:r>
          </a:p>
        </p:txBody>
      </p:sp>
    </p:spTree>
    <p:extLst>
      <p:ext uri="{BB962C8B-B14F-4D97-AF65-F5344CB8AC3E}">
        <p14:creationId xmlns:p14="http://schemas.microsoft.com/office/powerpoint/2010/main" val="345806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200" b="1" dirty="0" smtClean="0"/>
              <a:t>Αποφασίζουμε:</a:t>
            </a:r>
            <a:br>
              <a:rPr lang="el-GR" sz="3200" b="1" dirty="0" smtClean="0"/>
            </a:br>
            <a:r>
              <a:rPr lang="el-GR" sz="3200" b="1" dirty="0" smtClean="0"/>
              <a:t> πού  είμαστε &amp; πού θέλουμε να φτάσουμε!</a:t>
            </a:r>
            <a:endParaRPr lang="el-GR" sz="3200" b="1" dirty="0"/>
          </a:p>
        </p:txBody>
      </p:sp>
      <p:pic>
        <p:nvPicPr>
          <p:cNvPr id="3074" name="Picture 2" descr="C:\Users\ΣΕΠ\Desktop\FB_IMG_15997700048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2324100"/>
            <a:ext cx="6480720" cy="405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25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024744" cy="576064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 smtClean="0"/>
              <a:t>Υποστήριξη ΣΕΠ – διαδικαστικά επικοινωνίας</a:t>
            </a:r>
            <a:endParaRPr lang="el-GR" sz="24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700808"/>
            <a:ext cx="8208912" cy="4752528"/>
          </a:xfrm>
        </p:spPr>
        <p:txBody>
          <a:bodyPr>
            <a:normAutofit fontScale="70000" lnSpcReduction="20000"/>
          </a:bodyPr>
          <a:lstStyle/>
          <a:p>
            <a:r>
              <a:rPr lang="el-GR" b="1" dirty="0" smtClean="0"/>
              <a:t>Αναλυτικό </a:t>
            </a:r>
            <a:r>
              <a:rPr lang="en-US" b="1" dirty="0" smtClean="0"/>
              <a:t>mail </a:t>
            </a:r>
            <a:r>
              <a:rPr lang="el-GR" b="1" dirty="0" smtClean="0"/>
              <a:t>στους Διευθυντές των ΔΥΕΠ </a:t>
            </a:r>
            <a:r>
              <a:rPr lang="el-GR" dirty="0" smtClean="0"/>
              <a:t>– προώθηση στους εκπαιδευτικούς – επικοινωνία με τους ΣΕΕ αρμοδιότητας</a:t>
            </a:r>
          </a:p>
          <a:p>
            <a:pPr marL="68580" indent="0">
              <a:buNone/>
            </a:pPr>
            <a:r>
              <a:rPr lang="el-GR" dirty="0" smtClean="0"/>
              <a:t> </a:t>
            </a:r>
          </a:p>
          <a:p>
            <a:pPr marL="68580" indent="0">
              <a:buNone/>
            </a:pPr>
            <a:r>
              <a:rPr lang="el-GR" b="1" dirty="0" smtClean="0"/>
              <a:t>ΞΕΝΩΝΕΣ ν. Λάρισας</a:t>
            </a:r>
          </a:p>
          <a:p>
            <a:r>
              <a:rPr lang="el-GR" dirty="0" smtClean="0"/>
              <a:t>ΔΥΕΠ Γυμν. </a:t>
            </a:r>
            <a:r>
              <a:rPr lang="el-GR" dirty="0" err="1" smtClean="0"/>
              <a:t>Πυργετού</a:t>
            </a:r>
            <a:r>
              <a:rPr lang="el-GR" dirty="0" smtClean="0"/>
              <a:t> &amp; ΔΥΕΠ </a:t>
            </a:r>
            <a:r>
              <a:rPr lang="el-GR" dirty="0" err="1" smtClean="0"/>
              <a:t>Δημ</a:t>
            </a:r>
            <a:r>
              <a:rPr lang="el-GR" dirty="0" smtClean="0"/>
              <a:t>. Σχ. Στομίου: </a:t>
            </a:r>
          </a:p>
          <a:p>
            <a:pPr lvl="1"/>
            <a:r>
              <a:rPr lang="el-GR" dirty="0" smtClean="0"/>
              <a:t>Υποστήριξη ΣΕΠ σε συνεργασία με το προσωπικό των φορέων (δυνατότητα </a:t>
            </a:r>
            <a:r>
              <a:rPr lang="el-GR" b="1" dirty="0" smtClean="0"/>
              <a:t>σύγχρονης κ ασύγχρονης </a:t>
            </a:r>
            <a:r>
              <a:rPr lang="el-GR" dirty="0" smtClean="0"/>
              <a:t>εξ αποστάσεως εκπαίδευσης)</a:t>
            </a:r>
          </a:p>
          <a:p>
            <a:pPr lvl="1"/>
            <a:r>
              <a:rPr lang="el-GR" dirty="0" smtClean="0"/>
              <a:t>Οι φορείς μπορούν να δημιουργήσουν  </a:t>
            </a:r>
            <a:r>
              <a:rPr lang="en-US" dirty="0" smtClean="0"/>
              <a:t>mail </a:t>
            </a:r>
            <a:r>
              <a:rPr lang="el-GR" dirty="0" smtClean="0"/>
              <a:t>σε συνεργασία μαζί σας και να υποστηρίξουν με μεταφραστές τη σύγχρονη εξ αποστάσεως)</a:t>
            </a:r>
          </a:p>
          <a:p>
            <a:pPr marL="365760" lvl="1" indent="0">
              <a:buNone/>
            </a:pPr>
            <a:endParaRPr lang="el-GR" dirty="0" smtClean="0"/>
          </a:p>
          <a:p>
            <a:pPr marL="68580" indent="0">
              <a:buNone/>
            </a:pPr>
            <a:r>
              <a:rPr lang="el-GR" b="1" dirty="0" smtClean="0"/>
              <a:t>Δομή Φιλοξενίας </a:t>
            </a:r>
            <a:r>
              <a:rPr lang="el-GR" b="1" dirty="0" err="1" smtClean="0"/>
              <a:t>Κουτσόχερου</a:t>
            </a:r>
            <a:endParaRPr lang="el-GR" b="1" dirty="0" smtClean="0"/>
          </a:p>
          <a:p>
            <a:r>
              <a:rPr lang="el-GR" dirty="0" smtClean="0"/>
              <a:t>ΔΥΕΠ 3</a:t>
            </a:r>
            <a:r>
              <a:rPr lang="el-GR" baseline="30000" dirty="0" smtClean="0"/>
              <a:t>ου</a:t>
            </a:r>
            <a:r>
              <a:rPr lang="el-GR" dirty="0" smtClean="0"/>
              <a:t> Γυμν. Λάρισας, 26</a:t>
            </a:r>
            <a:r>
              <a:rPr lang="el-GR" baseline="30000" dirty="0" smtClean="0"/>
              <a:t>ου</a:t>
            </a:r>
            <a:r>
              <a:rPr lang="el-GR" dirty="0" smtClean="0"/>
              <a:t> </a:t>
            </a:r>
            <a:r>
              <a:rPr lang="el-GR" dirty="0" err="1" smtClean="0"/>
              <a:t>Δημ</a:t>
            </a:r>
            <a:r>
              <a:rPr lang="el-GR" dirty="0" smtClean="0"/>
              <a:t>. Σχ. Λάρισας, </a:t>
            </a:r>
            <a:r>
              <a:rPr lang="el-GR" dirty="0" err="1" smtClean="0"/>
              <a:t>Δημ</a:t>
            </a:r>
            <a:r>
              <a:rPr lang="el-GR" dirty="0" smtClean="0"/>
              <a:t>. Σχ. </a:t>
            </a:r>
            <a:r>
              <a:rPr lang="el-GR" dirty="0" err="1" smtClean="0"/>
              <a:t>Τερψιθέας</a:t>
            </a:r>
            <a:r>
              <a:rPr lang="el-GR" dirty="0" smtClean="0"/>
              <a:t>, </a:t>
            </a:r>
            <a:r>
              <a:rPr lang="el-GR" dirty="0" err="1" smtClean="0"/>
              <a:t>Δημ</a:t>
            </a:r>
            <a:r>
              <a:rPr lang="el-GR" dirty="0" smtClean="0"/>
              <a:t>. Σχ. Κοιλάδας &amp;  ΔΥΕΠ Νηπιαγωγείου Μάνδρας (παράρτημα): </a:t>
            </a:r>
          </a:p>
          <a:p>
            <a:pPr lvl="1"/>
            <a:r>
              <a:rPr lang="el-GR" dirty="0" smtClean="0"/>
              <a:t>δυνατότητα </a:t>
            </a:r>
            <a:r>
              <a:rPr lang="el-GR" b="1" dirty="0" smtClean="0"/>
              <a:t>ασύγχρονης εκπαίδευσης </a:t>
            </a:r>
            <a:r>
              <a:rPr lang="en-US" b="1" dirty="0" smtClean="0"/>
              <a:t> </a:t>
            </a:r>
            <a:r>
              <a:rPr lang="en-US" dirty="0" smtClean="0"/>
              <a:t>- </a:t>
            </a:r>
            <a:r>
              <a:rPr lang="el-GR" dirty="0"/>
              <a:t>(μεγάλος ο αριθμός των μαθητών, αδυναμία χρήσης </a:t>
            </a:r>
            <a:r>
              <a:rPr lang="en-US" dirty="0" err="1"/>
              <a:t>webex</a:t>
            </a:r>
            <a:r>
              <a:rPr lang="en-US" dirty="0" smtClean="0"/>
              <a:t>)</a:t>
            </a:r>
            <a:endParaRPr lang="el-GR" dirty="0" smtClean="0"/>
          </a:p>
          <a:p>
            <a:pPr lvl="2"/>
            <a:r>
              <a:rPr lang="el-GR" dirty="0" smtClean="0"/>
              <a:t>«</a:t>
            </a:r>
            <a:r>
              <a:rPr lang="en-US" dirty="0" smtClean="0"/>
              <a:t>A</a:t>
            </a:r>
            <a:r>
              <a:rPr lang="el-GR" dirty="0" err="1" smtClean="0"/>
              <a:t>νεβάζετε</a:t>
            </a:r>
            <a:r>
              <a:rPr lang="el-GR" dirty="0" smtClean="0"/>
              <a:t>»  υλικό στην πλατφόρμα </a:t>
            </a:r>
            <a:r>
              <a:rPr lang="en-US" dirty="0" smtClean="0"/>
              <a:t>e-class, </a:t>
            </a:r>
            <a:endParaRPr lang="el-GR" dirty="0" smtClean="0"/>
          </a:p>
          <a:p>
            <a:pPr lvl="2"/>
            <a:r>
              <a:rPr lang="el-GR" dirty="0" smtClean="0"/>
              <a:t>Αφήνετε «ανοιχτό» το μάθημα, </a:t>
            </a:r>
          </a:p>
          <a:p>
            <a:pPr lvl="2"/>
            <a:r>
              <a:rPr lang="el-GR" dirty="0" smtClean="0"/>
              <a:t>μου στέλνετε το </a:t>
            </a:r>
            <a:r>
              <a:rPr lang="en-US" dirty="0" err="1" smtClean="0"/>
              <a:t>url</a:t>
            </a:r>
            <a:r>
              <a:rPr lang="en-US" dirty="0" smtClean="0"/>
              <a:t> </a:t>
            </a:r>
            <a:r>
              <a:rPr lang="el-GR" dirty="0" smtClean="0"/>
              <a:t> σε </a:t>
            </a:r>
            <a:r>
              <a:rPr lang="en-US" dirty="0" smtClean="0"/>
              <a:t>mail </a:t>
            </a:r>
            <a:r>
              <a:rPr lang="el-GR" dirty="0" smtClean="0"/>
              <a:t>επικοινωνίας</a:t>
            </a:r>
          </a:p>
          <a:p>
            <a:pPr lvl="2"/>
            <a:r>
              <a:rPr lang="el-GR" dirty="0" smtClean="0"/>
              <a:t>το προωθώ στις ομάδες μαθητών ανά σχολείο ,</a:t>
            </a:r>
          </a:p>
          <a:p>
            <a:pPr lvl="2"/>
            <a:r>
              <a:rPr lang="el-GR" dirty="0" smtClean="0"/>
              <a:t> σε κάθε </a:t>
            </a:r>
            <a:r>
              <a:rPr lang="en-US" dirty="0" smtClean="0"/>
              <a:t>mail </a:t>
            </a:r>
            <a:r>
              <a:rPr lang="el-GR" dirty="0" smtClean="0"/>
              <a:t>αναγράφετε στο θέμα: όνομα ΔΥΕΠ κ γνωστικό αντικείμενο (αποτελεσματικότερη διαχείριση του όγκου των μηνυμάτων)</a:t>
            </a:r>
          </a:p>
        </p:txBody>
      </p:sp>
    </p:spTree>
    <p:extLst>
      <p:ext uri="{BB962C8B-B14F-4D97-AF65-F5344CB8AC3E}">
        <p14:creationId xmlns:p14="http://schemas.microsoft.com/office/powerpoint/2010/main" val="214547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40960" cy="1296144"/>
          </a:xfrm>
        </p:spPr>
        <p:txBody>
          <a:bodyPr>
            <a:noAutofit/>
          </a:bodyPr>
          <a:lstStyle/>
          <a:p>
            <a:pPr algn="ctr"/>
            <a:r>
              <a:rPr lang="el-GR" sz="2800" b="1" dirty="0" smtClean="0"/>
              <a:t>Το πλαίσιο της Εξ αποστάσεως εκπαίδευσης </a:t>
            </a:r>
            <a:br>
              <a:rPr lang="el-GR" sz="2800" b="1" dirty="0" smtClean="0"/>
            </a:br>
            <a:r>
              <a:rPr lang="el-GR" sz="2800" b="1" dirty="0" smtClean="0"/>
              <a:t>παιδιών προσφύγων/μεταναστών:</a:t>
            </a:r>
            <a:br>
              <a:rPr lang="el-GR" sz="2800" b="1" dirty="0" smtClean="0"/>
            </a:br>
            <a:r>
              <a:rPr lang="el-GR" sz="2800" b="1" dirty="0" smtClean="0"/>
              <a:t>Μια πρώτη ενδεικτική χαρτογράφηση</a:t>
            </a:r>
            <a:endParaRPr lang="el-GR" sz="2800" b="1" dirty="0"/>
          </a:p>
        </p:txBody>
      </p:sp>
      <p:pic>
        <p:nvPicPr>
          <p:cNvPr id="4" name="Picture 2" descr="C:\Users\ΣΕΠ\Desktop\FB_IMG_160398701761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2420888"/>
            <a:ext cx="3419475" cy="3419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Θέση περιεχομένου 4"/>
          <p:cNvSpPr>
            <a:spLocks noGrp="1"/>
          </p:cNvSpPr>
          <p:nvPr>
            <p:ph sz="quarter" idx="14"/>
          </p:nvPr>
        </p:nvSpPr>
        <p:spPr>
          <a:xfrm>
            <a:off x="827584" y="2564904"/>
            <a:ext cx="3419856" cy="3493008"/>
          </a:xfrm>
        </p:spPr>
        <p:txBody>
          <a:bodyPr>
            <a:normAutofit fontScale="85000" lnSpcReduction="10000"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Είναι εφικτή</a:t>
            </a:r>
            <a:r>
              <a:rPr lang="el-GR" b="1" dirty="0" smtClean="0"/>
              <a:t>;</a:t>
            </a:r>
          </a:p>
          <a:p>
            <a:pPr marL="68580" indent="0">
              <a:buNone/>
            </a:pPr>
            <a:r>
              <a:rPr lang="el-GR" sz="1800" b="1" dirty="0" smtClean="0"/>
              <a:t>(δυνατότητες/</a:t>
            </a:r>
            <a:r>
              <a:rPr lang="el-GR" sz="1800" b="1" dirty="0" err="1" smtClean="0"/>
              <a:t>περιορισμο</a:t>
            </a:r>
            <a:r>
              <a:rPr lang="el-GR" sz="1800" b="1" dirty="0" smtClean="0"/>
              <a:t>ί – ταυτότητα των μαθητών – χαρτογράφηση παιδαγωγικού χώρου του «Αλλου»)</a:t>
            </a:r>
          </a:p>
          <a:p>
            <a:r>
              <a:rPr lang="el-GR" b="1" dirty="0" smtClean="0">
                <a:solidFill>
                  <a:srgbClr val="FF0000"/>
                </a:solidFill>
              </a:rPr>
              <a:t>Μπορώ να τα καταφέρω</a:t>
            </a:r>
            <a:r>
              <a:rPr lang="el-GR" b="1" dirty="0" smtClean="0"/>
              <a:t>;</a:t>
            </a:r>
          </a:p>
          <a:p>
            <a:pPr marL="68580" indent="0">
              <a:buNone/>
            </a:pPr>
            <a:r>
              <a:rPr lang="el-GR" sz="1800" b="1" dirty="0" smtClean="0"/>
              <a:t>(ετοιμότητα - διαπολιτισμικό προφίλ  των εκπαιδευτικών</a:t>
            </a:r>
          </a:p>
          <a:p>
            <a:r>
              <a:rPr lang="el-GR" b="1" dirty="0" smtClean="0">
                <a:solidFill>
                  <a:srgbClr val="FF0000"/>
                </a:solidFill>
              </a:rPr>
              <a:t>Υπάρχουν εργαλεία</a:t>
            </a:r>
            <a:r>
              <a:rPr lang="el-GR" b="1" dirty="0" smtClean="0"/>
              <a:t>;</a:t>
            </a:r>
          </a:p>
          <a:p>
            <a:pPr marL="68580" indent="0">
              <a:buNone/>
            </a:pPr>
            <a:r>
              <a:rPr lang="el-GR" sz="1800" b="1" dirty="0" smtClean="0"/>
              <a:t>(υποστήριξη – θεσμικό προφίλ εκπαίδευσης παιδιών προσφύγων &amp; μεταναστών)</a:t>
            </a:r>
            <a:endParaRPr lang="el-GR" sz="1800" b="1" dirty="0"/>
          </a:p>
        </p:txBody>
      </p:sp>
    </p:spTree>
    <p:extLst>
      <p:ext uri="{BB962C8B-B14F-4D97-AF65-F5344CB8AC3E}">
        <p14:creationId xmlns:p14="http://schemas.microsoft.com/office/powerpoint/2010/main" val="94097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024744" cy="745152"/>
          </a:xfrm>
        </p:spPr>
        <p:txBody>
          <a:bodyPr>
            <a:no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Πώς μπορεί κάποιος από μας να είναι χαρούμενος όταν όλοι οι άλλοι δεν είναι; </a:t>
            </a:r>
            <a:endParaRPr lang="el-GR" sz="24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ΣΕΠ\Desktop\FB_IMG_15938642035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1556792"/>
            <a:ext cx="597666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18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99592" y="1412776"/>
            <a:ext cx="7024744" cy="3816424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pPr algn="ctr"/>
            <a:r>
              <a:rPr lang="el-GR" dirty="0" smtClean="0">
                <a:latin typeface="Algerian" panose="04020705040A02060702" pitchFamily="82" charset="0"/>
              </a:rPr>
              <a:t/>
            </a:r>
            <a:br>
              <a:rPr lang="el-GR" dirty="0" smtClean="0">
                <a:latin typeface="Algerian" panose="04020705040A02060702" pitchFamily="82" charset="0"/>
              </a:rPr>
            </a:br>
            <a:r>
              <a:rPr lang="el-GR" dirty="0">
                <a:latin typeface="Algerian" panose="04020705040A02060702" pitchFamily="82" charset="0"/>
              </a:rPr>
              <a:t/>
            </a:r>
            <a:br>
              <a:rPr lang="el-GR" dirty="0">
                <a:latin typeface="Algerian" panose="04020705040A02060702" pitchFamily="82" charset="0"/>
              </a:rPr>
            </a:br>
            <a:r>
              <a:rPr lang="el-GR" dirty="0" smtClean="0">
                <a:latin typeface="Algerian" panose="04020705040A02060702" pitchFamily="82" charset="0"/>
              </a:rPr>
              <a:t/>
            </a:r>
            <a:br>
              <a:rPr lang="el-GR" dirty="0" smtClean="0">
                <a:latin typeface="Algerian" panose="04020705040A02060702" pitchFamily="82" charset="0"/>
              </a:rPr>
            </a:br>
            <a:r>
              <a:rPr lang="el-GR" dirty="0">
                <a:latin typeface="Algerian" panose="04020705040A02060702" pitchFamily="82" charset="0"/>
              </a:rPr>
              <a:t/>
            </a:r>
            <a:br>
              <a:rPr lang="el-GR" dirty="0">
                <a:latin typeface="Algerian" panose="04020705040A02060702" pitchFamily="82" charset="0"/>
              </a:rPr>
            </a:br>
            <a:r>
              <a:rPr lang="en-US" sz="9800" dirty="0" smtClean="0">
                <a:latin typeface="Algerian" panose="04020705040A02060702" pitchFamily="82" charset="0"/>
              </a:rPr>
              <a:t>UBUNTU</a:t>
            </a:r>
            <a:r>
              <a:rPr lang="en-US" dirty="0" smtClean="0">
                <a:latin typeface="Algerian" panose="04020705040A02060702" pitchFamily="82" charset="0"/>
              </a:rPr>
              <a:t/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l-GR" b="1" dirty="0" smtClean="0">
                <a:solidFill>
                  <a:srgbClr val="FF0000"/>
                </a:solidFill>
              </a:rPr>
              <a:t>Είμαι … επειδή είμαστε!</a:t>
            </a:r>
            <a:br>
              <a:rPr lang="el-GR" b="1" dirty="0" smtClean="0">
                <a:solidFill>
                  <a:srgbClr val="FF0000"/>
                </a:solidFill>
              </a:rPr>
            </a:br>
            <a:r>
              <a:rPr lang="el-GR" sz="2200" b="1" dirty="0"/>
              <a:t>Στην κουλτούρα των </a:t>
            </a:r>
            <a:r>
              <a:rPr lang="en-US" sz="2200" b="1" dirty="0"/>
              <a:t>Xhosa</a:t>
            </a:r>
            <a:r>
              <a:rPr lang="el-GR" b="1" dirty="0"/>
              <a:t/>
            </a:r>
            <a:br>
              <a:rPr lang="el-GR" b="1" dirty="0"/>
            </a:br>
            <a:r>
              <a:rPr lang="el-GR" b="1" dirty="0" smtClean="0">
                <a:solidFill>
                  <a:srgbClr val="FF0000"/>
                </a:solidFill>
              </a:rPr>
              <a:t/>
            </a:r>
            <a:br>
              <a:rPr lang="el-GR" b="1" dirty="0" smtClean="0">
                <a:solidFill>
                  <a:srgbClr val="FF0000"/>
                </a:solidFill>
              </a:rPr>
            </a:br>
            <a:r>
              <a:rPr lang="el-GR" b="1" dirty="0" smtClean="0">
                <a:solidFill>
                  <a:srgbClr val="FF0000"/>
                </a:solidFill>
              </a:rPr>
              <a:t/>
            </a:r>
            <a:br>
              <a:rPr lang="el-GR" b="1" dirty="0" smtClean="0">
                <a:solidFill>
                  <a:srgbClr val="FF0000"/>
                </a:solidFill>
              </a:rPr>
            </a:br>
            <a:r>
              <a:rPr lang="el-GR" b="1" dirty="0" smtClean="0">
                <a:solidFill>
                  <a:srgbClr val="FF0000"/>
                </a:solidFill>
              </a:rPr>
              <a:t>                          Καλές γιορτές!!!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16016" y="5805264"/>
            <a:ext cx="3888548" cy="648072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l-GR" dirty="0" smtClean="0"/>
              <a:t>Σας ευχαριστώ θερμά!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693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755576" y="692696"/>
            <a:ext cx="7024744" cy="207910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 smtClean="0"/>
              <a:t/>
            </a:r>
            <a:br>
              <a:rPr lang="el-GR" sz="2800" b="1" dirty="0" smtClean="0"/>
            </a:br>
            <a:r>
              <a:rPr lang="el-GR" sz="2800" b="1" dirty="0"/>
              <a:t/>
            </a:r>
            <a:br>
              <a:rPr lang="el-GR" sz="2800" b="1" dirty="0"/>
            </a:br>
            <a:r>
              <a:rPr lang="el-GR" sz="2800" b="1" dirty="0" smtClean="0"/>
              <a:t>Πολλαπλές πραγματικότητες:</a:t>
            </a:r>
            <a:br>
              <a:rPr lang="el-GR" sz="2800" b="1" dirty="0" smtClean="0"/>
            </a:br>
            <a:r>
              <a:rPr lang="el-GR" sz="2800" b="1" dirty="0" smtClean="0">
                <a:solidFill>
                  <a:srgbClr val="FF0000"/>
                </a:solidFill>
              </a:rPr>
              <a:t>παιδιά</a:t>
            </a:r>
            <a:r>
              <a:rPr lang="el-GR" sz="2800" b="1" dirty="0" smtClean="0"/>
              <a:t> πρόσφυγες ή </a:t>
            </a:r>
            <a:r>
              <a:rPr lang="el-GR" sz="2800" b="1" dirty="0" smtClean="0">
                <a:solidFill>
                  <a:srgbClr val="FF0000"/>
                </a:solidFill>
              </a:rPr>
              <a:t>παιδιά</a:t>
            </a:r>
            <a:r>
              <a:rPr lang="el-GR" sz="2800" b="1" dirty="0" smtClean="0"/>
              <a:t> μετανάστες;</a:t>
            </a:r>
            <a:br>
              <a:rPr lang="el-GR" sz="2800" b="1" dirty="0" smtClean="0"/>
            </a:br>
            <a:r>
              <a:rPr lang="el-GR" sz="2800" b="1" dirty="0" smtClean="0"/>
              <a:t>Οπτικές κ επιλογές</a:t>
            </a:r>
            <a:br>
              <a:rPr lang="el-GR" sz="2800" b="1" dirty="0" smtClean="0"/>
            </a:br>
            <a:r>
              <a:rPr lang="el-GR" sz="2800" b="1" i="1" u="sng" dirty="0" smtClean="0">
                <a:solidFill>
                  <a:srgbClr val="FF0000"/>
                </a:solidFill>
              </a:rPr>
              <a:t>Διαπραγμάτευση ταυτοτήτων: </a:t>
            </a:r>
            <a:r>
              <a:rPr lang="el-GR" sz="2800" b="1" i="1" dirty="0" smtClean="0">
                <a:solidFill>
                  <a:srgbClr val="FF0000"/>
                </a:solidFill>
              </a:rPr>
              <a:t/>
            </a:r>
            <a:br>
              <a:rPr lang="el-GR" sz="2800" b="1" i="1" dirty="0" smtClean="0">
                <a:solidFill>
                  <a:srgbClr val="FF0000"/>
                </a:solidFill>
              </a:rPr>
            </a:br>
            <a:r>
              <a:rPr lang="el-GR" sz="2800" b="1" i="1" dirty="0" smtClean="0">
                <a:solidFill>
                  <a:srgbClr val="FF0000"/>
                </a:solidFill>
              </a:rPr>
              <a:t>Εγώ &amp; ο «Άλλος»</a:t>
            </a:r>
            <a:endParaRPr lang="el-GR" sz="28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3140968"/>
            <a:ext cx="381642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3212976"/>
            <a:ext cx="36004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28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755576" y="692696"/>
            <a:ext cx="7992888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b="1" dirty="0"/>
              <a:t>θεωρήσεις του </a:t>
            </a:r>
            <a:r>
              <a:rPr lang="el-GR" sz="3200" b="1" dirty="0" smtClean="0"/>
              <a:t>κόσμου </a:t>
            </a:r>
            <a:br>
              <a:rPr lang="el-GR" sz="3200" b="1" dirty="0" smtClean="0"/>
            </a:br>
            <a:r>
              <a:rPr lang="el-GR" sz="3200" b="1" dirty="0" smtClean="0"/>
              <a:t>που καθορίζουν το ρόλο μας </a:t>
            </a:r>
            <a:br>
              <a:rPr lang="el-GR" sz="3200" b="1" dirty="0" smtClean="0"/>
            </a:br>
            <a:r>
              <a:rPr lang="el-GR" sz="3200" b="1" dirty="0" smtClean="0"/>
              <a:t>ως «</a:t>
            </a:r>
            <a:r>
              <a:rPr lang="el-GR" sz="3200" b="1" dirty="0" err="1" smtClean="0"/>
              <a:t>αναστοχαζόμενοι</a:t>
            </a:r>
            <a:r>
              <a:rPr lang="el-GR" sz="3200" b="1" dirty="0" smtClean="0"/>
              <a:t> εκπαιδευτικοί»</a:t>
            </a:r>
            <a:endParaRPr lang="el-GR" sz="3200" dirty="0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2736924" cy="3743002"/>
          </a:xfrm>
          <a:prstGeom prst="rect">
            <a:avLst/>
          </a:prstGeom>
        </p:spPr>
      </p:pic>
      <p:pic>
        <p:nvPicPr>
          <p:cNvPr id="9" name="Θέση περιεχομένου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348880"/>
            <a:ext cx="5328592" cy="399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2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704974" cy="1143000"/>
          </a:xfrm>
        </p:spPr>
        <p:txBody>
          <a:bodyPr>
            <a:noAutofit/>
          </a:bodyPr>
          <a:lstStyle/>
          <a:p>
            <a:r>
              <a:rPr lang="el-GR" sz="3200" b="1" dirty="0" smtClean="0"/>
              <a:t>Ποια είναι η </a:t>
            </a:r>
            <a:r>
              <a:rPr lang="el-GR" sz="3200" b="1" dirty="0" smtClean="0">
                <a:solidFill>
                  <a:srgbClr val="FF0000"/>
                </a:solidFill>
              </a:rPr>
              <a:t>ταυτότητα</a:t>
            </a:r>
            <a:r>
              <a:rPr lang="el-GR" sz="3200" b="1" dirty="0" smtClean="0"/>
              <a:t> των παιδιών προσφύγων/μεταναστών;</a:t>
            </a:r>
            <a:br>
              <a:rPr lang="el-GR" sz="3200" b="1" dirty="0" smtClean="0"/>
            </a:br>
            <a:r>
              <a:rPr lang="el-GR" sz="3200" b="1" dirty="0" smtClean="0">
                <a:solidFill>
                  <a:srgbClr val="FF0000"/>
                </a:solidFill>
              </a:rPr>
              <a:t>Ως προς τις συνθήκες διαμονή τους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l-GR" dirty="0" smtClean="0"/>
              <a:t>Στο ν. Λάρισας:</a:t>
            </a:r>
          </a:p>
          <a:p>
            <a:r>
              <a:rPr lang="el-GR" dirty="0" smtClean="0"/>
              <a:t>Δομή Φιλοξενίας </a:t>
            </a:r>
            <a:r>
              <a:rPr lang="el-GR" dirty="0" err="1" smtClean="0"/>
              <a:t>Κουτσόχερου</a:t>
            </a:r>
            <a:endParaRPr lang="el-GR" dirty="0" smtClean="0"/>
          </a:p>
          <a:p>
            <a:r>
              <a:rPr lang="el-GR" dirty="0" smtClean="0"/>
              <a:t>Αστικός ιστός Λάρισας - διαμερίσματα</a:t>
            </a:r>
          </a:p>
          <a:p>
            <a:r>
              <a:rPr lang="el-GR" dirty="0" smtClean="0"/>
              <a:t>Ασυνόδευτα παιδιά (ΚΕΑΝ – Κόκκινο Νερό – σε ξενοδοχεία</a:t>
            </a:r>
          </a:p>
          <a:p>
            <a:r>
              <a:rPr lang="el-GR" dirty="0" smtClean="0"/>
              <a:t>Οικογένειες (ΔΟΜ) – </a:t>
            </a:r>
            <a:r>
              <a:rPr lang="el-GR" dirty="0" err="1" smtClean="0"/>
              <a:t>Καρίτσα</a:t>
            </a:r>
            <a:r>
              <a:rPr lang="el-GR" dirty="0" smtClean="0"/>
              <a:t> – σε ξενοδοχεία – πρόγραμμα «</a:t>
            </a:r>
            <a:r>
              <a:rPr lang="el-GR" dirty="0" err="1" smtClean="0"/>
              <a:t>Φιλοξένια</a:t>
            </a:r>
            <a:r>
              <a:rPr lang="el-GR" dirty="0" smtClean="0"/>
              <a:t>»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175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08912" cy="1321216"/>
          </a:xfrm>
        </p:spPr>
        <p:txBody>
          <a:bodyPr>
            <a:noAutofit/>
          </a:bodyPr>
          <a:lstStyle/>
          <a:p>
            <a:r>
              <a:rPr lang="el-GR" sz="2800" b="1" dirty="0">
                <a:solidFill>
                  <a:srgbClr val="94C600"/>
                </a:solidFill>
              </a:rPr>
              <a:t>Ποια είναι η </a:t>
            </a:r>
            <a:r>
              <a:rPr lang="el-GR" sz="2800" b="1" dirty="0">
                <a:solidFill>
                  <a:srgbClr val="FF0000"/>
                </a:solidFill>
              </a:rPr>
              <a:t>ταυτότητα</a:t>
            </a:r>
            <a:r>
              <a:rPr lang="el-GR" sz="2800" b="1" dirty="0">
                <a:solidFill>
                  <a:srgbClr val="94C600"/>
                </a:solidFill>
              </a:rPr>
              <a:t> των παιδιών προσφύγων/μεταναστών;</a:t>
            </a:r>
            <a:br>
              <a:rPr lang="el-GR" sz="2800" b="1" dirty="0">
                <a:solidFill>
                  <a:srgbClr val="94C600"/>
                </a:solidFill>
              </a:rPr>
            </a:br>
            <a:r>
              <a:rPr lang="el-GR" sz="2800" b="1" dirty="0" smtClean="0">
                <a:solidFill>
                  <a:srgbClr val="FF0000"/>
                </a:solidFill>
              </a:rPr>
              <a:t>Ως προς τον κοινωνικό προσανατολισμό τους</a:t>
            </a:r>
            <a:endParaRPr lang="el-GR" sz="2800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Clr>
                <a:srgbClr val="94C600"/>
              </a:buClr>
            </a:pPr>
            <a:r>
              <a:rPr lang="el-GR" dirty="0" smtClean="0"/>
              <a:t>Οικογένειες </a:t>
            </a:r>
            <a:r>
              <a:rPr lang="el-GR" dirty="0" smtClean="0">
                <a:solidFill>
                  <a:srgbClr val="3E3D2D"/>
                </a:solidFill>
              </a:rPr>
              <a:t>Αιτούντων  Άσυλο</a:t>
            </a:r>
            <a:endParaRPr lang="el-GR" dirty="0">
              <a:solidFill>
                <a:srgbClr val="3E3D2D"/>
              </a:solidFill>
            </a:endParaRPr>
          </a:p>
          <a:p>
            <a:r>
              <a:rPr lang="el-GR" dirty="0" smtClean="0"/>
              <a:t> Ασυνόδευτα παιδιά Αιτούντες άσυλο – εν αναμονή σε διαδικασία επανένωσης ή προώθησης σε πλησιέστερους συγγενείς σε άλλες χώρες</a:t>
            </a:r>
          </a:p>
          <a:p>
            <a:r>
              <a:rPr lang="el-GR" dirty="0" smtClean="0"/>
              <a:t>Αναγνωρισμένοι πρόσφυγες εν αναμονή παραλαβής των εγγράφων τους &amp; διαβατήριο</a:t>
            </a:r>
          </a:p>
          <a:p>
            <a:r>
              <a:rPr lang="el-GR" dirty="0" smtClean="0"/>
              <a:t>Αναγνωρισμένοι πρόσφυγες υπό καθεστώς </a:t>
            </a:r>
            <a:r>
              <a:rPr lang="en-US" dirty="0" smtClean="0"/>
              <a:t>exit</a:t>
            </a:r>
            <a:r>
              <a:rPr lang="el-GR" dirty="0"/>
              <a:t> </a:t>
            </a:r>
            <a:r>
              <a:rPr lang="el-GR" dirty="0" smtClean="0"/>
              <a:t>από προγράμματα υποστήριξης (ΕΣΤΙΑ 1, 2, Πρόγραμμα ΗΛΙΟΣ, </a:t>
            </a:r>
            <a:r>
              <a:rPr lang="el-GR" dirty="0" err="1" smtClean="0"/>
              <a:t>Φιλοξένια</a:t>
            </a:r>
            <a:r>
              <a:rPr lang="el-G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2112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24744" cy="1431032"/>
          </a:xfrm>
        </p:spPr>
        <p:txBody>
          <a:bodyPr>
            <a:noAutofit/>
          </a:bodyPr>
          <a:lstStyle/>
          <a:p>
            <a:pPr algn="ctr"/>
            <a:r>
              <a:rPr lang="el-GR" sz="2000" b="1" dirty="0" smtClean="0">
                <a:solidFill>
                  <a:srgbClr val="94C600"/>
                </a:solidFill>
              </a:rPr>
              <a:t/>
            </a:r>
            <a:br>
              <a:rPr lang="el-GR" sz="2000" b="1" dirty="0" smtClean="0">
                <a:solidFill>
                  <a:srgbClr val="94C600"/>
                </a:solidFill>
              </a:rPr>
            </a:br>
            <a:r>
              <a:rPr lang="el-GR" sz="2000" b="1" dirty="0">
                <a:solidFill>
                  <a:srgbClr val="94C600"/>
                </a:solidFill>
              </a:rPr>
              <a:t/>
            </a:r>
            <a:br>
              <a:rPr lang="el-GR" sz="2000" b="1" dirty="0">
                <a:solidFill>
                  <a:srgbClr val="94C600"/>
                </a:solidFill>
              </a:rPr>
            </a:br>
            <a:r>
              <a:rPr lang="el-GR" sz="2000" b="1" dirty="0" smtClean="0">
                <a:solidFill>
                  <a:srgbClr val="94C600"/>
                </a:solidFill>
              </a:rPr>
              <a:t>Ποια </a:t>
            </a:r>
            <a:r>
              <a:rPr lang="el-GR" sz="2000" b="1" dirty="0">
                <a:solidFill>
                  <a:srgbClr val="94C600"/>
                </a:solidFill>
              </a:rPr>
              <a:t>είναι η </a:t>
            </a:r>
            <a:r>
              <a:rPr lang="el-GR" sz="2000" b="1" dirty="0">
                <a:solidFill>
                  <a:srgbClr val="FF0000"/>
                </a:solidFill>
              </a:rPr>
              <a:t>ταυτότητα</a:t>
            </a:r>
            <a:r>
              <a:rPr lang="el-GR" sz="2000" b="1" dirty="0">
                <a:solidFill>
                  <a:srgbClr val="94C600"/>
                </a:solidFill>
              </a:rPr>
              <a:t> των παιδιών προσφύγων/μεταναστών</a:t>
            </a:r>
            <a:r>
              <a:rPr lang="el-GR" sz="2000" b="1" dirty="0" smtClean="0">
                <a:solidFill>
                  <a:srgbClr val="94C600"/>
                </a:solidFill>
              </a:rPr>
              <a:t>;</a:t>
            </a:r>
            <a:br>
              <a:rPr lang="el-GR" sz="2000" b="1" dirty="0" smtClean="0">
                <a:solidFill>
                  <a:srgbClr val="94C600"/>
                </a:solidFill>
              </a:rPr>
            </a:br>
            <a:r>
              <a:rPr lang="el-GR" sz="2000" b="1" dirty="0" smtClean="0">
                <a:solidFill>
                  <a:srgbClr val="FF0000"/>
                </a:solidFill>
              </a:rPr>
              <a:t>Ως προς τις ψυχοκοινωνικές τους ανάγκες</a:t>
            </a:r>
            <a:br>
              <a:rPr lang="el-GR" sz="2000" b="1" dirty="0" smtClean="0">
                <a:solidFill>
                  <a:srgbClr val="FF0000"/>
                </a:solidFill>
              </a:rPr>
            </a:br>
            <a:r>
              <a:rPr lang="el-GR" sz="2000" b="1" dirty="0" smtClean="0">
                <a:solidFill>
                  <a:srgbClr val="FF0000"/>
                </a:solidFill>
              </a:rPr>
              <a:t/>
            </a:r>
            <a:br>
              <a:rPr lang="el-GR" sz="2000" b="1" dirty="0" smtClean="0">
                <a:solidFill>
                  <a:srgbClr val="FF0000"/>
                </a:solidFill>
              </a:rPr>
            </a:br>
            <a:r>
              <a:rPr lang="el-GR" sz="2000" b="1" dirty="0" smtClean="0">
                <a:solidFill>
                  <a:srgbClr val="FF0000"/>
                </a:solidFill>
              </a:rPr>
              <a:t>- </a:t>
            </a:r>
            <a:r>
              <a:rPr lang="el-GR" sz="2000" b="1" dirty="0" err="1" smtClean="0">
                <a:solidFill>
                  <a:srgbClr val="92D050"/>
                </a:solidFill>
              </a:rPr>
              <a:t>Νοηματοδοτούμε</a:t>
            </a:r>
            <a:r>
              <a:rPr lang="el-GR" sz="2000" b="1" dirty="0" smtClean="0">
                <a:solidFill>
                  <a:srgbClr val="92D050"/>
                </a:solidFill>
              </a:rPr>
              <a:t>  το ταξίδι του πρόσφυγα/μετανάστη</a:t>
            </a:r>
            <a:endParaRPr lang="el-GR" sz="2000" dirty="0">
              <a:solidFill>
                <a:srgbClr val="92D05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21" y="2568162"/>
            <a:ext cx="2418114" cy="2041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07" y="2673435"/>
            <a:ext cx="2880321" cy="1791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391" y="2534440"/>
            <a:ext cx="2430170" cy="1949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674887"/>
            <a:ext cx="2736303" cy="17354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264" y="4674886"/>
            <a:ext cx="2629528" cy="1735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15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532440" cy="936104"/>
          </a:xfrm>
        </p:spPr>
        <p:txBody>
          <a:bodyPr>
            <a:noAutofit/>
          </a:bodyPr>
          <a:lstStyle/>
          <a:p>
            <a:r>
              <a:rPr lang="el-GR" sz="3200" b="1" dirty="0" smtClean="0"/>
              <a:t>Ο κύκλος ζωής </a:t>
            </a:r>
            <a:br>
              <a:rPr lang="el-GR" sz="3200" b="1" dirty="0" smtClean="0"/>
            </a:br>
            <a:r>
              <a:rPr lang="el-GR" sz="3200" b="1" dirty="0" smtClean="0"/>
              <a:t>του πρόσφυγα/μετανάστη</a:t>
            </a:r>
            <a:endParaRPr lang="el-GR" sz="32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33" y="2084983"/>
            <a:ext cx="3155563" cy="1968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32856"/>
            <a:ext cx="2430461" cy="1440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01" y="4509120"/>
            <a:ext cx="2952871" cy="1968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229200"/>
            <a:ext cx="2232248" cy="1494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126" y="3112033"/>
            <a:ext cx="3888432" cy="3045491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29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Κοινωνική εγγραφή</a:t>
            </a:r>
            <a:br>
              <a:rPr lang="el-GR" sz="3200" b="1" dirty="0" smtClean="0"/>
            </a:br>
            <a:r>
              <a:rPr lang="el-GR" sz="3200" b="1" dirty="0" smtClean="0"/>
              <a:t>Ποιο θα είναι το μέλλον τους;</a:t>
            </a:r>
            <a:endParaRPr lang="el-GR" sz="32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60885"/>
            <a:ext cx="5020818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Αστέρι 6 ακτινών 3"/>
          <p:cNvSpPr/>
          <p:nvPr/>
        </p:nvSpPr>
        <p:spPr>
          <a:xfrm>
            <a:off x="5004048" y="3501008"/>
            <a:ext cx="3707904" cy="2952328"/>
          </a:xfrm>
          <a:prstGeom prst="star6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Ποιος </a:t>
            </a:r>
          </a:p>
          <a:p>
            <a:pPr algn="ctr"/>
            <a:r>
              <a:rPr lang="el-GR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είναι </a:t>
            </a:r>
          </a:p>
          <a:p>
            <a:pPr algn="ctr"/>
            <a:r>
              <a:rPr lang="el-GR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ο ρόλος μας;</a:t>
            </a:r>
            <a:endParaRPr lang="el-GR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341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312</TotalTime>
  <Words>792</Words>
  <Application>Microsoft Office PowerPoint</Application>
  <PresentationFormat>Προβολή στην οθόνη (4:3)</PresentationFormat>
  <Paragraphs>154</Paragraphs>
  <Slides>21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Austin</vt:lpstr>
      <vt:lpstr>Παρουσίαση του PowerPoint</vt:lpstr>
      <vt:lpstr>Το πλαίσιο της Εξ αποστάσεως εκπαίδευσης  παιδιών προσφύγων/μεταναστών: Μια πρώτη ενδεικτική χαρτογράφηση</vt:lpstr>
      <vt:lpstr>  Πολλαπλές πραγματικότητες: παιδιά πρόσφυγες ή παιδιά μετανάστες; Οπτικές κ επιλογές Διαπραγμάτευση ταυτοτήτων:  Εγώ &amp; ο «Άλλος»</vt:lpstr>
      <vt:lpstr>θεωρήσεις του κόσμου  που καθορίζουν το ρόλο μας  ως «αναστοχαζόμενοι εκπαιδευτικοί»</vt:lpstr>
      <vt:lpstr>Ποια είναι η ταυτότητα των παιδιών προσφύγων/μεταναστών; Ως προς τις συνθήκες διαμονή τους</vt:lpstr>
      <vt:lpstr>Ποια είναι η ταυτότητα των παιδιών προσφύγων/μεταναστών; Ως προς τον κοινωνικό προσανατολισμό τους</vt:lpstr>
      <vt:lpstr>  Ποια είναι η ταυτότητα των παιδιών προσφύγων/μεταναστών; Ως προς τις ψυχοκοινωνικές τους ανάγκες  - Νοηματοδοτούμε  το ταξίδι του πρόσφυγα/μετανάστη</vt:lpstr>
      <vt:lpstr>Ο κύκλος ζωής  του πρόσφυγα/μετανάστη</vt:lpstr>
      <vt:lpstr>Κοινωνική εγγραφή Ποιο θα είναι το μέλλον τους;</vt:lpstr>
      <vt:lpstr>Πίσω από τις εικόνες… Παράγοντες ευαλωτότητας White paper II, 2018, National Child Traumatic Stress Network </vt:lpstr>
      <vt:lpstr>Παράγοντες ευαλωτότητας White paper II, 2018, National Child Traumatic Stress Network </vt:lpstr>
      <vt:lpstr>Παράγοντες ευαλωτότητας  White paper II, 2018, National Child Traumatic Stress Network </vt:lpstr>
      <vt:lpstr>Παιδιά &amp; έφηβοι  White paper II, 2018, National Child Traumatic Stress Network </vt:lpstr>
      <vt:lpstr>Περιορισμοί (ενδεικτικοί) υλοποίησης της εξ αποστάσεως εκπαίδευσης (ανάλογα με τη Δομή Φιλοξενίας) </vt:lpstr>
      <vt:lpstr>Ο Νέος Ρόλος του εκπαιδευτικού  στην εξ αποστάσεως εκπαίδευση Διαπολιτισμική ικανότητα</vt:lpstr>
      <vt:lpstr>Παιδαγωγικές κατευθύνσεις  για την εξ αποστάσεως διαπολιτισμική επικοινωνία: </vt:lpstr>
      <vt:lpstr>ΧΑΡΑΚΤΗΡΙΣΤΙΚΑ  ΤΟΥ ΔΙΑΠΟΛΙΤΙΣΜΙΚΟΥ  ΕΚΠΑΙΔΕΥΤΙΚΟΥ  ΥΛΙΚΟΥ  ΩΣ ΠΛΑΙΣΙΑ ΜΑΘΗΣΗΣ</vt:lpstr>
      <vt:lpstr>Αποφασίζουμε:  πού  είμαστε &amp; πού θέλουμε να φτάσουμε!</vt:lpstr>
      <vt:lpstr>Υποστήριξη ΣΕΠ – διαδικαστικά επικοινωνίας</vt:lpstr>
      <vt:lpstr>Πώς μπορεί κάποιος από μας να είναι χαρούμενος όταν όλοι οι άλλοι δεν είναι; </vt:lpstr>
      <vt:lpstr>    UBUNTU Είμαι … επειδή είμαστε! Στην κουλτούρα των Xhosa                             Καλές γιορτές!!!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ΣΕΠ</dc:creator>
  <cp:lastModifiedBy>ΣΕΠ</cp:lastModifiedBy>
  <cp:revision>81</cp:revision>
  <dcterms:created xsi:type="dcterms:W3CDTF">2020-12-21T15:22:04Z</dcterms:created>
  <dcterms:modified xsi:type="dcterms:W3CDTF">2020-12-23T08:01:57Z</dcterms:modified>
</cp:coreProperties>
</file>