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8" r:id="rId7"/>
    <p:sldId id="269" r:id="rId8"/>
    <p:sldId id="262" r:id="rId9"/>
    <p:sldId id="261" r:id="rId10"/>
    <p:sldId id="270" r:id="rId11"/>
    <p:sldId id="274" r:id="rId12"/>
    <p:sldId id="263" r:id="rId13"/>
    <p:sldId id="272" r:id="rId14"/>
    <p:sldId id="264" r:id="rId15"/>
    <p:sldId id="273" r:id="rId16"/>
    <p:sldId id="275" r:id="rId17"/>
    <p:sldId id="265" r:id="rId18"/>
    <p:sldId id="271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44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80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0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42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8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8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1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65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47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7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8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39D9-5EFF-4015-8BE7-DBBEC6DB25F2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45BF1-6D8D-48C4-9432-110A191B6D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13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vi1vas@yahoo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02.sch.gr/modules/units/?course=9350008132&amp;id=2132368" TargetMode="External"/><Relationship Id="rId2" Type="http://schemas.openxmlformats.org/officeDocument/2006/relationships/hyperlink" Target="https://eclass02.sch.gr/courses/9350008132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l/%EF%BF%BD%EF%BF%BD%EF%BF%BD%EF%BF%BD%EF%BF%BD%EF%BF%BD" TargetMode="External"/><Relationship Id="rId2" Type="http://schemas.openxmlformats.org/officeDocument/2006/relationships/hyperlink" Target="http://iep.edu.gr/el/ekpaideftiko-logismiko-psifiaka-vivl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tent.e-me.edu.gr/wp-admin/admin-ajax.php?action=h5p_embed&amp;id=300553" TargetMode="External"/><Relationship Id="rId5" Type="http://schemas.openxmlformats.org/officeDocument/2006/relationships/hyperlink" Target="https://learningapps.org/index.php?category=88&amp;subcategory=7171&amp;s" TargetMode="External"/><Relationship Id="rId4" Type="http://schemas.openxmlformats.org/officeDocument/2006/relationships/hyperlink" Target="https://wordwall.net/community?localeId=1032&amp;query=gree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78592" y="27296"/>
            <a:ext cx="9144000" cy="723332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Επιμόρφωση εκπαιδευτικών ΔΥΕΠ για την εξ αποστάσεως εκπαίδευση, ΠΕΚΕΣ Θεσσαλίας 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96537" y="4524234"/>
            <a:ext cx="9144000" cy="245659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Εμπειρίες από την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πραγματοποίηση της εξ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αποστάσεως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εκπαίδευσης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των προσφύγων μαθητών της δομής φιλοξενίας του Βόλου, 2020-21</a:t>
            </a:r>
            <a:endParaRPr lang="el-GR" sz="1600" dirty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Βασιλειάδου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Ευτέρπη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Συντονίστρια Εκπαίδευσης προσφύγων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Νομού Μαγνησίας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email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evi1vas@yahoo.gr</a:t>
            </a:r>
            <a:endParaRPr lang="el-GR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Med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Ψυχοπαιδαγωγικές συνιστώσες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>
                <a:latin typeface="Arial" pitchFamily="34" charset="0"/>
                <a:cs typeface="Arial" pitchFamily="34" charset="0"/>
              </a:rPr>
              <a:t>πολυπολιτισμικότητας</a:t>
            </a:r>
            <a:endParaRPr lang="el-GR" sz="1600" dirty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89" y="723332"/>
            <a:ext cx="4904096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Ενέργειες-επιλογές των εκπαιδευτικών </a:t>
            </a:r>
            <a:r>
              <a:rPr lang="el-G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6948" y="1825625"/>
            <a:ext cx="11156852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Εναλλαγή σύγχρονης και ασύγχρονης διδασκαλίας με δυνατότητα αξιολόγησης και ανατροφοδότησης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εποπτικού </a:t>
            </a:r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υλικού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Πολυτροπική επικοινωνία (εκφράσεις, χειρονομίες, αργός ρυθμός ομιλίας</a:t>
            </a:r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l-G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l-G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Κύριοι Στόχοι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Ισότιμη πρόσβαση στην εξ αποστάσεως εκπαίδευση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Ισότιμη συμμετοχή στην εκπαιδευτική και μαθησιακή διαδικασία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8811" y="98474"/>
            <a:ext cx="9144000" cy="1127095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Είδη παιδαγωγικών δραστηριοτήτων που επέλεξαν οι εκπαιδευτικοί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8811" y="1927274"/>
            <a:ext cx="12224825" cy="440318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Παιγνιώδεις </a:t>
            </a:r>
            <a:r>
              <a:rPr lang="el-G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διαδραστικές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δραστηριότητες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Ασκήσεις αντιστοίχισης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Διδασκαλία απλού καθημερινού λεξιλογίου σε συνδυασμό με </a:t>
            </a:r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εικόνα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Παιδικά τραγουδάκια στο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διαδίκτυο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Εκπαιδευτικά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σύντομα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βιντεάκια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l-GR" sz="1000" dirty="0" smtClean="0">
                <a:latin typeface="Arial" pitchFamily="34" charset="0"/>
                <a:cs typeface="Arial" pitchFamily="34" charset="0"/>
              </a:rPr>
              <a:t>11</a:t>
            </a:r>
            <a:endParaRPr lang="el-GR" sz="1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28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31" y="5190978"/>
            <a:ext cx="2943469" cy="166702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73" y="1098120"/>
            <a:ext cx="3609827" cy="237744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23" y="4937760"/>
            <a:ext cx="288230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27781" y="0"/>
            <a:ext cx="7772400" cy="1434905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Είδη παιδαγωγικών δραστηριοτήτων που επέλεξαν οι εκπαιδευτικοί</a:t>
            </a:r>
            <a:b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422031" y="1167618"/>
            <a:ext cx="10958731" cy="569038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endParaRPr lang="el-GR" sz="80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8000" dirty="0">
                <a:latin typeface="Arial" pitchFamily="34" charset="0"/>
                <a:cs typeface="Arial" pitchFamily="34" charset="0"/>
              </a:rPr>
              <a:t>Επιλογή θεματολογίας από καθημερινή σχολική και οικογενειακή </a:t>
            </a:r>
            <a:r>
              <a:rPr lang="el-GR" sz="8000" dirty="0" smtClean="0">
                <a:latin typeface="Arial" pitchFamily="34" charset="0"/>
                <a:cs typeface="Arial" pitchFamily="34" charset="0"/>
              </a:rPr>
              <a:t>ζωή</a:t>
            </a:r>
            <a:endParaRPr lang="el-GR" sz="8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8000" dirty="0" err="1">
                <a:latin typeface="Arial" pitchFamily="34" charset="0"/>
                <a:cs typeface="Arial" pitchFamily="34" charset="0"/>
              </a:rPr>
              <a:t>Διαδραστικές</a:t>
            </a:r>
            <a:r>
              <a:rPr lang="el-GR" sz="8000" dirty="0">
                <a:latin typeface="Arial" pitchFamily="34" charset="0"/>
                <a:cs typeface="Arial" pitchFamily="34" charset="0"/>
              </a:rPr>
              <a:t> ασκήσεις-παιχνίδια </a:t>
            </a: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8000" dirty="0">
                <a:latin typeface="Arial" pitchFamily="34" charset="0"/>
                <a:cs typeface="Arial" pitchFamily="34" charset="0"/>
              </a:rPr>
              <a:t> Παιχνίδια και κουίζ για επανάληψη γραμματικής και </a:t>
            </a:r>
            <a:r>
              <a:rPr lang="el-GR" sz="8000" dirty="0" smtClean="0">
                <a:latin typeface="Arial" pitchFamily="34" charset="0"/>
                <a:cs typeface="Arial" pitchFamily="34" charset="0"/>
              </a:rPr>
              <a:t>λεξιλογίου</a:t>
            </a:r>
            <a:endParaRPr lang="el-GR" sz="8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8000" dirty="0">
                <a:latin typeface="Arial" pitchFamily="34" charset="0"/>
                <a:cs typeface="Arial" pitchFamily="34" charset="0"/>
              </a:rPr>
              <a:t>Χρήση πολλαπλών και </a:t>
            </a:r>
            <a:r>
              <a:rPr lang="el-GR" sz="8000" dirty="0" err="1">
                <a:latin typeface="Arial" pitchFamily="34" charset="0"/>
                <a:cs typeface="Arial" pitchFamily="34" charset="0"/>
              </a:rPr>
              <a:t>πολυτροπικών</a:t>
            </a:r>
            <a:r>
              <a:rPr lang="el-GR" sz="8000" dirty="0">
                <a:latin typeface="Arial" pitchFamily="34" charset="0"/>
                <a:cs typeface="Arial" pitchFamily="34" charset="0"/>
              </a:rPr>
              <a:t> πηγών      </a:t>
            </a:r>
            <a:endParaRPr lang="el-GR" sz="8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l-GR" sz="8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l-GR" sz="31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l-GR" sz="8000" dirty="0" smtClean="0">
                <a:latin typeface="Arial" pitchFamily="34" charset="0"/>
                <a:cs typeface="Arial" pitchFamily="34" charset="0"/>
              </a:rPr>
              <a:t>                </a:t>
            </a:r>
            <a:fld id="{C0FE6EC2-BDE4-4E14-AA36-D8E488DC4282}" type="slidenum">
              <a:rPr lang="el-GR" sz="1400">
                <a:latin typeface="Arial" pitchFamily="34" charset="0"/>
                <a:cs typeface="Arial" pitchFamily="34" charset="0"/>
              </a:rPr>
              <a:pPr algn="just">
                <a:lnSpc>
                  <a:spcPct val="170000"/>
                </a:lnSpc>
              </a:pPr>
              <a:t>13</a:t>
            </a:fld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5823" y="0"/>
            <a:ext cx="3516177" cy="210857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4634944"/>
            <a:ext cx="2869874" cy="222305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46" y="4634944"/>
            <a:ext cx="2755899" cy="227273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54" y="4627906"/>
            <a:ext cx="3706921" cy="22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3999" y="422031"/>
            <a:ext cx="9420665" cy="1645920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Είδη παιδαγωγικών δραστηριοτήτων που επέλεξαν οι εκπαιδευτικοί</a:t>
            </a:r>
            <a:b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477108"/>
            <a:ext cx="12192000" cy="538089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Ασκήσεις περιγραφής με εικόνες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Ασκήσεις αντιστοίχισης με εικόνες και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λέξεις/προτάσεις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 Ασκήσεις ακρόασης κι ανάγνωσης με συνδυασμό ήχου, εικόνας και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λέξης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Δραστηριότητες εμπέδωσης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λεξιλογίου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Ασκήσεις με χρήση άρθρων, αντωνυμιών, χρόνων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ρημάτων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Ασκήσεις με τα ρήματα «έχω» και «είμαι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»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Ακρόαση παραμυθιών στο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διαδίκτυο                                                                  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13</a:t>
            </a:r>
            <a:endParaRPr lang="el-GR" sz="1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12" y="4367306"/>
            <a:ext cx="2879188" cy="249069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09" y="903849"/>
            <a:ext cx="3225991" cy="23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79576" y="332658"/>
            <a:ext cx="7772400" cy="975638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Οφέλη της εξ αποστάσεως εκπαίδευσης για τους πρόσφυγες μαθητές/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τριες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323558" y="1856935"/>
            <a:ext cx="11549574" cy="486940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Διατήρηση επαφής με την ελληνική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γλώσσα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Διατήρηση επαφής με τους εκπαιδευτικούς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τους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Αξιοποίηση του απεριόριστου ελεύθερου χρόνου με παιδαγωγικό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τρόπο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Ανάπτυξη συναισθημάτων χαράς και συνειδητοποίηση του ενδιαφέροντος και της αγάπης των εκπαιδευτικών για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αυτούς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itchFamily="34" charset="0"/>
                <a:cs typeface="Arial" pitchFamily="34" charset="0"/>
              </a:rPr>
              <a:t>Παιδαγωγική διέξοδος και πραγματοποίηση εικονικών ταξιδιών μέσω των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διαδραστικών</a:t>
            </a:r>
            <a:r>
              <a:rPr lang="el-GR" dirty="0">
                <a:latin typeface="Arial" pitchFamily="34" charset="0"/>
                <a:cs typeface="Arial" pitchFamily="34" charset="0"/>
              </a:rPr>
              <a:t> δραστηριοτήτων              </a:t>
            </a:r>
          </a:p>
          <a:p>
            <a:pPr algn="l">
              <a:lnSpc>
                <a:spcPct val="150000"/>
              </a:lnSpc>
            </a:pPr>
            <a:r>
              <a:rPr lang="el-GR" sz="1000" dirty="0"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r>
              <a:rPr lang="el-GR" sz="1000" dirty="0" smtClean="0">
                <a:latin typeface="Arial" pitchFamily="34" charset="0"/>
                <a:cs typeface="Arial" pitchFamily="34" charset="0"/>
              </a:rPr>
              <a:t>14                                </a:t>
            </a:r>
            <a:endParaRPr lang="el-G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Αρνητικά της εξ αποστάσεως εκπαίδευσης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Δυσκολεύει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κοινωνικοποιητική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λειτουργία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Δυσκολεύει την ένταξη και τη συμπερίληψη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Έλλειψη εξοπλισμού και αδυναμία κάλυψής του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l-G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184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Σελίδες εκπαιδευτικών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2482921"/>
            <a:ext cx="9144000" cy="364492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://eclass02.sch.gr/courses/9350008132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https://eclass02.sch.gr/modules/units/?</a:t>
            </a:r>
            <a:r>
              <a:rPr lang="en-US" dirty="0" smtClean="0">
                <a:hlinkClick r:id="rId3"/>
              </a:rPr>
              <a:t>course=9350008132&amp;id=2132368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11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Χρήσιμοι σύνδεσμοι </a:t>
            </a:r>
            <a:r>
              <a:rPr lang="el-G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διαδραστικού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εκπαιδευτικού υλικού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iep.edu.gr/el/ekpaideftiko-logismiko-psifiaka-vivlia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https://www.liveworksheets.com/worksheets/el/%</a:t>
            </a:r>
            <a:r>
              <a:rPr lang="en-US" dirty="0" smtClean="0">
                <a:hlinkClick r:id="rId3"/>
              </a:rPr>
              <a:t>EF%BF%BD%EF%BF%BD%EF%BF%BD%EF%BF%BD%EF%BF%BD%EF%BF%BD</a:t>
            </a:r>
            <a:endParaRPr lang="el-GR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wordwall.net/community?localeId=1032&amp;query=greek</a:t>
            </a:r>
            <a:endParaRPr lang="el-GR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learningapps.org/index.php?category=88&amp;subcategory=7171&amp;s</a:t>
            </a:r>
            <a:endParaRPr lang="el-GR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content.e-me.edu.gr/wp-admin/admin-ajax.php?action=h5p_embed&amp;id=300553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88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225083"/>
            <a:ext cx="9144000" cy="154912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Δεδομένα-τεχνικές δυσκολίες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2482921"/>
            <a:ext cx="9144000" cy="364492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Παροχή σύνδεσης στο ίντερνετ, με περιορισμένη ταχύτητα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Μη διαθέσιμος εξοπλισμός, εκτός από το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smartphone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των γονέων </a:t>
            </a:r>
          </a:p>
          <a:p>
            <a:pPr algn="just"/>
            <a:endParaRPr lang="el-G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Σύγκριση τηλεκπαίδευσης </a:t>
            </a:r>
            <a:b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2019-20              και                 2020-21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Άγνωστο μονοπάτι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Τέλος σχολικής χρονιάς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Μέρος ύλης καλύφθηκε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Κώδικες επικοινωνίας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Μη υποχρεωτική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Ασκήσεις επανάληψης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Στον προσωπικό χώρο μαθητών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Μέσω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smartphone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γονέων</a:t>
            </a:r>
          </a:p>
          <a:p>
            <a:pPr marL="0" indent="0">
              <a:buNone/>
            </a:pPr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Γνώριμο μονοπάτι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Αρχή σχολικής χρονιάς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Μικρό μέρος ύλης διδάχτηκε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Επικοινωνιακές δυσκολίες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Υποχρεωτική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Νέοι μαθησιακοί στόχοι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Στις αίθουσες διδασκαλίας ΜΚΟ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Μέσω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τάμπλετ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/παροχή από ΜΚΟ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74209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Οργάνωση κι εφαρμογή εξ αποστάσεως εκπαίδευσης για μαθητές με προσφυγικό υπόβαθρο, σχολική χρονιά 2020-2021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2482921"/>
            <a:ext cx="9144000" cy="3644924"/>
          </a:xfrm>
        </p:spPr>
        <p:txBody>
          <a:bodyPr/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αθητικό δυναμικό: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20 μαθητές 5</a:t>
            </a:r>
            <a:r>
              <a:rPr lang="el-G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δημοτικού σχολείου Βόλου</a:t>
            </a: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2 Τάξεις Υποδοχής </a:t>
            </a: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Εκπαιδευτικοί ΠΕ70: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Κασσιανή Κατσαμπά και 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Παπαδήμας Λάμπρος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ίγοι μαθητές φοιτούν για 2</a:t>
            </a:r>
            <a:r>
              <a:rPr lang="el-G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χρονιά σε ΤΥ</a:t>
            </a: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Περισσότεροι οι νέοι μαθητές</a:t>
            </a:r>
          </a:p>
          <a:p>
            <a:r>
              <a:rPr lang="el-G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Έναρξη 18 Νοέμβρη 2020</a:t>
            </a:r>
          </a:p>
          <a:p>
            <a:pPr algn="just"/>
            <a:r>
              <a:rPr lang="el-G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334572"/>
            <a:ext cx="9144000" cy="1047631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Οργάνωση κι εφαρμογή εξ αποστάσεως 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εκπαίδευσης (σύγχρονη και ασύγχρονη μορφή)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1719826"/>
            <a:ext cx="9144000" cy="477944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Παροχή </a:t>
            </a:r>
            <a:r>
              <a:rPr lang="el-G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τάμπλετ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από τη ΜΚΟ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(Danish Refugee Council)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τις ώρες της τηλεκπαίδευσης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Φιλοξενία των μαθητών στις 2 αίθουσες της ΜΚΟ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Υποστήριξη από εκπαιδευτικό και μεταφραστή της εκπαιδευτικής ομάδας της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DRC</a:t>
            </a:r>
            <a:endParaRPr lang="el-G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Άμεση συνεργασία ΣΕΠ, εκπαιδευτικών ΤΥ, εκπαιδευτικού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DRC</a:t>
            </a:r>
            <a:endParaRPr lang="el-G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Παροχή από τη ΣΕΠ υλικού σε έντυπη μορφή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Διαμοιρασμός από τη ΣΕΠ συνδέσμων </a:t>
            </a:r>
            <a:r>
              <a:rPr lang="el-G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διαδραστικού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υλικού που επιλέγουν οι εκπαιδευτικοί των ΤΥ   </a:t>
            </a:r>
            <a:r>
              <a:rPr lang="el-G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l-G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Προκλήσεις-Δυσκολίες για εκπαιδευτικούς 1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Διαρκής κινητικότητα πληθυσμού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Έντονη ανομοιογένεια μαθητικού δυναμικού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Χωρίς σχολική εμπειρία (λόγω ηλικίας ή συνθηκών)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Γλωσσικά εμπόδια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Άγνωστο προφίλ μαθητών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Προκλήσεις-Δυσκολίες για εκπαιδευτικούς 2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Σταδιακή κόπωση και μείωση ενδιαφέροντος μαθητών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Επιλογή κατάλληλων διδακτικών </a:t>
            </a:r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στόχων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Έλλειψη τεχνικού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εξοπλισμού</a:t>
            </a:r>
            <a:endParaRPr lang="el-G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Τεχνικές δυσκολίες πλατφόρμας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webex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Έλλειψη ψηφιακού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γραμματισμού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οικογένειας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753873"/>
            <a:ext cx="9144000" cy="87021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Ενέργειες κι επιλογές των εκπαιδευτικών 1</a:t>
            </a:r>
            <a:b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1624083"/>
            <a:ext cx="9144000" cy="4503762"/>
          </a:xfrm>
        </p:spPr>
        <p:txBody>
          <a:bodyPr>
            <a:normAutofit fontScale="25000" lnSpcReduction="20000"/>
          </a:bodyPr>
          <a:lstStyle/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Διαμόρφωση </a:t>
            </a:r>
            <a:r>
              <a:rPr lang="el-GR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ωρολόγιου</a:t>
            </a:r>
            <a:r>
              <a:rPr lang="el-G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προγράμματος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Χωρισμός των μαθητών σε ομάδες των 2 ή 3 ατόμων</a:t>
            </a:r>
          </a:p>
          <a:p>
            <a:pPr marL="228600" lvl="0" indent="-2286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1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Διερεύνηση των ενδιαφερόντων και των αναγκών </a:t>
            </a:r>
            <a:r>
              <a:rPr lang="el-GR" sz="1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sz="1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μαθητών</a:t>
            </a:r>
          </a:p>
          <a:p>
            <a:pPr marL="228600" lvl="0" indent="-2286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1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Αξιοποίηση πρότερων γνώσεων μαθητών</a:t>
            </a:r>
          </a:p>
          <a:p>
            <a:pPr marL="228600" lvl="0" indent="-2286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1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Ευελιξία στον σχεδιασμό της διδασκαλίας</a:t>
            </a:r>
          </a:p>
          <a:p>
            <a:pPr lvl="0" algn="just">
              <a:lnSpc>
                <a:spcPct val="170000"/>
              </a:lnSpc>
            </a:pP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l-G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06879" y="1453563"/>
            <a:ext cx="9144000" cy="529892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Επιλογή </a:t>
            </a:r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οικείας θεματολογίας </a:t>
            </a: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κατάλληλου </a:t>
            </a:r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υλικού</a:t>
            </a:r>
          </a:p>
          <a:p>
            <a:pPr marL="342900" lvl="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Ανάπτυξη λεξιλογίου και καλλιέργεια προφορικού λόγου αρχικά και εν συνεχεία γραπτού</a:t>
            </a:r>
            <a:endParaRPr lang="el-G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Διαφοροποιημένη διδασκαλία με βάση το προφίλ των </a:t>
            </a:r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μαθητών</a:t>
            </a: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A. Tomlinson, 2001, 2003</a:t>
            </a: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l-G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Παρουσίαση πληροφορίας με ελκυστικό κι ευχάριστο </a:t>
            </a:r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τρόπο                                                                              </a:t>
            </a:r>
            <a:r>
              <a:rPr lang="el-GR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l-G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ctrTitle"/>
          </p:nvPr>
        </p:nvSpPr>
        <p:spPr>
          <a:xfrm>
            <a:off x="1566203" y="398515"/>
            <a:ext cx="9144000" cy="101055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Ενέργειες-επιλογές των εκπαιδευτικών 2</a:t>
            </a:r>
            <a:b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654</Words>
  <Application>Microsoft Office PowerPoint</Application>
  <PresentationFormat>Ευρεία οθόνη</PresentationFormat>
  <Paragraphs>136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Θέμα του Office</vt:lpstr>
      <vt:lpstr>Επιμόρφωση εκπαιδευτικών ΔΥΕΠ για την εξ αποστάσεως εκπαίδευση, ΠΕΚΕΣ Θεσσαλίας </vt:lpstr>
      <vt:lpstr>Δεδομένα-τεχνικές δυσκολίες</vt:lpstr>
      <vt:lpstr>Σύγκριση τηλεκπαίδευσης  2019-20              και                 2020-21</vt:lpstr>
      <vt:lpstr>Οργάνωση κι εφαρμογή εξ αποστάσεως εκπαίδευσης για μαθητές με προσφυγικό υπόβαθρο, σχολική χρονιά 2020-2021</vt:lpstr>
      <vt:lpstr>Οργάνωση κι εφαρμογή εξ αποστάσεως εκπαίδευσης (σύγχρονη και ασύγχρονη μορφή)</vt:lpstr>
      <vt:lpstr>Προκλήσεις-Δυσκολίες για εκπαιδευτικούς 1</vt:lpstr>
      <vt:lpstr>Προκλήσεις-Δυσκολίες για εκπαιδευτικούς 2</vt:lpstr>
      <vt:lpstr>Ενέργειες κι επιλογές των εκπαιδευτικών 1 </vt:lpstr>
      <vt:lpstr>Ενέργειες-επιλογές των εκπαιδευτικών 2 </vt:lpstr>
      <vt:lpstr>Ενέργειες-επιλογές των εκπαιδευτικών 3 </vt:lpstr>
      <vt:lpstr>Κύριοι Στόχοι</vt:lpstr>
      <vt:lpstr>Είδη παιδαγωγικών δραστηριοτήτων που επέλεξαν οι εκπαιδευτικοί </vt:lpstr>
      <vt:lpstr>Είδη παιδαγωγικών δραστηριοτήτων που επέλεξαν οι εκπαιδευτικοί </vt:lpstr>
      <vt:lpstr>Είδη παιδαγωγικών δραστηριοτήτων που επέλεξαν οι εκπαιδευτικοί  </vt:lpstr>
      <vt:lpstr>Οφέλη της εξ αποστάσεως εκπαίδευσης για τους πρόσφυγες μαθητές/τριες</vt:lpstr>
      <vt:lpstr>Αρνητικά της εξ αποστάσεως εκπαίδευσης</vt:lpstr>
      <vt:lpstr>Σελίδες εκπαιδευτικών</vt:lpstr>
      <vt:lpstr>Χρήσιμοι σύνδεσμοι διαδραστικού εκπαιδευτικού υλικού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Σεμινάριο για εκπαιδευτικούς ΔΥΕΠ </dc:title>
  <dc:creator>George Prassas</dc:creator>
  <cp:lastModifiedBy>George Prassas</cp:lastModifiedBy>
  <cp:revision>170</cp:revision>
  <dcterms:created xsi:type="dcterms:W3CDTF">2020-12-19T17:11:12Z</dcterms:created>
  <dcterms:modified xsi:type="dcterms:W3CDTF">2020-12-21T14:23:47Z</dcterms:modified>
</cp:coreProperties>
</file>