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70" r:id="rId5"/>
    <p:sldId id="258" r:id="rId6"/>
    <p:sldId id="261" r:id="rId7"/>
    <p:sldId id="262" r:id="rId8"/>
    <p:sldId id="263" r:id="rId9"/>
    <p:sldId id="264" r:id="rId10"/>
    <p:sldId id="265" r:id="rId11"/>
    <p:sldId id="266" r:id="rId12"/>
    <p:sldId id="268" r:id="rId13"/>
    <p:sldId id="272" r:id="rId14"/>
    <p:sldId id="271" r:id="rId15"/>
    <p:sldId id="267" r:id="rId16"/>
    <p:sldId id="269" r:id="rId17"/>
    <p:sldId id="259"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Ορθογώνιο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Ευθεία γραμμή σύνδεσης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Τίτλος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smtClean="0"/>
              <a:t>Στυλ κύριου τίτλου</a:t>
            </a:r>
            <a:endParaRPr kumimoji="0" lang="en-US"/>
          </a:p>
        </p:txBody>
      </p:sp>
      <p:sp>
        <p:nvSpPr>
          <p:cNvPr id="25" name="Υπότιτλος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Στυλ κύριου υπότιτλου</a:t>
            </a:r>
            <a:endParaRPr kumimoji="0" lang="en-US"/>
          </a:p>
        </p:txBody>
      </p:sp>
      <p:sp>
        <p:nvSpPr>
          <p:cNvPr id="31" name="Θέση ημερομηνίας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2853615-BFDE-46DE-814C-47EC6EF6D371}" type="datetimeFigureOut">
              <a:rPr lang="el-GR" smtClean="0"/>
              <a:t>11/1/2021</a:t>
            </a:fld>
            <a:endParaRPr lang="el-GR"/>
          </a:p>
        </p:txBody>
      </p:sp>
      <p:sp>
        <p:nvSpPr>
          <p:cNvPr id="18" name="Θέση υποσέλιδου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Θέση αριθμού διαφάνειας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3DF53439-851E-44AD-84B1-B6BFC3D0C743}"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F2853615-BFDE-46DE-814C-47EC6EF6D371}" type="datetimeFigureOut">
              <a:rPr lang="el-GR" smtClean="0"/>
              <a:t>11/1/2021</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53200" y="274955"/>
            <a:ext cx="1524000" cy="5851525"/>
          </a:xfrm>
        </p:spPr>
        <p:txBody>
          <a:bodyPr vert="eaVert" anchor="t"/>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42"/>
            <a:ext cx="6019800" cy="5851525"/>
          </a:xfrm>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a:xfrm>
            <a:off x="4242816" y="6557946"/>
            <a:ext cx="2002464" cy="226902"/>
          </a:xfrm>
        </p:spPr>
        <p:txBody>
          <a:bodyPr/>
          <a:lstStyle>
            <a:extLst/>
          </a:lstStyle>
          <a:p>
            <a:fld id="{F2853615-BFDE-46DE-814C-47EC6EF6D371}" type="datetimeFigureOut">
              <a:rPr lang="el-GR" smtClean="0"/>
              <a:t>11/1/2021</a:t>
            </a:fld>
            <a:endParaRPr lang="el-GR"/>
          </a:p>
        </p:txBody>
      </p:sp>
      <p:sp>
        <p:nvSpPr>
          <p:cNvPr id="5" name="Θέση υποσέλιδου 4"/>
          <p:cNvSpPr>
            <a:spLocks noGrp="1"/>
          </p:cNvSpPr>
          <p:nvPr>
            <p:ph type="ftr" sz="quarter" idx="11"/>
          </p:nvPr>
        </p:nvSpPr>
        <p:spPr>
          <a:xfrm>
            <a:off x="457200" y="6556248"/>
            <a:ext cx="3657600" cy="228600"/>
          </a:xfrm>
        </p:spPr>
        <p:txBody>
          <a:bodyPr/>
          <a:lstStyle>
            <a:extLst/>
          </a:lstStyle>
          <a:p>
            <a:endParaRPr lang="el-GR"/>
          </a:p>
        </p:txBody>
      </p:sp>
      <p:sp>
        <p:nvSpPr>
          <p:cNvPr id="6" name="Θέση αριθμού διαφάνειας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F2853615-BFDE-46DE-814C-47EC6EF6D371}" type="datetimeFigureOut">
              <a:rPr lang="el-GR" smtClean="0"/>
              <a:t>11/1/2021</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2853615-BFDE-46DE-814C-47EC6EF6D371}" type="datetimeFigureOut">
              <a:rPr lang="el-GR" smtClean="0"/>
              <a:t>11/1/2021</a:t>
            </a:fld>
            <a:endParaRPr lang="el-GR"/>
          </a:p>
        </p:txBody>
      </p:sp>
      <p:sp>
        <p:nvSpPr>
          <p:cNvPr id="5" name="Θέση υποσέλιδου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Θέση αριθμού διαφάνειας 5"/>
          <p:cNvSpPr>
            <a:spLocks noGrp="1"/>
          </p:cNvSpPr>
          <p:nvPr>
            <p:ph type="sldNum" sz="quarter" idx="12"/>
          </p:nvPr>
        </p:nvSpPr>
        <p:spPr>
          <a:xfrm>
            <a:off x="6733952" y="6555112"/>
            <a:ext cx="588336" cy="228600"/>
          </a:xfrm>
        </p:spPr>
        <p:txBody>
          <a:bodyPr/>
          <a:lstStyle>
            <a:extLst/>
          </a:lstStyle>
          <a:p>
            <a:fld id="{3DF53439-851E-44AD-84B1-B6BFC3D0C743}"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20040"/>
            <a:ext cx="7242048" cy="1143000"/>
          </a:xfrm>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F2853615-BFDE-46DE-814C-47EC6EF6D371}" type="datetimeFigureOut">
              <a:rPr lang="el-GR" smtClean="0"/>
              <a:t>11/1/2021</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20040"/>
            <a:ext cx="7242048" cy="1143000"/>
          </a:xfrm>
        </p:spPr>
        <p:txBody>
          <a:bodyPr anchor="b"/>
          <a:lstStyle>
            <a:lvl1pPr>
              <a:defRPr/>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extLst/>
          </a:lstStyle>
          <a:p>
            <a:fld id="{F2853615-BFDE-46DE-814C-47EC6EF6D371}" type="datetimeFigureOut">
              <a:rPr lang="el-GR" smtClean="0"/>
              <a:t>11/1/2021</a:t>
            </a:fld>
            <a:endParaRPr lang="el-GR"/>
          </a:p>
        </p:txBody>
      </p:sp>
      <p:sp>
        <p:nvSpPr>
          <p:cNvPr id="8" name="Θέση υποσέλιδου 7"/>
          <p:cNvSpPr>
            <a:spLocks noGrp="1"/>
          </p:cNvSpPr>
          <p:nvPr>
            <p:ph type="ftr" sz="quarter" idx="11"/>
          </p:nvPr>
        </p:nvSpPr>
        <p:spPr/>
        <p:txBody>
          <a:bodyPr/>
          <a:lstStyle>
            <a:extLst/>
          </a:lstStyle>
          <a:p>
            <a:endParaRPr lang="el-GR"/>
          </a:p>
        </p:txBody>
      </p:sp>
      <p:sp>
        <p:nvSpPr>
          <p:cNvPr id="9" name="Θέση αριθμού διαφάνειας 8"/>
          <p:cNvSpPr>
            <a:spLocks noGrp="1"/>
          </p:cNvSpPr>
          <p:nvPr>
            <p:ph type="sldNum" sz="quarter" idx="12"/>
          </p:nvPr>
        </p:nvSpPr>
        <p:spPr/>
        <p:txBody>
          <a:bodyPr/>
          <a:lstStyle>
            <a:extLst/>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20040"/>
            <a:ext cx="7242048" cy="1143000"/>
          </a:xfrm>
        </p:spPr>
        <p:txBody>
          <a:bodyPr/>
          <a:lstStyle>
            <a:extLst/>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extLst/>
          </a:lstStyle>
          <a:p>
            <a:fld id="{F2853615-BFDE-46DE-814C-47EC6EF6D371}" type="datetimeFigureOut">
              <a:rPr lang="el-GR" smtClean="0"/>
              <a:t>11/1/2021</a:t>
            </a:fld>
            <a:endParaRPr lang="el-GR"/>
          </a:p>
        </p:txBody>
      </p:sp>
      <p:sp>
        <p:nvSpPr>
          <p:cNvPr id="4" name="Θέση υποσέλιδου 3"/>
          <p:cNvSpPr>
            <a:spLocks noGrp="1"/>
          </p:cNvSpPr>
          <p:nvPr>
            <p:ph type="ftr" sz="quarter" idx="11"/>
          </p:nvPr>
        </p:nvSpPr>
        <p:spPr/>
        <p:txBody>
          <a:bodyPr/>
          <a:lstStyle>
            <a:extLst/>
          </a:lstStyle>
          <a:p>
            <a:endParaRPr lang="el-GR"/>
          </a:p>
        </p:txBody>
      </p:sp>
      <p:sp>
        <p:nvSpPr>
          <p:cNvPr id="5" name="Θέση αριθμού διαφάνειας 4"/>
          <p:cNvSpPr>
            <a:spLocks noGrp="1"/>
          </p:cNvSpPr>
          <p:nvPr>
            <p:ph type="sldNum" sz="quarter" idx="12"/>
          </p:nvPr>
        </p:nvSpPr>
        <p:spPr/>
        <p:txBody>
          <a:bodyPr/>
          <a:lstStyle>
            <a:extLst/>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solidFill>
                  <a:schemeClr val="tx2"/>
                </a:solidFill>
              </a:defRPr>
            </a:lvl1pPr>
            <a:extLst/>
          </a:lstStyle>
          <a:p>
            <a:fld id="{F2853615-BFDE-46DE-814C-47EC6EF6D371}" type="datetimeFigureOut">
              <a:rPr lang="el-GR" smtClean="0"/>
              <a:t>11/1/2021</a:t>
            </a:fld>
            <a:endParaRPr lang="el-GR"/>
          </a:p>
        </p:txBody>
      </p:sp>
      <p:sp>
        <p:nvSpPr>
          <p:cNvPr id="3" name="Θέση υποσέλιδου 2"/>
          <p:cNvSpPr>
            <a:spLocks noGrp="1"/>
          </p:cNvSpPr>
          <p:nvPr>
            <p:ph type="ftr" sz="quarter" idx="11"/>
          </p:nvPr>
        </p:nvSpPr>
        <p:spPr/>
        <p:txBody>
          <a:bodyPr/>
          <a:lstStyle>
            <a:lvl1pPr>
              <a:defRPr>
                <a:solidFill>
                  <a:schemeClr val="tx2"/>
                </a:solidFill>
              </a:defRPr>
            </a:lvl1pPr>
            <a:extLst/>
          </a:lstStyle>
          <a:p>
            <a:endParaRPr lang="el-GR"/>
          </a:p>
        </p:txBody>
      </p:sp>
      <p:sp>
        <p:nvSpPr>
          <p:cNvPr id="4" name="Θέση αριθμού διαφάνειας 3"/>
          <p:cNvSpPr>
            <a:spLocks noGrp="1"/>
          </p:cNvSpPr>
          <p:nvPr>
            <p:ph type="sldNum" sz="quarter" idx="12"/>
          </p:nvPr>
        </p:nvSpPr>
        <p:spPr/>
        <p:txBody>
          <a:bodyPr/>
          <a:lstStyle>
            <a:extLst/>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F2853615-BFDE-46DE-814C-47EC6EF6D371}" type="datetimeFigureOut">
              <a:rPr lang="el-GR" smtClean="0"/>
              <a:t>11/1/2021</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Ορθογώνιο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Ορθογώνιο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Τίτλος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smtClean="0"/>
              <a:t>Στυλ κύριου τίτλου</a:t>
            </a:r>
            <a:endParaRPr kumimoji="0" lang="en-US" dirty="0"/>
          </a:p>
        </p:txBody>
      </p:sp>
      <p:sp>
        <p:nvSpPr>
          <p:cNvPr id="4" name="Θέση κειμένου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extLst/>
          </a:lstStyle>
          <a:p>
            <a:fld id="{F2853615-BFDE-46DE-814C-47EC6EF6D371}" type="datetimeFigureOut">
              <a:rPr lang="el-GR" smtClean="0"/>
              <a:t>11/1/2021</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3DF53439-851E-44AD-84B1-B6BFC3D0C743}" type="slidenum">
              <a:rPr lang="el-GR" smtClean="0"/>
              <a:t>‹#›</a:t>
            </a:fld>
            <a:endParaRPr lang="el-GR"/>
          </a:p>
        </p:txBody>
      </p:sp>
      <p:sp>
        <p:nvSpPr>
          <p:cNvPr id="10" name="Θέση εικόνας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Ορθογώνιο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Θέση τίτλου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l-GR" smtClean="0"/>
              <a:t>Στυλ κύριου τίτλου</a:t>
            </a:r>
            <a:endParaRPr kumimoji="0" lang="en-US"/>
          </a:p>
        </p:txBody>
      </p:sp>
      <p:sp>
        <p:nvSpPr>
          <p:cNvPr id="31" name="Θέση κειμένου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7" name="Θέση ημερομηνίας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2853615-BFDE-46DE-814C-47EC6EF6D371}" type="datetimeFigureOut">
              <a:rPr lang="el-GR" smtClean="0"/>
              <a:t>11/1/2021</a:t>
            </a:fld>
            <a:endParaRPr lang="el-GR"/>
          </a:p>
        </p:txBody>
      </p:sp>
      <p:sp>
        <p:nvSpPr>
          <p:cNvPr id="4" name="Θέση υποσέλιδου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Θέση αριθμού διαφάνειας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3DF53439-851E-44AD-84B1-B6BFC3D0C74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ebooks.edu.gr/ebooks/v/html/8547/2158/Mousiki_A-Dimotikou_html-empl/indexecho.html" TargetMode="External"/><Relationship Id="rId2" Type="http://schemas.openxmlformats.org/officeDocument/2006/relationships/hyperlink" Target="https://gr.pinterest.com/pin/537546905539055783/" TargetMode="External"/><Relationship Id="rId1" Type="http://schemas.openxmlformats.org/officeDocument/2006/relationships/slideLayout" Target="../slideLayouts/slideLayout2.xml"/><Relationship Id="rId6" Type="http://schemas.openxmlformats.org/officeDocument/2006/relationships/hyperlink" Target="https://www.youtube.com/watch?v=KKUDorLgy8I" TargetMode="External"/><Relationship Id="rId5" Type="http://schemas.openxmlformats.org/officeDocument/2006/relationships/hyperlink" Target="https://www.youtube.com/watch?v=rwSaQMXQ9Ho" TargetMode="External"/><Relationship Id="rId4" Type="http://schemas.openxmlformats.org/officeDocument/2006/relationships/hyperlink" Target="http://aesop.iep.edu.gr/node/11720/2911"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youtube.com/watch?v=5t5zCy2tccY"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n-US" dirty="0" smtClean="0"/>
              <a:t>To n</a:t>
            </a:r>
            <a:r>
              <a:rPr lang="el-GR" dirty="0" err="1" smtClean="0"/>
              <a:t>ηπιαγωγειο</a:t>
            </a:r>
            <a:r>
              <a:rPr lang="el-GR" dirty="0" smtClean="0"/>
              <a:t> </a:t>
            </a:r>
            <a:r>
              <a:rPr lang="el-GR" dirty="0" err="1" smtClean="0"/>
              <a:t>παει</a:t>
            </a:r>
            <a:r>
              <a:rPr lang="el-GR" dirty="0" smtClean="0"/>
              <a:t> </a:t>
            </a:r>
            <a:r>
              <a:rPr lang="el-GR" dirty="0" err="1" smtClean="0"/>
              <a:t>θεατρο</a:t>
            </a:r>
            <a:r>
              <a:rPr lang="el-GR" dirty="0" smtClean="0"/>
              <a:t/>
            </a:r>
            <a:br>
              <a:rPr lang="el-GR" dirty="0" smtClean="0"/>
            </a:br>
            <a:endParaRPr lang="el-GR" dirty="0"/>
          </a:p>
        </p:txBody>
      </p:sp>
      <p:sp>
        <p:nvSpPr>
          <p:cNvPr id="3" name="Υπότιτλος 2"/>
          <p:cNvSpPr>
            <a:spLocks noGrp="1"/>
          </p:cNvSpPr>
          <p:nvPr>
            <p:ph type="subTitle" idx="1"/>
          </p:nvPr>
        </p:nvSpPr>
        <p:spPr/>
        <p:txBody>
          <a:bodyPr/>
          <a:lstStyle/>
          <a:p>
            <a:r>
              <a:rPr lang="el-GR" dirty="0" smtClean="0"/>
              <a:t>ΑΦΡΟΔΙΤΗ ΞΥΝΟΠΟΥΛΟΥ </a:t>
            </a:r>
          </a:p>
          <a:p>
            <a:r>
              <a:rPr lang="el-GR" dirty="0" smtClean="0"/>
              <a:t>ΣΥΝΤΟΝΙΣΤΡΙΑ ΝΗΠΙΑΓΩΓΩΝ ΠΕΚΕΣ ΘΕΣΣΑΛΙΑΣ</a:t>
            </a:r>
            <a:endParaRPr lang="el-GR" dirty="0"/>
          </a:p>
        </p:txBody>
      </p:sp>
    </p:spTree>
    <p:extLst>
      <p:ext uri="{BB962C8B-B14F-4D97-AF65-F5344CB8AC3E}">
        <p14:creationId xmlns:p14="http://schemas.microsoft.com/office/powerpoint/2010/main" val="5489271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ενθαρρυνση</a:t>
            </a:r>
            <a:endParaRPr lang="el-GR" dirty="0"/>
          </a:p>
        </p:txBody>
      </p:sp>
      <p:sp>
        <p:nvSpPr>
          <p:cNvPr id="3" name="Θέση περιεχομένου 2"/>
          <p:cNvSpPr>
            <a:spLocks noGrp="1"/>
          </p:cNvSpPr>
          <p:nvPr>
            <p:ph idx="1"/>
          </p:nvPr>
        </p:nvSpPr>
        <p:spPr/>
        <p:txBody>
          <a:bodyPr>
            <a:normAutofit fontScale="47500" lnSpcReduction="20000"/>
          </a:bodyPr>
          <a:lstStyle/>
          <a:p>
            <a:r>
              <a:rPr lang="el-GR" sz="3600" dirty="0" smtClean="0"/>
              <a:t> </a:t>
            </a:r>
            <a:r>
              <a:rPr lang="el-GR" sz="3600" dirty="0"/>
              <a:t> </a:t>
            </a:r>
            <a:r>
              <a:rPr lang="el-GR" sz="3600" dirty="0" smtClean="0"/>
              <a:t>Η εκπαιδευτικός </a:t>
            </a:r>
            <a:r>
              <a:rPr lang="el-GR" sz="3600" dirty="0"/>
              <a:t>υποβάλλει και πάλι ερωτήματα επιδιώκοντας να παρακινήσει τα παιδιά να επεκτείνουν την πλοκή της ιστορίας, να την οδηγήσουν σε μία κλιμάκωση και τέλος να καταλήξουν σε λύση.</a:t>
            </a:r>
          </a:p>
          <a:p>
            <a:r>
              <a:rPr lang="el-GR" sz="3600" i="1" dirty="0"/>
              <a:t>Ενδεικτικές ερωτήσεις της εκπαιδευτικού</a:t>
            </a:r>
            <a:endParaRPr lang="el-GR" sz="3600" dirty="0"/>
          </a:p>
          <a:p>
            <a:r>
              <a:rPr lang="el-GR" sz="3600" dirty="0"/>
              <a:t>Πώς μπορούμε να βοηθήσουμε τον ήρωα της ιστορίας; Τι λέτε να κάνουμε τώρα; Πού προτείνετε να πάμε; Πώς θα πάμε; Τι χρειαζόμαστε για το ταξίδι; Τι λέτε να συναντήσουμε στο δρόμο μας;</a:t>
            </a:r>
          </a:p>
          <a:p>
            <a:r>
              <a:rPr lang="el-GR" sz="3600" i="1" dirty="0"/>
              <a:t>Πιθανές επεκτάσεις και συνδέσεις</a:t>
            </a:r>
            <a:br>
              <a:rPr lang="el-GR" sz="3600" i="1" dirty="0"/>
            </a:br>
            <a:r>
              <a:rPr lang="el-GR" sz="3600" dirty="0"/>
              <a:t>Μία αυτοσχέδια ιστορία μπορεί:</a:t>
            </a:r>
          </a:p>
          <a:p>
            <a:r>
              <a:rPr lang="el-GR" sz="3600" dirty="0"/>
              <a:t>να οδηγήσει σε μια παράσταση, αν τα παιδιά θελήσουν να την παρουσιάσουν σε ένα ευρύτερο κοινό,</a:t>
            </a:r>
          </a:p>
          <a:p>
            <a:r>
              <a:rPr lang="el-GR" sz="3600" dirty="0"/>
              <a:t>να είναι το έναυσμα για την ανάπτυξη ενός σχεδίου εργασίας ή αντίθετα να αναπτυχθεί στο πλαίσιο της ολοκλήρωσης ενός σχεδίου εργασίας.</a:t>
            </a:r>
          </a:p>
          <a:p>
            <a:r>
              <a:rPr lang="el-GR" sz="3600" i="1" dirty="0"/>
              <a:t>(Υ.Π.Ε.Π.Θ. – Παιδαγωγικό Ινστιτούτο, Χαρά </a:t>
            </a:r>
            <a:r>
              <a:rPr lang="el-GR" sz="3600" i="1" dirty="0" err="1"/>
              <a:t>Δαφέρμου</a:t>
            </a:r>
            <a:r>
              <a:rPr lang="el-GR" sz="3600" i="1" dirty="0"/>
              <a:t>, Πηνελόπη </a:t>
            </a:r>
            <a:r>
              <a:rPr lang="el-GR" sz="3600" i="1" dirty="0" err="1"/>
              <a:t>Κουλούρη</a:t>
            </a:r>
            <a:r>
              <a:rPr lang="el-GR" sz="3600" i="1" dirty="0"/>
              <a:t>, Ελευθερία </a:t>
            </a:r>
            <a:r>
              <a:rPr lang="el-GR" sz="3600" i="1" dirty="0" err="1"/>
              <a:t>Μπασαγιάννη</a:t>
            </a:r>
            <a:r>
              <a:rPr lang="el-GR" sz="3600" i="1" dirty="0"/>
              <a:t>, 2006, Οδηγός Νηπιαγωγού, Εκπαιδευτικοί Σχεδιασμοί και Δημιουργικά περιβάλλοντα μάθησης, Αθήνα, ΟΕΔΒ)</a:t>
            </a:r>
            <a:endParaRPr lang="el-GR" sz="3600" dirty="0"/>
          </a:p>
          <a:p>
            <a:r>
              <a:rPr lang="el-GR" sz="3600" dirty="0"/>
              <a:t> </a:t>
            </a:r>
          </a:p>
          <a:p>
            <a:endParaRPr lang="el-GR" dirty="0"/>
          </a:p>
        </p:txBody>
      </p:sp>
    </p:spTree>
    <p:extLst>
      <p:ext uri="{BB962C8B-B14F-4D97-AF65-F5344CB8AC3E}">
        <p14:creationId xmlns:p14="http://schemas.microsoft.com/office/powerpoint/2010/main" val="3144118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ΔΡΑΜΑΤΟΠΟΙΗΣΗ :</a:t>
            </a:r>
            <a:endParaRPr lang="el-GR" dirty="0"/>
          </a:p>
        </p:txBody>
      </p:sp>
      <p:sp>
        <p:nvSpPr>
          <p:cNvPr id="3" name="Θέση περιεχομένου 2"/>
          <p:cNvSpPr>
            <a:spLocks noGrp="1"/>
          </p:cNvSpPr>
          <p:nvPr>
            <p:ph idx="1"/>
          </p:nvPr>
        </p:nvSpPr>
        <p:spPr/>
        <p:txBody>
          <a:bodyPr>
            <a:normAutofit fontScale="92500"/>
          </a:bodyPr>
          <a:lstStyle/>
          <a:p>
            <a:pPr fontAlgn="base"/>
            <a:r>
              <a:rPr lang="el-GR" dirty="0"/>
              <a:t>Η Δραματοποίηση είναι μια άριστη εκπαιδευτική τεχνική μέσω της οποίας </a:t>
            </a:r>
            <a:r>
              <a:rPr lang="el-GR" dirty="0" err="1"/>
              <a:t>δίνουµε</a:t>
            </a:r>
            <a:r>
              <a:rPr lang="el-GR" dirty="0"/>
              <a:t> στα παιδιά ευκαιρία να εκφραστούν δημιουργικά , να πουν τις ιδέες τους, να φτιάξουν ένα </a:t>
            </a:r>
            <a:r>
              <a:rPr lang="el-GR" dirty="0" err="1"/>
              <a:t>παραµύθι</a:t>
            </a:r>
            <a:r>
              <a:rPr lang="el-GR" dirty="0"/>
              <a:t>, µ</a:t>
            </a:r>
            <a:r>
              <a:rPr lang="el-GR" dirty="0" err="1"/>
              <a:t>ια</a:t>
            </a:r>
            <a:r>
              <a:rPr lang="el-GR" dirty="0"/>
              <a:t> ιστορία, να ζωγραφίσουν τα πρόσωπα, να συζητήσουν γι’ αυτά, ν’ αποφασίσουν τι ρόλο θα παίξει ο καθένας, να δώσουν διάφορες λύσεις στην ιστορία τους, ώστε να διαλέξουν την καλύτερη, να αναπτύξουν διαλόγους ελεύθερα και </a:t>
            </a:r>
            <a:r>
              <a:rPr lang="el-GR" dirty="0" err="1"/>
              <a:t>αυθόρµητα</a:t>
            </a:r>
            <a:r>
              <a:rPr lang="el-GR" dirty="0"/>
              <a:t>, να </a:t>
            </a:r>
            <a:r>
              <a:rPr lang="el-GR" dirty="0" err="1"/>
              <a:t>εµπλουτίσουν</a:t>
            </a:r>
            <a:r>
              <a:rPr lang="el-GR" dirty="0"/>
              <a:t> το έργο µε µ</a:t>
            </a:r>
            <a:r>
              <a:rPr lang="el-GR" dirty="0" err="1"/>
              <a:t>ουσική</a:t>
            </a:r>
            <a:r>
              <a:rPr lang="el-GR" dirty="0"/>
              <a:t>, </a:t>
            </a:r>
            <a:r>
              <a:rPr lang="el-GR" dirty="0" err="1"/>
              <a:t>λογοπαίχνιδα</a:t>
            </a:r>
            <a:r>
              <a:rPr lang="el-GR" dirty="0"/>
              <a:t> (</a:t>
            </a:r>
            <a:r>
              <a:rPr lang="el-GR" dirty="0" err="1"/>
              <a:t>sic</a:t>
            </a:r>
            <a:r>
              <a:rPr lang="el-GR" dirty="0"/>
              <a:t>), </a:t>
            </a:r>
            <a:r>
              <a:rPr lang="el-GR" dirty="0" err="1"/>
              <a:t>ποιήµατα</a:t>
            </a:r>
            <a:r>
              <a:rPr lang="el-GR" dirty="0"/>
              <a:t>, κλπ., να </a:t>
            </a:r>
            <a:r>
              <a:rPr lang="el-GR" dirty="0" err="1"/>
              <a:t>ετοιµάσουν</a:t>
            </a:r>
            <a:r>
              <a:rPr lang="el-GR" dirty="0"/>
              <a:t> πολύ απλά </a:t>
            </a:r>
            <a:r>
              <a:rPr lang="el-GR" dirty="0" err="1"/>
              <a:t>κοστούµια</a:t>
            </a:r>
            <a:r>
              <a:rPr lang="el-GR" dirty="0"/>
              <a:t> και σκηνικά, απ’ το τίποτα</a:t>
            </a:r>
            <a:r>
              <a:rPr lang="el-GR" dirty="0" smtClean="0"/>
              <a:t>».</a:t>
            </a:r>
            <a:endParaRPr lang="el-GR" dirty="0"/>
          </a:p>
          <a:p>
            <a:endParaRPr lang="el-GR" dirty="0"/>
          </a:p>
        </p:txBody>
      </p:sp>
    </p:spTree>
    <p:extLst>
      <p:ext uri="{BB962C8B-B14F-4D97-AF65-F5344CB8AC3E}">
        <p14:creationId xmlns:p14="http://schemas.microsoft.com/office/powerpoint/2010/main" val="40150519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2400" dirty="0" err="1" smtClean="0"/>
              <a:t>Συνεργασια</a:t>
            </a:r>
            <a:r>
              <a:rPr lang="el-GR" sz="2400" dirty="0" smtClean="0"/>
              <a:t> </a:t>
            </a:r>
            <a:r>
              <a:rPr lang="el-GR" sz="2400" dirty="0" err="1" smtClean="0"/>
              <a:t>παιδαγωγικησ</a:t>
            </a:r>
            <a:r>
              <a:rPr lang="el-GR" sz="2400" dirty="0" smtClean="0"/>
              <a:t> </a:t>
            </a:r>
            <a:r>
              <a:rPr lang="el-GR" sz="2400" dirty="0" err="1" smtClean="0"/>
              <a:t>επιστημησ</a:t>
            </a:r>
            <a:r>
              <a:rPr lang="el-GR" sz="2400" dirty="0" smtClean="0"/>
              <a:t> και </a:t>
            </a:r>
            <a:r>
              <a:rPr lang="el-GR" sz="2400" dirty="0" err="1" smtClean="0"/>
              <a:t>δραματικησ</a:t>
            </a:r>
            <a:r>
              <a:rPr lang="el-GR" sz="2400" dirty="0" smtClean="0"/>
              <a:t> </a:t>
            </a:r>
            <a:r>
              <a:rPr lang="el-GR" sz="2400" dirty="0" err="1" smtClean="0"/>
              <a:t>τεχνησ</a:t>
            </a:r>
            <a:r>
              <a:rPr lang="el-GR" sz="2400" dirty="0" smtClean="0"/>
              <a:t>…</a:t>
            </a:r>
            <a:endParaRPr lang="el-GR" sz="2400" dirty="0"/>
          </a:p>
        </p:txBody>
      </p:sp>
      <p:sp>
        <p:nvSpPr>
          <p:cNvPr id="3" name="Θέση περιεχομένου 2"/>
          <p:cNvSpPr>
            <a:spLocks noGrp="1"/>
          </p:cNvSpPr>
          <p:nvPr>
            <p:ph idx="1"/>
          </p:nvPr>
        </p:nvSpPr>
        <p:spPr/>
        <p:txBody>
          <a:bodyPr/>
          <a:lstStyle/>
          <a:p>
            <a:r>
              <a:rPr lang="el-GR" dirty="0"/>
              <a:t>Η τεχνική του εκπαιδευτικού δράματος τα τελευταία χρόνια αντιμετωπίζεται ως μία νέα παιδαγωγική προσέγγιση και ως μέσο διδασκαλίας στην πρωτοβάθμια και δευτεροβάθμια εκπαίδευση. Έτσι, η παιδαγωγική επιστήμη αντλεί από τη θεατρική τέχνη ασκήσεις και τεχνικές, τις οποίες προσαρμόζει σύμφωνα με τις ανάγκες και τους σκοπούς της (</a:t>
            </a:r>
            <a:r>
              <a:rPr lang="el-GR" dirty="0" err="1"/>
              <a:t>Κοντόγιαννη</a:t>
            </a:r>
            <a:r>
              <a:rPr lang="el-GR" dirty="0"/>
              <a:t>, 2012). </a:t>
            </a:r>
          </a:p>
        </p:txBody>
      </p:sp>
    </p:spTree>
    <p:extLst>
      <p:ext uri="{BB962C8B-B14F-4D97-AF65-F5344CB8AC3E}">
        <p14:creationId xmlns:p14="http://schemas.microsoft.com/office/powerpoint/2010/main" val="2556028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ΜΟΥΣΙΚΗ ΓΙΑ ΔΡΑΜΑΤΟΠΟΙΗΣΗ</a:t>
            </a:r>
          </a:p>
        </p:txBody>
      </p:sp>
      <p:sp>
        <p:nvSpPr>
          <p:cNvPr id="3" name="Θέση περιεχομένου 2"/>
          <p:cNvSpPr>
            <a:spLocks noGrp="1"/>
          </p:cNvSpPr>
          <p:nvPr>
            <p:ph idx="1"/>
          </p:nvPr>
        </p:nvSpPr>
        <p:spPr/>
        <p:txBody>
          <a:bodyPr>
            <a:normAutofit fontScale="85000" lnSpcReduction="10000"/>
          </a:bodyPr>
          <a:lstStyle/>
          <a:p>
            <a:r>
              <a:rPr lang="en-US" dirty="0">
                <a:hlinkClick r:id="rId2"/>
              </a:rPr>
              <a:t>https://gr.pinterest.com/pin/537546905539055783</a:t>
            </a:r>
            <a:r>
              <a:rPr lang="en-US" dirty="0" smtClean="0">
                <a:hlinkClick r:id="rId2"/>
              </a:rPr>
              <a:t>/</a:t>
            </a:r>
            <a:endParaRPr lang="el-GR" dirty="0" smtClean="0"/>
          </a:p>
          <a:p>
            <a:r>
              <a:rPr lang="el-GR" dirty="0" smtClean="0"/>
              <a:t>ΗΧΟΙΣΤΟΡΙΕΣ :</a:t>
            </a:r>
          </a:p>
          <a:p>
            <a:r>
              <a:rPr lang="en-US" dirty="0">
                <a:hlinkClick r:id="rId3"/>
              </a:rPr>
              <a:t>http://</a:t>
            </a:r>
            <a:r>
              <a:rPr lang="en-US" dirty="0" smtClean="0">
                <a:hlinkClick r:id="rId3"/>
              </a:rPr>
              <a:t>ebooks.edu.gr/ebooks/v/html/8547/2158/Mousiki_A-Dimotikou_html-empl/indexecho.html</a:t>
            </a:r>
            <a:endParaRPr lang="el-GR" dirty="0" smtClean="0"/>
          </a:p>
          <a:p>
            <a:r>
              <a:rPr lang="el-GR" dirty="0" smtClean="0"/>
              <a:t>ΥΛΙΚΟ ΑΠΟ ΤΟΝ ΑΙΣΩΠΟ:</a:t>
            </a:r>
          </a:p>
          <a:p>
            <a:endParaRPr lang="el-GR" dirty="0" smtClean="0"/>
          </a:p>
          <a:p>
            <a:r>
              <a:rPr lang="en-US" dirty="0">
                <a:hlinkClick r:id="rId4"/>
              </a:rPr>
              <a:t>http://</a:t>
            </a:r>
            <a:r>
              <a:rPr lang="en-US" dirty="0" smtClean="0">
                <a:hlinkClick r:id="rId4"/>
              </a:rPr>
              <a:t>aesop.iep.edu.gr/node/11720/2911</a:t>
            </a:r>
            <a:endParaRPr lang="el-GR" dirty="0" smtClean="0"/>
          </a:p>
          <a:p>
            <a:endParaRPr lang="el-GR" dirty="0" smtClean="0"/>
          </a:p>
          <a:p>
            <a:r>
              <a:rPr lang="en-US" dirty="0">
                <a:hlinkClick r:id="rId5"/>
              </a:rPr>
              <a:t>https://</a:t>
            </a:r>
            <a:r>
              <a:rPr lang="en-US" dirty="0" smtClean="0">
                <a:hlinkClick r:id="rId5"/>
              </a:rPr>
              <a:t>www.youtube.com/watch?v=rwSaQMXQ9Ho</a:t>
            </a:r>
            <a:endParaRPr lang="el-GR" dirty="0" smtClean="0"/>
          </a:p>
          <a:p>
            <a:r>
              <a:rPr lang="el-GR" dirty="0" smtClean="0"/>
              <a:t>ΦΘΙΝΟΠΩΡΟ</a:t>
            </a:r>
          </a:p>
          <a:p>
            <a:endParaRPr lang="el-GR" dirty="0" smtClean="0"/>
          </a:p>
          <a:p>
            <a:r>
              <a:rPr lang="en-US" dirty="0">
                <a:hlinkClick r:id="rId6"/>
              </a:rPr>
              <a:t>https://</a:t>
            </a:r>
            <a:r>
              <a:rPr lang="en-US" dirty="0" smtClean="0">
                <a:hlinkClick r:id="rId6"/>
              </a:rPr>
              <a:t>www.youtube.com/watch?v=KKUDorLgy8I</a:t>
            </a:r>
            <a:endParaRPr lang="el-GR" dirty="0" smtClean="0"/>
          </a:p>
          <a:p>
            <a:endParaRPr lang="el-GR" dirty="0" smtClean="0"/>
          </a:p>
          <a:p>
            <a:endParaRPr lang="el-GR" dirty="0"/>
          </a:p>
        </p:txBody>
      </p:sp>
    </p:spTree>
    <p:extLst>
      <p:ext uri="{BB962C8B-B14F-4D97-AF65-F5344CB8AC3E}">
        <p14:creationId xmlns:p14="http://schemas.microsoft.com/office/powerpoint/2010/main" val="3039537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ΘΕΑΤΡΙΚΟ ΠΑΙΧΝΙΔΙ:</a:t>
            </a:r>
            <a:endParaRPr lang="el-GR" dirty="0"/>
          </a:p>
        </p:txBody>
      </p:sp>
      <p:sp>
        <p:nvSpPr>
          <p:cNvPr id="3" name="Θέση περιεχομένου 2"/>
          <p:cNvSpPr>
            <a:spLocks noGrp="1"/>
          </p:cNvSpPr>
          <p:nvPr>
            <p:ph idx="1"/>
          </p:nvPr>
        </p:nvSpPr>
        <p:spPr/>
        <p:txBody>
          <a:bodyPr>
            <a:normAutofit fontScale="40000" lnSpcReduction="20000"/>
          </a:bodyPr>
          <a:lstStyle/>
          <a:p>
            <a:r>
              <a:rPr lang="el-GR" dirty="0"/>
              <a:t/>
            </a:r>
            <a:br>
              <a:rPr lang="el-GR" dirty="0"/>
            </a:br>
            <a:r>
              <a:rPr lang="el-GR" sz="2900" dirty="0">
                <a:latin typeface="Arial" pitchFamily="34" charset="0"/>
                <a:cs typeface="Arial" pitchFamily="34" charset="0"/>
              </a:rPr>
              <a:t/>
            </a:r>
            <a:br>
              <a:rPr lang="el-GR" sz="2900" dirty="0">
                <a:latin typeface="Arial" pitchFamily="34" charset="0"/>
                <a:cs typeface="Arial" pitchFamily="34" charset="0"/>
              </a:rPr>
            </a:br>
            <a:r>
              <a:rPr lang="el-GR" sz="2900" dirty="0">
                <a:latin typeface="Arial" pitchFamily="34" charset="0"/>
                <a:cs typeface="Arial" pitchFamily="34" charset="0"/>
              </a:rPr>
              <a:t> Όπως ήδη έχουμε πει, στο θεατρικό παιχνίδι δεν υπάρχουν όρια στη διάθεση και στη φαντασία. Έτσι, μπορούμε να παίξουμε παιχνίδια που έχουν να κάνουν με το σώμα, με το ρυθμό, με την παρατηρητικότητα, με τη μνήμη, με το λόγο είτε μόνοι μας είτε χωρισμένοι σε δυάδες, τριάδες ή και σε μεγάλες ομάδες.</a:t>
            </a:r>
            <a:br>
              <a:rPr lang="el-GR" sz="2900" dirty="0">
                <a:latin typeface="Arial" pitchFamily="34" charset="0"/>
                <a:cs typeface="Arial" pitchFamily="34" charset="0"/>
              </a:rPr>
            </a:br>
            <a:r>
              <a:rPr lang="el-GR" sz="2900" dirty="0">
                <a:latin typeface="Arial" pitchFamily="34" charset="0"/>
                <a:cs typeface="Arial" pitchFamily="34" charset="0"/>
              </a:rPr>
              <a:t/>
            </a:r>
            <a:br>
              <a:rPr lang="el-GR" sz="2900" dirty="0">
                <a:latin typeface="Arial" pitchFamily="34" charset="0"/>
                <a:cs typeface="Arial" pitchFamily="34" charset="0"/>
              </a:rPr>
            </a:br>
            <a:r>
              <a:rPr lang="el-GR" sz="2900" dirty="0">
                <a:latin typeface="Arial" pitchFamily="34" charset="0"/>
                <a:cs typeface="Arial" pitchFamily="34" charset="0"/>
              </a:rPr>
              <a:t>Το θεατρικό παιχνίδι είναι λοιπόν συνδυασμός πολλών πραγμάτων κι έχει πάντα συγκεκριμένο στόχο.  </a:t>
            </a:r>
            <a:br>
              <a:rPr lang="el-GR" sz="2900" dirty="0">
                <a:latin typeface="Arial" pitchFamily="34" charset="0"/>
                <a:cs typeface="Arial" pitchFamily="34" charset="0"/>
              </a:rPr>
            </a:br>
            <a:r>
              <a:rPr lang="el-GR" sz="2900" dirty="0">
                <a:latin typeface="Arial" pitchFamily="34" charset="0"/>
                <a:cs typeface="Arial" pitchFamily="34" charset="0"/>
              </a:rPr>
              <a:t/>
            </a:r>
            <a:br>
              <a:rPr lang="el-GR" sz="2900" dirty="0">
                <a:latin typeface="Arial" pitchFamily="34" charset="0"/>
                <a:cs typeface="Arial" pitchFamily="34" charset="0"/>
              </a:rPr>
            </a:br>
            <a:r>
              <a:rPr lang="el-GR" sz="2900" b="1" dirty="0">
                <a:latin typeface="Arial" pitchFamily="34" charset="0"/>
                <a:cs typeface="Arial" pitchFamily="34" charset="0"/>
              </a:rPr>
              <a:t>Για παράδειγμα: </a:t>
            </a:r>
            <a:r>
              <a:rPr lang="el-GR" sz="2900" dirty="0">
                <a:latin typeface="Arial" pitchFamily="34" charset="0"/>
                <a:cs typeface="Arial" pitchFamily="34" charset="0"/>
              </a:rPr>
              <a:t> </a:t>
            </a:r>
            <a:br>
              <a:rPr lang="el-GR" sz="2900" dirty="0">
                <a:latin typeface="Arial" pitchFamily="34" charset="0"/>
                <a:cs typeface="Arial" pitchFamily="34" charset="0"/>
              </a:rPr>
            </a:br>
            <a:r>
              <a:rPr lang="el-GR" sz="2900" dirty="0">
                <a:latin typeface="Arial" pitchFamily="34" charset="0"/>
                <a:cs typeface="Arial" pitchFamily="34" charset="0"/>
              </a:rPr>
              <a:t/>
            </a:r>
            <a:br>
              <a:rPr lang="el-GR" sz="2900" dirty="0">
                <a:latin typeface="Arial" pitchFamily="34" charset="0"/>
                <a:cs typeface="Arial" pitchFamily="34" charset="0"/>
              </a:rPr>
            </a:br>
            <a:r>
              <a:rPr lang="el-GR" sz="2900" dirty="0">
                <a:latin typeface="Arial" pitchFamily="34" charset="0"/>
                <a:cs typeface="Arial" pitchFamily="34" charset="0"/>
              </a:rPr>
              <a:t>Είμαστε σε κύκλο και περπατάμε γύρω-γύρω με ρυθμό ακολουθώντας τα χτυπήματα του τυμπάνου.</a:t>
            </a:r>
            <a:br>
              <a:rPr lang="el-GR" sz="2900" dirty="0">
                <a:latin typeface="Arial" pitchFamily="34" charset="0"/>
                <a:cs typeface="Arial" pitchFamily="34" charset="0"/>
              </a:rPr>
            </a:br>
            <a:r>
              <a:rPr lang="el-GR" sz="2900" dirty="0">
                <a:latin typeface="Arial" pitchFamily="34" charset="0"/>
                <a:cs typeface="Arial" pitchFamily="34" charset="0"/>
              </a:rPr>
              <a:t/>
            </a:r>
            <a:br>
              <a:rPr lang="el-GR" sz="2900" dirty="0">
                <a:latin typeface="Arial" pitchFamily="34" charset="0"/>
                <a:cs typeface="Arial" pitchFamily="34" charset="0"/>
              </a:rPr>
            </a:br>
            <a:r>
              <a:rPr lang="el-GR" sz="2900" dirty="0">
                <a:latin typeface="Arial" pitchFamily="34" charset="0"/>
                <a:cs typeface="Arial" pitchFamily="34" charset="0"/>
              </a:rPr>
              <a:t>Ο εμψυχωτής λέει:</a:t>
            </a:r>
            <a:br>
              <a:rPr lang="el-GR" sz="2900" dirty="0">
                <a:latin typeface="Arial" pitchFamily="34" charset="0"/>
                <a:cs typeface="Arial" pitchFamily="34" charset="0"/>
              </a:rPr>
            </a:br>
            <a:r>
              <a:rPr lang="el-GR" sz="2900" dirty="0">
                <a:latin typeface="Arial" pitchFamily="34" charset="0"/>
                <a:cs typeface="Arial" pitchFamily="34" charset="0"/>
              </a:rPr>
              <a:t/>
            </a:r>
            <a:br>
              <a:rPr lang="el-GR" sz="2900" dirty="0">
                <a:latin typeface="Arial" pitchFamily="34" charset="0"/>
                <a:cs typeface="Arial" pitchFamily="34" charset="0"/>
              </a:rPr>
            </a:br>
            <a:r>
              <a:rPr lang="el-GR" sz="2900" dirty="0">
                <a:latin typeface="Arial" pitchFamily="34" charset="0"/>
                <a:cs typeface="Arial" pitchFamily="34" charset="0"/>
              </a:rPr>
              <a:t>Με το διπλό χτύπημα του τυμπάνου όλοι κάνουμε τη μαϊμού!</a:t>
            </a:r>
            <a:br>
              <a:rPr lang="el-GR" sz="2900" dirty="0">
                <a:latin typeface="Arial" pitchFamily="34" charset="0"/>
                <a:cs typeface="Arial" pitchFamily="34" charset="0"/>
              </a:rPr>
            </a:br>
            <a:r>
              <a:rPr lang="el-GR" sz="2900" dirty="0">
                <a:latin typeface="Arial" pitchFamily="34" charset="0"/>
                <a:cs typeface="Arial" pitchFamily="34" charset="0"/>
              </a:rPr>
              <a:t/>
            </a:r>
            <a:br>
              <a:rPr lang="el-GR" sz="2900" dirty="0">
                <a:latin typeface="Arial" pitchFamily="34" charset="0"/>
                <a:cs typeface="Arial" pitchFamily="34" charset="0"/>
              </a:rPr>
            </a:br>
            <a:r>
              <a:rPr lang="el-GR" sz="2900" dirty="0">
                <a:latin typeface="Arial" pitchFamily="34" charset="0"/>
                <a:cs typeface="Arial" pitchFamily="34" charset="0"/>
              </a:rPr>
              <a:t>Με το τριπλό χτύπημα του τυμπάνου όλοι κάνουμε το φίδι!</a:t>
            </a:r>
            <a:br>
              <a:rPr lang="el-GR" sz="2900" dirty="0">
                <a:latin typeface="Arial" pitchFamily="34" charset="0"/>
                <a:cs typeface="Arial" pitchFamily="34" charset="0"/>
              </a:rPr>
            </a:br>
            <a:r>
              <a:rPr lang="el-GR" sz="2900" dirty="0">
                <a:latin typeface="Arial" pitchFamily="34" charset="0"/>
                <a:cs typeface="Arial" pitchFamily="34" charset="0"/>
              </a:rPr>
              <a:t/>
            </a:r>
            <a:br>
              <a:rPr lang="el-GR" sz="2900" dirty="0">
                <a:latin typeface="Arial" pitchFamily="34" charset="0"/>
                <a:cs typeface="Arial" pitchFamily="34" charset="0"/>
              </a:rPr>
            </a:br>
            <a:r>
              <a:rPr lang="el-GR" sz="2900" dirty="0">
                <a:latin typeface="Arial" pitchFamily="34" charset="0"/>
                <a:cs typeface="Arial" pitchFamily="34" charset="0"/>
              </a:rPr>
              <a:t>Με το τετραπλό χτύπημα του τυμπάνου όλοι κάνουμε το λιοντάρι!  </a:t>
            </a:r>
            <a:br>
              <a:rPr lang="el-GR" sz="2900" dirty="0">
                <a:latin typeface="Arial" pitchFamily="34" charset="0"/>
                <a:cs typeface="Arial" pitchFamily="34" charset="0"/>
              </a:rPr>
            </a:br>
            <a:r>
              <a:rPr lang="el-GR" sz="2900" dirty="0">
                <a:latin typeface="Arial" pitchFamily="34" charset="0"/>
                <a:cs typeface="Arial" pitchFamily="34" charset="0"/>
              </a:rPr>
              <a:t/>
            </a:r>
            <a:br>
              <a:rPr lang="el-GR" sz="2900" dirty="0">
                <a:latin typeface="Arial" pitchFamily="34" charset="0"/>
                <a:cs typeface="Arial" pitchFamily="34" charset="0"/>
              </a:rPr>
            </a:br>
            <a:r>
              <a:rPr lang="el-GR" sz="2900" dirty="0">
                <a:latin typeface="Arial" pitchFamily="34" charset="0"/>
                <a:cs typeface="Arial" pitchFamily="34" charset="0"/>
              </a:rPr>
              <a:t> Με αυτήν την άσκηση ζεσταίνουμε το σώμα μας και συνδυάζουμε πολλές λειτουργίες τις οποίες παράλληλα εξασκούμε (παρατηρητικότητα, μνήμη, ρυθμός, μίμηση, κ.α.). Ταυτόχρονα, προετοιμαζόμαστε για το στόχο μας που έχει προκαθοριστεί από τον εμψυχωτή και θα μπορούσε να είναι για παράδειγμα η αναπαράσταση ενός ζωολογικού κήπου όπου όλα τα παιδιά πρέπει να κάνουν κι από ένα ζώο.  </a:t>
            </a:r>
            <a:br>
              <a:rPr lang="el-GR" sz="2900" dirty="0">
                <a:latin typeface="Arial" pitchFamily="34" charset="0"/>
                <a:cs typeface="Arial" pitchFamily="34" charset="0"/>
              </a:rPr>
            </a:br>
            <a:r>
              <a:rPr lang="el-GR" sz="2900" dirty="0">
                <a:latin typeface="Arial" pitchFamily="34" charset="0"/>
                <a:cs typeface="Arial" pitchFamily="34" charset="0"/>
              </a:rPr>
              <a:t/>
            </a:r>
            <a:br>
              <a:rPr lang="el-GR" sz="2900" dirty="0">
                <a:latin typeface="Arial" pitchFamily="34" charset="0"/>
                <a:cs typeface="Arial" pitchFamily="34" charset="0"/>
              </a:rPr>
            </a:br>
            <a:r>
              <a:rPr lang="el-GR" sz="2900" dirty="0">
                <a:latin typeface="Arial" pitchFamily="34" charset="0"/>
                <a:cs typeface="Arial" pitchFamily="34" charset="0"/>
              </a:rPr>
              <a:t>Έτσι λοιπόν, για να είναι το θεατρικό μας παιχνίδι οργανωμένο και πολύ διασκεδαστικό πρέπει αφενός να θέσουμε ένα στόχο κι αφετέρου να βρούμε τους τρόπους που θα φτάσουμε ως εκεί. Η δραματοποίηση μιας ιστορίας ή ενός παραμυθιού είναι μια πολύ δημιουργική κατάληξη ενός θεατρικού παιχνιδιού.</a:t>
            </a:r>
          </a:p>
        </p:txBody>
      </p:sp>
    </p:spTree>
    <p:extLst>
      <p:ext uri="{BB962C8B-B14F-4D97-AF65-F5344CB8AC3E}">
        <p14:creationId xmlns:p14="http://schemas.microsoft.com/office/powerpoint/2010/main" val="1460256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1800" dirty="0" smtClean="0">
                <a:latin typeface="Arial Black" pitchFamily="34" charset="0"/>
              </a:rPr>
              <a:t>ΚΛΑΣΣΙΚΗ ΜΟΥΣΙΚΗ  ΓΙΑ ΝΗΠΙΑ –ΧΑΑΛΑΡΩΣΗ</a:t>
            </a:r>
            <a:r>
              <a:rPr lang="el-GR" dirty="0" smtClean="0"/>
              <a:t/>
            </a:r>
            <a:br>
              <a:rPr lang="el-GR" dirty="0" smtClean="0"/>
            </a:br>
            <a:endParaRPr lang="el-GR" dirty="0"/>
          </a:p>
        </p:txBody>
      </p:sp>
      <p:sp>
        <p:nvSpPr>
          <p:cNvPr id="3" name="Θέση περιεχομένου 2"/>
          <p:cNvSpPr>
            <a:spLocks noGrp="1"/>
          </p:cNvSpPr>
          <p:nvPr>
            <p:ph idx="1"/>
          </p:nvPr>
        </p:nvSpPr>
        <p:spPr>
          <a:xfrm>
            <a:off x="611560" y="1556792"/>
            <a:ext cx="7239000" cy="4846320"/>
          </a:xfrm>
        </p:spPr>
        <p:txBody>
          <a:bodyPr>
            <a:normAutofit/>
          </a:bodyPr>
          <a:lstStyle/>
          <a:p>
            <a:pPr fontAlgn="base"/>
            <a:r>
              <a:rPr lang="el-GR" dirty="0"/>
              <a:t> </a:t>
            </a:r>
            <a:r>
              <a:rPr lang="en-US" dirty="0"/>
              <a:t> </a:t>
            </a:r>
            <a:r>
              <a:rPr lang="en-US" dirty="0">
                <a:hlinkClick r:id="rId2"/>
              </a:rPr>
              <a:t>https://</a:t>
            </a:r>
            <a:r>
              <a:rPr lang="en-US" dirty="0" smtClean="0">
                <a:hlinkClick r:id="rId2"/>
              </a:rPr>
              <a:t>www.youtube.com/watch?v=5t5zCy2tccY</a:t>
            </a:r>
            <a:endParaRPr lang="el-GR" dirty="0" smtClean="0"/>
          </a:p>
          <a:p>
            <a:pPr fontAlgn="base"/>
            <a:endParaRPr lang="el-GR" dirty="0" smtClean="0"/>
          </a:p>
          <a:p>
            <a:pPr fontAlgn="base"/>
            <a:endParaRPr lang="el-GR" sz="1700" b="1" dirty="0"/>
          </a:p>
          <a:p>
            <a:pPr fontAlgn="base"/>
            <a:r>
              <a:rPr lang="el-GR" sz="2100" dirty="0" smtClean="0">
                <a:latin typeface="Arial Black" pitchFamily="34" charset="0"/>
              </a:rPr>
              <a:t>Έργα </a:t>
            </a:r>
            <a:r>
              <a:rPr lang="el-GR" sz="2100" dirty="0">
                <a:latin typeface="Arial Black" pitchFamily="34" charset="0"/>
              </a:rPr>
              <a:t>με απλό μουσικό θέμα, που τα παιδιά μπορούν εύκολα να έχουν τη χαρά να τα αναγνωρίσουν και να μάθουν το συνθέτη τους: </a:t>
            </a:r>
            <a:r>
              <a:rPr lang="en-US" sz="2100" dirty="0">
                <a:latin typeface="Arial Black" pitchFamily="34" charset="0"/>
              </a:rPr>
              <a:t>Vivaldi: 4 seasons, </a:t>
            </a:r>
            <a:r>
              <a:rPr lang="en-US" sz="2100" dirty="0" err="1">
                <a:latin typeface="Arial Black" pitchFamily="34" charset="0"/>
              </a:rPr>
              <a:t>Eine</a:t>
            </a:r>
            <a:r>
              <a:rPr lang="en-US" sz="2100" dirty="0">
                <a:latin typeface="Arial Black" pitchFamily="34" charset="0"/>
              </a:rPr>
              <a:t> </a:t>
            </a:r>
            <a:r>
              <a:rPr lang="en-US" sz="2100" dirty="0" err="1">
                <a:latin typeface="Arial Black" pitchFamily="34" charset="0"/>
              </a:rPr>
              <a:t>kleine</a:t>
            </a:r>
            <a:r>
              <a:rPr lang="en-US" sz="2100" dirty="0">
                <a:latin typeface="Arial Black" pitchFamily="34" charset="0"/>
              </a:rPr>
              <a:t> </a:t>
            </a:r>
            <a:r>
              <a:rPr lang="en-US" sz="2100" dirty="0" err="1">
                <a:latin typeface="Arial Black" pitchFamily="34" charset="0"/>
              </a:rPr>
              <a:t>nachtmusik</a:t>
            </a:r>
            <a:r>
              <a:rPr lang="en-US" sz="2100" dirty="0">
                <a:latin typeface="Arial Black" pitchFamily="34" charset="0"/>
              </a:rPr>
              <a:t>, Ode to Joy (Beethoven, </a:t>
            </a:r>
            <a:r>
              <a:rPr lang="el-GR" sz="2100" dirty="0">
                <a:latin typeface="Arial Black" pitchFamily="34" charset="0"/>
              </a:rPr>
              <a:t>από την 9η συμφωνία), </a:t>
            </a:r>
            <a:r>
              <a:rPr lang="en-US" sz="2100" dirty="0">
                <a:latin typeface="Arial Black" pitchFamily="34" charset="0"/>
              </a:rPr>
              <a:t>Brahms Hungarian Rhapsody No2 (2o </a:t>
            </a:r>
            <a:r>
              <a:rPr lang="el-GR" sz="2100" dirty="0">
                <a:latin typeface="Arial Black" pitchFamily="34" charset="0"/>
              </a:rPr>
              <a:t>μέρος και φινάλε) </a:t>
            </a:r>
            <a:r>
              <a:rPr lang="en-US" sz="2100" dirty="0">
                <a:latin typeface="Arial Black" pitchFamily="34" charset="0"/>
              </a:rPr>
              <a:t>Beethoven: </a:t>
            </a:r>
            <a:r>
              <a:rPr lang="en-US" sz="2100" dirty="0" err="1">
                <a:latin typeface="Arial Black" pitchFamily="34" charset="0"/>
              </a:rPr>
              <a:t>Für</a:t>
            </a:r>
            <a:r>
              <a:rPr lang="en-US" sz="2100" dirty="0">
                <a:latin typeface="Arial Black" pitchFamily="34" charset="0"/>
              </a:rPr>
              <a:t> Elise (Piano version)</a:t>
            </a:r>
            <a:br>
              <a:rPr lang="en-US" sz="2100" dirty="0">
                <a:latin typeface="Arial Black" pitchFamily="34" charset="0"/>
              </a:rPr>
            </a:br>
            <a:endParaRPr lang="en-US" sz="2100" dirty="0">
              <a:latin typeface="Arial Black" pitchFamily="34" charset="0"/>
            </a:endParaRPr>
          </a:p>
          <a:p>
            <a:endParaRPr lang="el-GR" dirty="0"/>
          </a:p>
        </p:txBody>
      </p:sp>
    </p:spTree>
    <p:extLst>
      <p:ext uri="{BB962C8B-B14F-4D97-AF65-F5344CB8AC3E}">
        <p14:creationId xmlns:p14="http://schemas.microsoft.com/office/powerpoint/2010/main" val="30791554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ΠΡΟΤΑΣΕΙΣ ΑΠΟ ΤΟ ΦΩΤΟΔΕΝΤΡΟ:</a:t>
            </a:r>
            <a:endParaRPr lang="el-GR" dirty="0"/>
          </a:p>
        </p:txBody>
      </p:sp>
      <p:sp>
        <p:nvSpPr>
          <p:cNvPr id="3" name="Θέση περιεχομένου 2"/>
          <p:cNvSpPr>
            <a:spLocks noGrp="1"/>
          </p:cNvSpPr>
          <p:nvPr>
            <p:ph idx="1"/>
          </p:nvPr>
        </p:nvSpPr>
        <p:spPr/>
        <p:txBody>
          <a:bodyPr/>
          <a:lstStyle/>
          <a:p>
            <a:pPr algn="ctr"/>
            <a:r>
              <a:rPr lang="el-GR" dirty="0" smtClean="0"/>
              <a:t>Η ΠΡΟΤΑΣΗ ΑΦΟΡΑ ΤΗΝ ΔΗΜΙΟΥΡΓΙΑ ΑΦΙΣΑΣ ΚΑΙ ΕΊΝΑΙ ΜΕΣΑ ΑΠΌ ΤΟ ΦΩΤΟΔΕΝΤΡΟ.</a:t>
            </a:r>
          </a:p>
          <a:p>
            <a:r>
              <a:rPr lang="el-GR" dirty="0"/>
              <a:t>Το μαθησιακό αντικείμενο δίνει τη δυνατότητα στους μαθητές να κατασκευάσουν τη δική τους ψηφιακή θεατρική αφίσα, εξασφαλίζοντας άμεση συμμετοχή στην αισθητική εμπειρία.</a:t>
            </a:r>
            <a:endParaRPr lang="el-GR" dirty="0" smtClean="0"/>
          </a:p>
          <a:p>
            <a:endParaRPr lang="el-GR" dirty="0"/>
          </a:p>
          <a:p>
            <a:endParaRPr lang="el-GR" dirty="0" smtClean="0"/>
          </a:p>
          <a:p>
            <a:r>
              <a:rPr lang="en-US" dirty="0" smtClean="0"/>
              <a:t>http</a:t>
            </a:r>
            <a:r>
              <a:rPr lang="en-US" dirty="0"/>
              <a:t>://photodentro.edu.gr/aggregator/lo/photodentro-lor-8521-11324</a:t>
            </a:r>
            <a:endParaRPr lang="el-GR" dirty="0"/>
          </a:p>
        </p:txBody>
      </p:sp>
    </p:spTree>
    <p:extLst>
      <p:ext uri="{BB962C8B-B14F-4D97-AF65-F5344CB8AC3E}">
        <p14:creationId xmlns:p14="http://schemas.microsoft.com/office/powerpoint/2010/main" val="16419672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ΤΕΛΙΚΑ ΤΙ ΧΡΕΙΑΖΕΤΑΙ:</a:t>
            </a:r>
            <a:br>
              <a:rPr lang="el-GR" dirty="0" smtClean="0"/>
            </a:br>
            <a:endParaRPr lang="el-GR" dirty="0"/>
          </a:p>
        </p:txBody>
      </p:sp>
      <p:sp>
        <p:nvSpPr>
          <p:cNvPr id="3" name="Θέση περιεχομένου 2"/>
          <p:cNvSpPr>
            <a:spLocks noGrp="1"/>
          </p:cNvSpPr>
          <p:nvPr>
            <p:ph idx="1"/>
          </p:nvPr>
        </p:nvSpPr>
        <p:spPr bwMode="gray"/>
        <p:txBody>
          <a:bodyPr/>
          <a:lstStyle/>
          <a:p>
            <a:pPr marL="0" indent="0">
              <a:buNone/>
            </a:pPr>
            <a:r>
              <a:rPr lang="el-GR" dirty="0" smtClean="0"/>
              <a:t>ΔΙΑΘΕΣΗ ΝΑ ΚΙΝΗΘΟΥΜΕ ΚΑΙ ΝΑ ΠΑΙΞΟΥΜΕ ΝΑ ΒΑΛΟΥΜΕ ΜΙΑ ΜΑΣΚΑ Η ΝΑ ΖΩΝΤΑΝΕΨΟΥΜΕ ΜΙΑ ΚΟΥΚΛΑ ΚΑΙ ΌΛΑ ΕΊΝΑΙ ΔΥΝΑΤΑ…</a:t>
            </a:r>
          </a:p>
          <a:p>
            <a:pPr marL="0" indent="0">
              <a:buNone/>
            </a:pPr>
            <a:r>
              <a:rPr lang="el-GR" dirty="0" smtClean="0"/>
              <a:t>ΣΤΟΝ ΚΑΙΡΟ ΤΗΣ ΤΗΛΕΚΠΑΙΔΕΥΣΗΣ ΕΧΟΥΜΕ ΤΗΝ ΠΡΟΣΕΓΓΙΣΗ ΜΕΣΩ ΤΩΝ ΑΝΙΜΑΤΙΟΝ ΚΑΙ ΤΩΝ ΠΑΙΧΝΙΔΙΩΝ ΠΟΥ ΒΡΙΣΚΟΥΜΕ ΣΕ ΔΙΑΦΟΡΕΣ ΣΕΛΙΔΕΣ ΚΑΙ ΛΙΝΚ </a:t>
            </a:r>
            <a:r>
              <a:rPr lang="el-GR" dirty="0" smtClean="0"/>
              <a:t>…ΚΑΙ ΘΑ ΑΝΑΠΤΥΧΘΟΥΝ ΣΕ ΕΠΟΜΕΝΗ ΕΙΣΗΓΗΣΗ.</a:t>
            </a:r>
          </a:p>
          <a:p>
            <a:pPr marL="0" indent="0">
              <a:buNone/>
            </a:pPr>
            <a:r>
              <a:rPr lang="el-GR" dirty="0" smtClean="0"/>
              <a:t>ΕΥΧΑΡΙΣΤΩ </a:t>
            </a:r>
            <a:r>
              <a:rPr lang="el-GR" dirty="0"/>
              <a:t>ΓΙΑ ΤΗΝ ΠΡΟΣΟΧΗ </a:t>
            </a:r>
            <a:r>
              <a:rPr lang="el-GR" dirty="0" smtClean="0"/>
              <a:t>ΣΑΣ</a:t>
            </a:r>
          </a:p>
          <a:p>
            <a:endParaRPr lang="el-GR" dirty="0"/>
          </a:p>
          <a:p>
            <a:endParaRPr lang="el-GR" dirty="0" smtClean="0"/>
          </a:p>
          <a:p>
            <a:endParaRPr lang="el-GR" dirty="0"/>
          </a:p>
          <a:p>
            <a:endParaRPr lang="el-GR" dirty="0" smtClean="0"/>
          </a:p>
          <a:p>
            <a:endParaRPr lang="el-GR"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93842" y="5557349"/>
            <a:ext cx="2958277" cy="677501"/>
          </a:xfrm>
          <a:prstGeom prst="rect">
            <a:avLst/>
          </a:prstGeom>
        </p:spPr>
      </p:pic>
    </p:spTree>
    <p:extLst>
      <p:ext uri="{BB962C8B-B14F-4D97-AF65-F5344CB8AC3E}">
        <p14:creationId xmlns:p14="http://schemas.microsoft.com/office/powerpoint/2010/main" val="1609261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a:t>
            </a:r>
            <a:r>
              <a:rPr lang="el-GR" dirty="0" err="1" smtClean="0"/>
              <a:t>αποστολη</a:t>
            </a:r>
            <a:r>
              <a:rPr lang="el-GR" dirty="0" smtClean="0"/>
              <a:t> του </a:t>
            </a:r>
            <a:r>
              <a:rPr lang="el-GR" dirty="0" err="1" smtClean="0"/>
              <a:t>νηπιαγωγειου</a:t>
            </a:r>
            <a:r>
              <a:rPr lang="el-GR" dirty="0" smtClean="0"/>
              <a:t/>
            </a:r>
            <a:br>
              <a:rPr lang="el-GR" dirty="0" smtClean="0"/>
            </a:b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a:t>Ζούμε στην εποχή των ραγδαίων εξελίξεων που όλα γύρω μας μεταβάλλονται ταχύτατα με έναν ρυθμό πρωτοφανή. </a:t>
            </a:r>
            <a:r>
              <a:rPr lang="el-GR" dirty="0" smtClean="0"/>
              <a:t>Έτσι </a:t>
            </a:r>
            <a:r>
              <a:rPr lang="el-GR" dirty="0" smtClean="0"/>
              <a:t>το </a:t>
            </a:r>
            <a:r>
              <a:rPr lang="el-GR" dirty="0"/>
              <a:t>νηπιαγωγείο έχει να επιτελέσει έργο υψηλής </a:t>
            </a:r>
            <a:r>
              <a:rPr lang="el-GR" dirty="0" smtClean="0"/>
              <a:t>αποστολής</a:t>
            </a:r>
            <a:r>
              <a:rPr lang="el-GR" dirty="0"/>
              <a:t>. </a:t>
            </a:r>
            <a:endParaRPr lang="el-GR" dirty="0" smtClean="0"/>
          </a:p>
          <a:p>
            <a:r>
              <a:rPr lang="el-GR" dirty="0" smtClean="0"/>
              <a:t>Σε </a:t>
            </a:r>
            <a:r>
              <a:rPr lang="el-GR" dirty="0"/>
              <a:t>αυτό επιδιώκεται η καλλιέργεια των αισθήσεων των μαθητών, ο εμπλουτισμός των εμπειριών τους μέσα στο φυσικό και κοινωνικό περιβάλλον, η δημιουργία διαπροσωπικών σχέσεων, η ανάπτυξη πρωτοβουλιών και η κοινωνικοποίησή τους, η οργάνωση του </a:t>
            </a:r>
            <a:r>
              <a:rPr lang="el-GR" dirty="0" err="1"/>
              <a:t>ψυχο</a:t>
            </a:r>
            <a:r>
              <a:rPr lang="el-GR" dirty="0"/>
              <a:t> – πνευματικού τους </a:t>
            </a:r>
            <a:r>
              <a:rPr lang="el-GR" dirty="0" smtClean="0"/>
              <a:t>κόσμου αλλά  </a:t>
            </a:r>
            <a:r>
              <a:rPr lang="el-GR" dirty="0"/>
              <a:t>και η κατανόηση, έκφραση και εξωτερίκευση των σκέψεων και συναισθημάτων τους με μαθηματικό και αισθητικό τρόπο.</a:t>
            </a:r>
            <a:endParaRPr lang="el-GR" dirty="0"/>
          </a:p>
        </p:txBody>
      </p:sp>
    </p:spTree>
    <p:extLst>
      <p:ext uri="{BB962C8B-B14F-4D97-AF65-F5344CB8AC3E}">
        <p14:creationId xmlns:p14="http://schemas.microsoft.com/office/powerpoint/2010/main" val="2184063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dirty="0" err="1" smtClean="0"/>
              <a:t>Τεχνικεσ</a:t>
            </a:r>
            <a:r>
              <a:rPr lang="el-GR" dirty="0" smtClean="0"/>
              <a:t> – </a:t>
            </a:r>
            <a:r>
              <a:rPr lang="el-GR" dirty="0" err="1" smtClean="0"/>
              <a:t>ασκησεισ</a:t>
            </a:r>
            <a:r>
              <a:rPr lang="el-GR" dirty="0" smtClean="0"/>
              <a:t>- </a:t>
            </a:r>
            <a:r>
              <a:rPr lang="el-GR" dirty="0" err="1" smtClean="0"/>
              <a:t>επικοινωνια</a:t>
            </a:r>
            <a:endParaRPr lang="el-GR" dirty="0"/>
          </a:p>
        </p:txBody>
      </p:sp>
      <p:sp>
        <p:nvSpPr>
          <p:cNvPr id="3" name="Θέση περιεχομένου 2"/>
          <p:cNvSpPr>
            <a:spLocks noGrp="1"/>
          </p:cNvSpPr>
          <p:nvPr>
            <p:ph idx="1"/>
          </p:nvPr>
        </p:nvSpPr>
        <p:spPr/>
        <p:txBody>
          <a:bodyPr/>
          <a:lstStyle/>
          <a:p>
            <a:r>
              <a:rPr lang="el-GR" dirty="0"/>
              <a:t>Με σωματικές και </a:t>
            </a:r>
            <a:r>
              <a:rPr lang="el-GR" dirty="0" err="1"/>
              <a:t>κινησιολογικές</a:t>
            </a:r>
            <a:r>
              <a:rPr lang="el-GR" dirty="0"/>
              <a:t> ασκήσεις, με ρυθμική κίνηση και μουσικά ακούσματα, </a:t>
            </a:r>
            <a:r>
              <a:rPr lang="el-GR" dirty="0" err="1"/>
              <a:t>στοχεύεται</a:t>
            </a:r>
            <a:r>
              <a:rPr lang="el-GR" dirty="0"/>
              <a:t> η ισόρροπη ψυχική και πνευματική ανάπτυξη του παιδιού. Το Θεατρικό Παιχνίδι και ο Αυτοσχεδιασμός, η καλλιέργεια των στοιχείων του δραματικού λόγου και η εφαρμογή των στοιχείων του δράματος, επιτρέπουν την επικοινωνία με τα άλλα μέλη της ομάδας, αναπτύσσουν την έννοια του ρόλου υλοποιούν τη Δραματοποίηση ως μέθοδο διδασκαλίας και αγωγής</a:t>
            </a:r>
            <a:r>
              <a:rPr lang="el-GR" dirty="0"/>
              <a:t> </a:t>
            </a:r>
            <a:r>
              <a:rPr lang="el-GR" dirty="0" smtClean="0"/>
              <a:t>.</a:t>
            </a:r>
            <a:endParaRPr lang="el-GR" dirty="0"/>
          </a:p>
        </p:txBody>
      </p:sp>
    </p:spTree>
    <p:extLst>
      <p:ext uri="{BB962C8B-B14F-4D97-AF65-F5344CB8AC3E}">
        <p14:creationId xmlns:p14="http://schemas.microsoft.com/office/powerpoint/2010/main" val="2651456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ΘΕΑΤΡΟ ΣΤΗΝ ΕΚΠΑΙΔΕΥΣΗ</a:t>
            </a:r>
            <a:endParaRPr lang="el-GR" dirty="0"/>
          </a:p>
        </p:txBody>
      </p:sp>
      <p:sp>
        <p:nvSpPr>
          <p:cNvPr id="3" name="Θέση περιεχομένου 2"/>
          <p:cNvSpPr>
            <a:spLocks noGrp="1"/>
          </p:cNvSpPr>
          <p:nvPr>
            <p:ph idx="1"/>
          </p:nvPr>
        </p:nvSpPr>
        <p:spPr/>
        <p:txBody>
          <a:bodyPr/>
          <a:lstStyle/>
          <a:p>
            <a:r>
              <a:rPr lang="el-GR" dirty="0"/>
              <a:t>Το θέατρο στην εκπαίδευση αναπτύσσεται τον 20ό αιώνα μετά τον Β’ Παγκόσμιο Πόλεμο ανταποκρινόμενο στις αρχές της Νέας Παιδαγωγικής και των αναπτυξιακών ψυχολογικών θεωριών (</a:t>
            </a:r>
            <a:r>
              <a:rPr lang="el-GR" dirty="0" err="1"/>
              <a:t>Κοντόγιαννη</a:t>
            </a:r>
            <a:r>
              <a:rPr lang="el-GR" dirty="0"/>
              <a:t>, 2012, σ. 63). Η «Νέα ή αλλιώς Προοδευτική Παιδαγωγική» αποσκοπούσε στην βιωματική μάθηση και ελεύθερη έκφραση των παιδιών με στόχο την ολόπλευρη ανάπτυξη της προσωπικότητας του παιδιού (</a:t>
            </a:r>
            <a:r>
              <a:rPr lang="el-GR" dirty="0" err="1"/>
              <a:t>Αυδή</a:t>
            </a:r>
            <a:r>
              <a:rPr lang="el-GR" dirty="0"/>
              <a:t> &amp; </a:t>
            </a:r>
            <a:r>
              <a:rPr lang="el-GR" dirty="0" err="1"/>
              <a:t>Χατζηβασιλειου</a:t>
            </a:r>
            <a:r>
              <a:rPr lang="el-GR" dirty="0"/>
              <a:t> , 2007, σ. 21).</a:t>
            </a:r>
          </a:p>
        </p:txBody>
      </p:sp>
    </p:spTree>
    <p:extLst>
      <p:ext uri="{BB962C8B-B14F-4D97-AF65-F5344CB8AC3E}">
        <p14:creationId xmlns:p14="http://schemas.microsoft.com/office/powerpoint/2010/main" val="1766756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1600" dirty="0">
                <a:latin typeface="Arial Black" pitchFamily="34" charset="0"/>
              </a:rPr>
              <a:t>η </a:t>
            </a:r>
            <a:r>
              <a:rPr lang="el-GR" sz="1600" dirty="0" err="1" smtClean="0">
                <a:latin typeface="Arial Black" pitchFamily="34" charset="0"/>
              </a:rPr>
              <a:t>συμβολΗ</a:t>
            </a:r>
            <a:r>
              <a:rPr lang="el-GR" sz="1600" dirty="0" smtClean="0">
                <a:latin typeface="Arial Black" pitchFamily="34" charset="0"/>
              </a:rPr>
              <a:t> </a:t>
            </a:r>
            <a:r>
              <a:rPr lang="el-GR" sz="1600" dirty="0" err="1" smtClean="0">
                <a:latin typeface="Arial Black" pitchFamily="34" charset="0"/>
              </a:rPr>
              <a:t>τηΣ</a:t>
            </a:r>
            <a:r>
              <a:rPr lang="el-GR" sz="1600" dirty="0" smtClean="0">
                <a:latin typeface="Arial Black" pitchFamily="34" charset="0"/>
              </a:rPr>
              <a:t> </a:t>
            </a:r>
            <a:r>
              <a:rPr lang="el-GR" sz="1600" dirty="0" err="1" smtClean="0">
                <a:latin typeface="Arial Black" pitchFamily="34" charset="0"/>
              </a:rPr>
              <a:t>θεατρικήΣ</a:t>
            </a:r>
            <a:r>
              <a:rPr lang="el-GR" sz="1600" dirty="0" smtClean="0">
                <a:latin typeface="Arial Black" pitchFamily="34" charset="0"/>
              </a:rPr>
              <a:t> </a:t>
            </a:r>
            <a:r>
              <a:rPr lang="el-GR" sz="1600" dirty="0" err="1" smtClean="0">
                <a:latin typeface="Arial Black" pitchFamily="34" charset="0"/>
              </a:rPr>
              <a:t>αγωγήΣ</a:t>
            </a:r>
            <a:r>
              <a:rPr lang="el-GR" sz="1600" dirty="0" smtClean="0">
                <a:latin typeface="Arial Black" pitchFamily="34" charset="0"/>
              </a:rPr>
              <a:t> </a:t>
            </a:r>
            <a:r>
              <a:rPr lang="el-GR" sz="1600" dirty="0">
                <a:latin typeface="Arial Black" pitchFamily="34" charset="0"/>
              </a:rPr>
              <a:t>στην αντιμετώπιση ρατσιστικών και κοινωνικών φαινομένων στην </a:t>
            </a:r>
            <a:r>
              <a:rPr lang="el-GR" sz="1600" dirty="0" err="1" smtClean="0">
                <a:latin typeface="Arial Black" pitchFamily="34" charset="0"/>
              </a:rPr>
              <a:t>προσχολικΗ</a:t>
            </a:r>
            <a:r>
              <a:rPr lang="el-GR" sz="1600" dirty="0" smtClean="0">
                <a:latin typeface="Arial Black" pitchFamily="34" charset="0"/>
              </a:rPr>
              <a:t> </a:t>
            </a:r>
            <a:r>
              <a:rPr lang="el-GR" sz="1600" dirty="0" err="1" smtClean="0">
                <a:latin typeface="Arial Black" pitchFamily="34" charset="0"/>
              </a:rPr>
              <a:t>ηλικΙα</a:t>
            </a:r>
            <a:r>
              <a:rPr lang="el-GR" sz="1600" dirty="0">
                <a:latin typeface="Arial Black" pitchFamily="34" charset="0"/>
              </a:rPr>
              <a:t>. </a:t>
            </a:r>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a:t>Η θεατρική αγωγή αποτελεί την παιδαγωγική και κοινωνική προσέγγιση του θεάτρου. Στην προσχολική ηλικία καλλιεργείται με μηχανισμούς που είναι οικείοι στο παιδί, όπως είναι το παιχνίδι, το οποίο συμβάλλει στην γνωστική και κοινωνική τους ανάπτυξη, αλλά και τα </a:t>
            </a:r>
            <a:r>
              <a:rPr lang="el-GR" dirty="0" err="1"/>
              <a:t>θεατροπαιδαγωγικά</a:t>
            </a:r>
            <a:r>
              <a:rPr lang="el-GR" dirty="0"/>
              <a:t> προγράμματα, τα οποία εμπεριέχουν αρκετά θεατρικά παιχνίδια. Ένας από τους λόγους που έχει ενταχθεί στο εκπαιδευτικό σύστημα είναι η ανάγκη της να δώσει λύσεις σε διάφορα κοινωνικά προβλήματα. Ένα από τα πλέον πολυσυζητημένα κοινωνικά προβλήματα είναι ο ρατσισμός και ο κοινωνικός αποκλεισμός διαφόρων ομάδων από την κοινωνία. </a:t>
            </a:r>
          </a:p>
        </p:txBody>
      </p:sp>
    </p:spTree>
    <p:extLst>
      <p:ext uri="{BB962C8B-B14F-4D97-AF65-F5344CB8AC3E}">
        <p14:creationId xmlns:p14="http://schemas.microsoft.com/office/powerpoint/2010/main" val="3553547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t>Κουκλα</a:t>
            </a:r>
            <a:r>
              <a:rPr lang="el-GR" dirty="0" smtClean="0"/>
              <a:t> και </a:t>
            </a:r>
            <a:r>
              <a:rPr lang="el-GR" dirty="0" err="1" smtClean="0"/>
              <a:t>κουκλοθεατρο</a:t>
            </a:r>
            <a:endParaRPr lang="el-GR" dirty="0"/>
          </a:p>
        </p:txBody>
      </p:sp>
      <p:sp>
        <p:nvSpPr>
          <p:cNvPr id="3" name="Θέση περιεχομένου 2"/>
          <p:cNvSpPr>
            <a:spLocks noGrp="1"/>
          </p:cNvSpPr>
          <p:nvPr>
            <p:ph idx="1"/>
          </p:nvPr>
        </p:nvSpPr>
        <p:spPr/>
        <p:txBody>
          <a:bodyPr>
            <a:normAutofit lnSpcReduction="10000"/>
          </a:bodyPr>
          <a:lstStyle/>
          <a:p>
            <a:r>
              <a:rPr lang="el-GR" dirty="0"/>
              <a:t>Η εκπαίδευση και ειδικότερα το νηπιαγωγείο έχει και ένα από τα μερίδια ευθύνης για αυτό και τις δυνατότητες να αντιμετωπίσει από νωρίς στερεότυπα, όπως αυτά που σχετίζονται με τις </a:t>
            </a:r>
            <a:r>
              <a:rPr lang="el-GR" dirty="0" err="1"/>
              <a:t>έμφυλες</a:t>
            </a:r>
            <a:r>
              <a:rPr lang="el-GR" dirty="0"/>
              <a:t> στάσεις και συμπεριφορές, διακρίσεις, ρατσιστικές στάσεις, ανισότητες. Ένας από τους τρόπους που έχει στη διάθεσή του για την επίτευξη των παραπάνω στόχων είναι και η κούκλα και το κουκλοθέατρο, καθώς αποτελούν </a:t>
            </a:r>
            <a:r>
              <a:rPr lang="el-GR" dirty="0" err="1"/>
              <a:t>ενδείκτες</a:t>
            </a:r>
            <a:r>
              <a:rPr lang="el-GR" dirty="0"/>
              <a:t> διαμορφωμένων αντιλήψεων από τη μια και μέσα για την αντιμετώπιση της έλλειψης ορθότητάς τους από την άλλη.</a:t>
            </a:r>
          </a:p>
        </p:txBody>
      </p:sp>
    </p:spTree>
    <p:extLst>
      <p:ext uri="{BB962C8B-B14F-4D97-AF65-F5344CB8AC3E}">
        <p14:creationId xmlns:p14="http://schemas.microsoft.com/office/powerpoint/2010/main" val="3569821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smtClean="0"/>
              <a:t>Πρωτεσ</a:t>
            </a:r>
            <a:r>
              <a:rPr lang="el-GR" dirty="0" smtClean="0"/>
              <a:t> </a:t>
            </a:r>
            <a:r>
              <a:rPr lang="el-GR" dirty="0" err="1" smtClean="0"/>
              <a:t>μερεσ</a:t>
            </a:r>
            <a:r>
              <a:rPr lang="el-GR" dirty="0" smtClean="0"/>
              <a:t> στο </a:t>
            </a:r>
            <a:r>
              <a:rPr lang="el-GR" dirty="0" err="1" smtClean="0"/>
              <a:t>νηπιαγωγειο</a:t>
            </a:r>
            <a:r>
              <a:rPr lang="el-GR" dirty="0" smtClean="0"/>
              <a:t/>
            </a:r>
            <a:br>
              <a:rPr lang="el-GR" dirty="0" smtClean="0"/>
            </a:br>
            <a:endParaRPr lang="el-GR" dirty="0"/>
          </a:p>
        </p:txBody>
      </p:sp>
      <p:sp>
        <p:nvSpPr>
          <p:cNvPr id="3" name="Θέση περιεχομένου 2"/>
          <p:cNvSpPr>
            <a:spLocks noGrp="1"/>
          </p:cNvSpPr>
          <p:nvPr>
            <p:ph idx="1"/>
          </p:nvPr>
        </p:nvSpPr>
        <p:spPr/>
        <p:txBody>
          <a:bodyPr>
            <a:normAutofit/>
          </a:bodyPr>
          <a:lstStyle/>
          <a:p>
            <a:r>
              <a:rPr lang="el-GR" dirty="0"/>
              <a:t> Παιχνίδια γνωριμίας με τους άλλους</a:t>
            </a:r>
          </a:p>
          <a:p>
            <a:r>
              <a:rPr lang="el-GR" dirty="0"/>
              <a:t>    Παιχνίδια γνωριμίας με το χώρο</a:t>
            </a:r>
          </a:p>
          <a:p>
            <a:r>
              <a:rPr lang="el-GR" dirty="0"/>
              <a:t>    Παιχνίδια γνωριμίας με τους βασικούς κανόνες</a:t>
            </a:r>
          </a:p>
          <a:p>
            <a:r>
              <a:rPr lang="el-GR" dirty="0" smtClean="0"/>
              <a:t>Καθρέφτης – σκιά</a:t>
            </a:r>
          </a:p>
          <a:p>
            <a:r>
              <a:rPr lang="el-GR" dirty="0" smtClean="0"/>
              <a:t>Παρουσιάζω τον φίλο μου</a:t>
            </a:r>
          </a:p>
          <a:p>
            <a:r>
              <a:rPr lang="el-GR" dirty="0" smtClean="0"/>
              <a:t>Παιχνίδια με το όνομα</a:t>
            </a:r>
          </a:p>
          <a:p>
            <a:r>
              <a:rPr lang="el-GR" dirty="0" smtClean="0"/>
              <a:t>Καλημέρα</a:t>
            </a:r>
          </a:p>
          <a:p>
            <a:r>
              <a:rPr lang="el-GR" dirty="0" smtClean="0"/>
              <a:t>Βρείτε ποιος λείπει</a:t>
            </a:r>
          </a:p>
          <a:p>
            <a:endParaRPr lang="el-GR" dirty="0"/>
          </a:p>
        </p:txBody>
      </p:sp>
    </p:spTree>
    <p:extLst>
      <p:ext uri="{BB962C8B-B14F-4D97-AF65-F5344CB8AC3E}">
        <p14:creationId xmlns:p14="http://schemas.microsoft.com/office/powerpoint/2010/main" val="375445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err="1" smtClean="0"/>
              <a:t>Δραματοποιηση</a:t>
            </a:r>
            <a:r>
              <a:rPr lang="el-GR" dirty="0" smtClean="0"/>
              <a:t/>
            </a:r>
            <a:br>
              <a:rPr lang="el-GR" dirty="0" smtClean="0"/>
            </a:b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Σε </a:t>
            </a:r>
            <a:r>
              <a:rPr lang="el-GR" dirty="0"/>
              <a:t>περίπτωση που οι ρόλοι δεν επαρκούν, μπορούν να προστεθούν χαρακτήρες στην ιστορία ή να δραματοποιηθούν στοιχεία της φύσης, όπως οι κεραυνοί, οι αστραπές, n καταιγίδα κλπ. Απαράβατος όρος είναι όλα τα παιδιά να έχουν ρόλο. Μια ομάδα παιδιών μπορεί να ασχοληθεί με την κατασκευή των σκηνικών.</a:t>
            </a:r>
          </a:p>
          <a:p>
            <a:r>
              <a:rPr lang="el-GR" b="1" i="1" dirty="0"/>
              <a:t>Τονίζοντας τα χαρακτηριστικά στοιχείων και χαρακτήρων</a:t>
            </a:r>
            <a:endParaRPr lang="el-GR" dirty="0"/>
          </a:p>
          <a:p>
            <a:r>
              <a:rPr lang="el-GR" dirty="0"/>
              <a:t>Περπατούν αγκαλιασμένοι σφιχτά γιατί είναι πολύ φίλοι…</a:t>
            </a:r>
            <a:br>
              <a:rPr lang="el-GR" dirty="0"/>
            </a:br>
            <a:r>
              <a:rPr lang="el-GR" dirty="0"/>
              <a:t>O μάγος είναι ψηλός και κινείται αργά, πολύ αργά…</a:t>
            </a:r>
            <a:br>
              <a:rPr lang="el-GR" dirty="0"/>
            </a:br>
            <a:r>
              <a:rPr lang="el-GR" dirty="0"/>
              <a:t>Τα δυο παιδιά ήταν πολύ χαρούμενα. Χοροπηδούσαν ψηλά. Ακόμη πιο ψηλά…</a:t>
            </a:r>
            <a:br>
              <a:rPr lang="el-GR" dirty="0"/>
            </a:br>
            <a:r>
              <a:rPr lang="el-GR" dirty="0"/>
              <a:t>H πέτρα έπεσε στο νερό, έκανε ένα δυνατό, πολύ δυνατό θόρυβο και όλα τα ψάρια έτρεξαν να κρυφτούν…</a:t>
            </a:r>
          </a:p>
          <a:p>
            <a:endParaRPr lang="el-GR" dirty="0"/>
          </a:p>
        </p:txBody>
      </p:sp>
    </p:spTree>
    <p:extLst>
      <p:ext uri="{BB962C8B-B14F-4D97-AF65-F5344CB8AC3E}">
        <p14:creationId xmlns:p14="http://schemas.microsoft.com/office/powerpoint/2010/main" val="4207422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err="1" smtClean="0"/>
              <a:t>Αφηγηση</a:t>
            </a:r>
            <a:r>
              <a:rPr lang="el-GR" dirty="0" smtClean="0"/>
              <a:t> και </a:t>
            </a:r>
            <a:r>
              <a:rPr lang="el-GR" dirty="0" err="1" smtClean="0"/>
              <a:t>μουσικη</a:t>
            </a:r>
            <a:r>
              <a:rPr lang="el-GR" dirty="0" smtClean="0"/>
              <a:t> </a:t>
            </a:r>
            <a:endParaRPr lang="el-GR" dirty="0"/>
          </a:p>
        </p:txBody>
      </p:sp>
      <p:sp>
        <p:nvSpPr>
          <p:cNvPr id="3" name="Θέση περιεχομένου 2"/>
          <p:cNvSpPr>
            <a:spLocks noGrp="1"/>
          </p:cNvSpPr>
          <p:nvPr>
            <p:ph idx="1"/>
          </p:nvPr>
        </p:nvSpPr>
        <p:spPr/>
        <p:txBody>
          <a:bodyPr/>
          <a:lstStyle/>
          <a:p>
            <a:r>
              <a:rPr lang="el-GR" dirty="0"/>
              <a:t>Η εκπαιδευτικός αφηγείται αρχικά στα παιδιά την ιστορία, επενδύοντάς την με κατάλληλη μουσική και ήχους, και στη συνέχεια τα προτρέπει να τη δραματοποιήσουν με την κίνηση. Καθώς αφηγείται πάλι αργά την ιστορία, τα παιδιά παριστάνουν με κίνηση </a:t>
            </a:r>
            <a:r>
              <a:rPr lang="el-GR" dirty="0" err="1"/>
              <a:t>ό,τι</a:t>
            </a:r>
            <a:r>
              <a:rPr lang="el-GR" dirty="0"/>
              <a:t> τα εντυπωσιάζει. Η εκπαιδευτικός, χρωματίζοντας κατάλληλα τη φωνή της και τονίζοντας ιδιαίτερα χαρακτηριστικά των στοιχείων και των χαρακτήρων, διευκολύνει τις κινητικές επιλογές τους.</a:t>
            </a:r>
          </a:p>
        </p:txBody>
      </p:sp>
    </p:spTree>
    <p:extLst>
      <p:ext uri="{BB962C8B-B14F-4D97-AF65-F5344CB8AC3E}">
        <p14:creationId xmlns:p14="http://schemas.microsoft.com/office/powerpoint/2010/main" val="20503509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5299</TotalTime>
  <Words>914</Words>
  <Application>Microsoft Office PowerPoint</Application>
  <PresentationFormat>Προβολή στην οθόνη (4:3)</PresentationFormat>
  <Paragraphs>74</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Αφθονία</vt:lpstr>
      <vt:lpstr>To nηπιαγωγειο παει θεατρο </vt:lpstr>
      <vt:lpstr>Η αποστολη του νηπιαγωγειου </vt:lpstr>
      <vt:lpstr>Τεχνικεσ – ασκησεισ- επικοινωνια</vt:lpstr>
      <vt:lpstr>ΤΟ ΘΕΑΤΡΟ ΣΤΗΝ ΕΚΠΑΙΔΕΥΣΗ</vt:lpstr>
      <vt:lpstr>η συμβολΗ τηΣ θεατρικήΣ αγωγήΣ στην αντιμετώπιση ρατσιστικών και κοινωνικών φαινομένων στην προσχολικΗ ηλικΙα. </vt:lpstr>
      <vt:lpstr>Κουκλα και κουκλοθεατρο</vt:lpstr>
      <vt:lpstr>Πρωτεσ μερεσ στο νηπιαγωγειο </vt:lpstr>
      <vt:lpstr>Δραματοποιηση </vt:lpstr>
      <vt:lpstr>Αφηγηση και μουσικη </vt:lpstr>
      <vt:lpstr>ενθαρρυνση</vt:lpstr>
      <vt:lpstr>ΔΡΑΜΑΤΟΠΟΙΗΣΗ :</vt:lpstr>
      <vt:lpstr>Συνεργασια παιδαγωγικησ επιστημησ και δραματικησ τεχνησ…</vt:lpstr>
      <vt:lpstr>ΜΟΥΣΙΚΗ ΓΙΑ ΔΡΑΜΑΤΟΠΟΙΗΣΗ</vt:lpstr>
      <vt:lpstr>ΘΕΑΤΡΙΚΟ ΠΑΙΧΝΙΔΙ:</vt:lpstr>
      <vt:lpstr>ΚΛΑΣΣΙΚΗ ΜΟΥΣΙΚΗ  ΓΙΑ ΝΗΠΙΑ –ΧΑΑΛΑΡΩΣΗ </vt:lpstr>
      <vt:lpstr>ΠΡΟΤΑΣΕΙΣ ΑΠΟ ΤΟ ΦΩΤΟΔΕΝΤΡΟ:</vt:lpstr>
      <vt:lpstr>ΤΕΛΙΚΑ ΤΙ ΧΡΕΙΑΖΕΤΑΙ: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22</cp:revision>
  <dcterms:created xsi:type="dcterms:W3CDTF">2020-12-06T18:38:05Z</dcterms:created>
  <dcterms:modified xsi:type="dcterms:W3CDTF">2021-01-11T10:35:31Z</dcterms:modified>
</cp:coreProperties>
</file>