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70" r:id="rId4"/>
    <p:sldId id="271" r:id="rId5"/>
    <p:sldId id="258" r:id="rId6"/>
    <p:sldId id="259" r:id="rId7"/>
    <p:sldId id="260" r:id="rId8"/>
    <p:sldId id="261" r:id="rId9"/>
    <p:sldId id="262" r:id="rId10"/>
    <p:sldId id="263" r:id="rId11"/>
    <p:sldId id="264" r:id="rId12"/>
    <p:sldId id="269" r:id="rId13"/>
    <p:sldId id="265" r:id="rId14"/>
    <p:sldId id="266" r:id="rId15"/>
    <p:sldId id="267" r:id="rId16"/>
    <p:sldId id="268" r:id="rId17"/>
    <p:sldId id="272" r:id="rId18"/>
  </p:sldIdLst>
  <p:sldSz cx="9144000" cy="6858000" type="screen4x3"/>
  <p:notesSz cx="6800850" cy="99314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1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fld id="{2342CEA3-3058-4D43-AE35-B3DA76CB4003}" type="datetimeFigureOut">
              <a:rPr lang="el-GR" smtClean="0"/>
              <a:pPr/>
              <a:t>1/2/2021</a:t>
            </a:fld>
            <a:endParaRPr lang="el-GR"/>
          </a:p>
        </p:txBody>
      </p:sp>
      <p:sp>
        <p:nvSpPr>
          <p:cNvPr id="17" name="16 - Θέση υποσέλιδου"/>
          <p:cNvSpPr>
            <a:spLocks noGrp="1"/>
          </p:cNvSpPr>
          <p:nvPr>
            <p:ph type="ftr" sz="quarter" idx="11"/>
          </p:nvPr>
        </p:nvSpPr>
        <p:spPr>
          <a:xfrm>
            <a:off x="5410200" y="4205288"/>
            <a:ext cx="1295400" cy="457200"/>
          </a:xfrm>
        </p:spPr>
        <p:txBody>
          <a:bodyPr/>
          <a:lstStyle/>
          <a:p>
            <a:endParaRPr lang="el-GR"/>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1/2/2021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1/2/2021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1/2/2021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1/2/2021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1/2/2021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ημερομηνίας"/>
          <p:cNvSpPr>
            <a:spLocks noGrp="1"/>
          </p:cNvSpPr>
          <p:nvPr>
            <p:ph type="dt" sz="half" idx="10"/>
          </p:nvPr>
        </p:nvSpPr>
        <p:spPr/>
        <p:txBody>
          <a:bodyPr rtlCol="0"/>
          <a:lstStyle/>
          <a:p>
            <a:fld id="{2342CEA3-3058-4D43-AE35-B3DA76CB4003}" type="datetimeFigureOut">
              <a:rPr lang="el-GR" smtClean="0"/>
              <a:pPr/>
              <a:t>1/2/2021</a:t>
            </a:fld>
            <a:endParaRPr lang="el-GR"/>
          </a:p>
        </p:txBody>
      </p:sp>
      <p:sp>
        <p:nvSpPr>
          <p:cNvPr id="27" name="26 - Θέση αριθμού διαφάνειας"/>
          <p:cNvSpPr>
            <a:spLocks noGrp="1"/>
          </p:cNvSpPr>
          <p:nvPr>
            <p:ph type="sldNum" sz="quarter" idx="11"/>
          </p:nvPr>
        </p:nvSpPr>
        <p:spPr/>
        <p:txBody>
          <a:bodyPr rtlCol="0"/>
          <a:lstStyle/>
          <a:p>
            <a:fld id="{D3F1D1C4-C2D9-4231-9FB2-B2D9D97AA41D}" type="slidenum">
              <a:rPr lang="el-GR" smtClean="0"/>
              <a:pPr/>
              <a:t>‹#›</a:t>
            </a:fld>
            <a:endParaRPr lang="el-GR"/>
          </a:p>
        </p:txBody>
      </p:sp>
      <p:sp>
        <p:nvSpPr>
          <p:cNvPr id="28" name="2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fld id="{2342CEA3-3058-4D43-AE35-B3DA76CB4003}" type="datetimeFigureOut">
              <a:rPr lang="el-GR" smtClean="0"/>
              <a:pPr/>
              <a:t>1/2/2021</a:t>
            </a:fld>
            <a:endParaRPr lang="el-GR"/>
          </a:p>
        </p:txBody>
      </p:sp>
      <p:sp>
        <p:nvSpPr>
          <p:cNvPr id="4" name="3 - Θέση υποσέλιδου"/>
          <p:cNvSpPr>
            <a:spLocks noGrp="1"/>
          </p:cNvSpPr>
          <p:nvPr>
            <p:ph type="ftr" sz="quarter" idx="11"/>
          </p:nvPr>
        </p:nvSpPr>
        <p:spPr>
          <a:xfrm>
            <a:off x="5257800" y="612648"/>
            <a:ext cx="1325880" cy="457200"/>
          </a:xfrm>
        </p:spPr>
        <p:txBody>
          <a:bodyPr/>
          <a:lstStyle/>
          <a:p>
            <a:endParaRPr lang="el-GR"/>
          </a:p>
        </p:txBody>
      </p:sp>
      <p:sp>
        <p:nvSpPr>
          <p:cNvPr id="5" name="4 - Θέση αριθμού διαφάνειας"/>
          <p:cNvSpPr>
            <a:spLocks noGrp="1"/>
          </p:cNvSpPr>
          <p:nvPr>
            <p:ph type="sldNum" sz="quarter" idx="12"/>
          </p:nvPr>
        </p:nvSpPr>
        <p:spPr>
          <a:xfrm>
            <a:off x="8174736" y="2272"/>
            <a:ext cx="762000" cy="365760"/>
          </a:xfrm>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1/2/2021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1/2/2021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1/2/2021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2342CEA3-3058-4D43-AE35-B3DA76CB4003}" type="datetimeFigureOut">
              <a:rPr lang="el-GR" smtClean="0"/>
              <a:pPr/>
              <a:t>1/2/2021</a:t>
            </a:fld>
            <a:endParaRPr lang="el-GR"/>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FVWX-u-LTYk" TargetMode="External"/><Relationship Id="rId2" Type="http://schemas.openxmlformats.org/officeDocument/2006/relationships/hyperlink" Target="https://www.youtube.com/watch?v=sPstrBR0LAs" TargetMode="Externa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hyperlink" Target="https://www.youtube.com/watch?v=D6HWOjzCy50"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youtube.com/watch?v=m2CXTdk3ixg" TargetMode="External"/><Relationship Id="rId2" Type="http://schemas.openxmlformats.org/officeDocument/2006/relationships/hyperlink" Target="https://www.youtube.com/watch?v=Sxt-J49SZrA" TargetMode="External"/><Relationship Id="rId1" Type="http://schemas.openxmlformats.org/officeDocument/2006/relationships/slideLayout" Target="../slideLayouts/slideLayout2.xml"/><Relationship Id="rId5" Type="http://schemas.openxmlformats.org/officeDocument/2006/relationships/hyperlink" Target="https://www.youtube.com/watch?v=PE4P5Gu8SAA" TargetMode="External"/><Relationship Id="rId4" Type="http://schemas.openxmlformats.org/officeDocument/2006/relationships/hyperlink" Target="https://www.youtube.com/watch?v=rwSaQMXQ9Ho"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youtube.com/watch?v=GRM9h8EQ6Bw" TargetMode="External"/><Relationship Id="rId2" Type="http://schemas.openxmlformats.org/officeDocument/2006/relationships/hyperlink" Target="https://www.youtube.com/watch?v=ymigWt5TOV8"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SnJlBYJ1Fd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dN1XUV6QclU" TargetMode="External"/><Relationship Id="rId2" Type="http://schemas.openxmlformats.org/officeDocument/2006/relationships/hyperlink" Target="https://www.youtube.com/watch?v=rDVpUUMj7gw" TargetMode="External"/><Relationship Id="rId1" Type="http://schemas.openxmlformats.org/officeDocument/2006/relationships/slideLayout" Target="../slideLayouts/slideLayout2.xml"/><Relationship Id="rId5" Type="http://schemas.openxmlformats.org/officeDocument/2006/relationships/hyperlink" Target="https://www.youtube.com/watch?v=MlP1dWDLy04" TargetMode="External"/><Relationship Id="rId4" Type="http://schemas.openxmlformats.org/officeDocument/2006/relationships/hyperlink" Target="https://www.youtube.com/watch?v=h-XaED3AFR8"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14348" y="1857364"/>
            <a:ext cx="7772400" cy="1828800"/>
          </a:xfrm>
        </p:spPr>
        <p:txBody>
          <a:bodyPr>
            <a:normAutofit fontScale="90000"/>
          </a:bodyPr>
          <a:lstStyle/>
          <a:p>
            <a:pPr algn="ctr"/>
            <a:r>
              <a:rPr lang="el-GR" dirty="0" smtClean="0"/>
              <a:t>ΜΟΥΣΙΚΟΚΙΝΗΤΙΚΗ ΑΓΩΓΗ ΣΤΟ ΝΗΠΙΑΓΩΓΕΙΟ</a:t>
            </a:r>
            <a:br>
              <a:rPr lang="el-GR" dirty="0" smtClean="0"/>
            </a:br>
            <a:endParaRPr lang="el-GR" dirty="0"/>
          </a:p>
        </p:txBody>
      </p:sp>
      <p:sp>
        <p:nvSpPr>
          <p:cNvPr id="3" name="2 - Υπότιτλος"/>
          <p:cNvSpPr>
            <a:spLocks noGrp="1"/>
          </p:cNvSpPr>
          <p:nvPr>
            <p:ph type="subTitle" idx="1"/>
          </p:nvPr>
        </p:nvSpPr>
        <p:spPr>
          <a:xfrm>
            <a:off x="722376" y="3685032"/>
            <a:ext cx="7772400" cy="1458480"/>
          </a:xfrm>
        </p:spPr>
        <p:txBody>
          <a:bodyPr>
            <a:normAutofit fontScale="92500" lnSpcReduction="10000"/>
          </a:bodyPr>
          <a:lstStyle/>
          <a:p>
            <a:r>
              <a:rPr lang="el-GR" dirty="0" smtClean="0"/>
              <a:t>ΑΦΡΟΔΙΤΗ ΞΥΝΟΠΟΥΛΟΥ </a:t>
            </a:r>
          </a:p>
          <a:p>
            <a:r>
              <a:rPr lang="el-GR" dirty="0" smtClean="0"/>
              <a:t>ΣΥΝΤΟΝΙΣΤΡΙΑ ΝΗΠΙΑΓΩΓΩΝ ΠΕ 60 ΠΕΚΕΣ ΘΕΣΣΑΛΙΑΣ</a:t>
            </a:r>
          </a:p>
          <a:p>
            <a:r>
              <a:rPr lang="el-GR" dirty="0" smtClean="0"/>
              <a:t>ΛΑΡΙΣΑ 29-1-2021 </a:t>
            </a:r>
            <a:endParaRPr lang="el-GR" dirty="0"/>
          </a:p>
        </p:txBody>
      </p:sp>
      <p:sp>
        <p:nvSpPr>
          <p:cNvPr id="31748" name="AutoShape 4" descr="Δραστηριότητες Μουσικοκινητικής αγωγής | Mairoula's blog"/>
          <p:cNvSpPr>
            <a:spLocks noChangeAspect="1" noChangeArrowheads="1"/>
          </p:cNvSpPr>
          <p:nvPr/>
        </p:nvSpPr>
        <p:spPr bwMode="auto">
          <a:xfrm>
            <a:off x="155575" y="-700088"/>
            <a:ext cx="2705100" cy="146685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31749" name="Picture 5" descr="C:\Users\Pekes Grammateia2\AppData\Local\Microsoft\Windows\INetCache\IE\GG909KN2\cello-143788_960_720[1].jpg"/>
          <p:cNvPicPr>
            <a:picLocks noChangeAspect="1" noChangeArrowheads="1"/>
          </p:cNvPicPr>
          <p:nvPr/>
        </p:nvPicPr>
        <p:blipFill>
          <a:blip r:embed="rId2" cstate="print"/>
          <a:srcRect/>
          <a:stretch>
            <a:fillRect/>
          </a:stretch>
        </p:blipFill>
        <p:spPr bwMode="auto">
          <a:xfrm>
            <a:off x="5500694" y="4857760"/>
            <a:ext cx="2214545" cy="1476363"/>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Παιχνίδι τα ζώα του δάσους :</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Χωρίζουμε τα παιδιά σε δύο ομάδες: «Δέντρα» και «ζώα». Τα δέντρα στέκονται σε μια καθορισμένη θέση κουνώντας απαλά τα κλαδιά τους και κάθε ζωάκι κρύβεται πίσω από το δέντρο. Όσο ακούγεται η μουσική, τα ζώα χορεύουν ή περπατούν ανέμελα μέσα στο δάσος. Κάθε φορά που η μουσική σταματά ανάλογα με την εντολή του- της εκπαιδευτικού στέκονται μπροστά, πλάι ή πίσω από το δέντρο τους με δημιουργικό τρόπο. Όποιος χάνει βγαίνει από το παιχνίδι. Τέλος οι ρόλοι αντιστρέφονται και το παιχνίδι επαναλαμβάνεται</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Μαθαίνω τις παύσεις /ενεργοποιώ την φαντασία :</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Υλικά: μπάλες διαφόρων ειδών, ισάριθμες με τα παιδιά. Δίνουμε στο κάθε παιδί από μια μπάλα και τους προτείνουμε να χορεύουν με αυτήν, σύμφωνα με τις «μεταμορφώσεις της μπάλας», οι οποίες θα ορίζονται στις μουσικές παύσεις από την δασκάλα, κατά τις οποίες τα παιδιά θα ακινητοποιούνται αυτόματα. Τι μπορεί να γίνει μια μπάλα;</a:t>
            </a:r>
          </a:p>
          <a:p>
            <a:r>
              <a:rPr lang="el-GR" dirty="0" smtClean="0"/>
              <a:t>μαγικό μαργαριτάρι;  κρυστάλλινη σφαίρα μάγισσας;  αυγό δεινόσαυρου ; ένα τεράστιο ολοστρόγγυλο πετράδι ; φανταστικό φρούτο ; τιμόνι διαστημόπλοιου ; πύρινη μπάλα ; ένας μικρός πλανήτης;</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Τραγούδια </a:t>
            </a:r>
            <a:r>
              <a:rPr lang="el-GR" dirty="0" err="1" smtClean="0"/>
              <a:t>μουσικοκινητικής</a:t>
            </a:r>
            <a:r>
              <a:rPr lang="el-GR" dirty="0" smtClean="0"/>
              <a:t> :</a:t>
            </a:r>
            <a:br>
              <a:rPr lang="el-GR" dirty="0" smtClean="0"/>
            </a:br>
            <a:endParaRPr lang="el-GR" dirty="0"/>
          </a:p>
        </p:txBody>
      </p:sp>
      <p:sp>
        <p:nvSpPr>
          <p:cNvPr id="3" name="2 - Θέση περιεχομένου"/>
          <p:cNvSpPr>
            <a:spLocks noGrp="1"/>
          </p:cNvSpPr>
          <p:nvPr>
            <p:ph idx="1"/>
          </p:nvPr>
        </p:nvSpPr>
        <p:spPr/>
        <p:txBody>
          <a:bodyPr/>
          <a:lstStyle/>
          <a:p>
            <a:r>
              <a:rPr lang="en-US" dirty="0" smtClean="0">
                <a:hlinkClick r:id="rId2"/>
              </a:rPr>
              <a:t>https://www.youtube.com/watch?v=sPstrBR0LAs</a:t>
            </a:r>
            <a:endParaRPr lang="el-GR" dirty="0" smtClean="0"/>
          </a:p>
          <a:p>
            <a:r>
              <a:rPr lang="en-US" dirty="0" smtClean="0">
                <a:hlinkClick r:id="rId3"/>
              </a:rPr>
              <a:t>https://www.youtube.com/watch?v=FVWX-u-LTYk</a:t>
            </a:r>
            <a:endParaRPr lang="el-GR" dirty="0" smtClean="0"/>
          </a:p>
          <a:p>
            <a:r>
              <a:rPr lang="en-US" dirty="0" smtClean="0">
                <a:hlinkClick r:id="rId4"/>
              </a:rPr>
              <a:t>https://www.youtube.com/watch?v=D6HWOjzCy50</a:t>
            </a:r>
            <a:endParaRPr lang="el-GR" dirty="0" smtClean="0"/>
          </a:p>
          <a:p>
            <a:endParaRPr lang="el-GR" dirty="0"/>
          </a:p>
        </p:txBody>
      </p:sp>
      <p:pic>
        <p:nvPicPr>
          <p:cNvPr id="33794" name="Picture 2" descr="C:\Users\Pekes Grammateia2\AppData\Local\Microsoft\Windows\INetCache\IE\GG909KN2\b2e858f90595f100c06804b23a40-1604727[1].jpg"/>
          <p:cNvPicPr>
            <a:picLocks noChangeAspect="1" noChangeArrowheads="1"/>
          </p:cNvPicPr>
          <p:nvPr/>
        </p:nvPicPr>
        <p:blipFill>
          <a:blip r:embed="rId5" cstate="print"/>
          <a:srcRect/>
          <a:stretch>
            <a:fillRect/>
          </a:stretch>
        </p:blipFill>
        <p:spPr bwMode="auto">
          <a:xfrm>
            <a:off x="0" y="5089635"/>
            <a:ext cx="2071670" cy="1375934"/>
          </a:xfrm>
          <a:prstGeom prst="rect">
            <a:avLst/>
          </a:prstGeom>
          <a:noFill/>
        </p:spPr>
      </p:pic>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Επένδυση </a:t>
            </a:r>
            <a:r>
              <a:rPr lang="el-GR" dirty="0" err="1" smtClean="0"/>
              <a:t>ηχοιστορίας</a:t>
            </a:r>
            <a:r>
              <a:rPr lang="el-GR" dirty="0" smtClean="0"/>
              <a:t> :</a:t>
            </a:r>
            <a:endParaRPr lang="el-GR" dirty="0"/>
          </a:p>
        </p:txBody>
      </p:sp>
      <p:sp>
        <p:nvSpPr>
          <p:cNvPr id="3" name="2 - Θέση περιεχομένου"/>
          <p:cNvSpPr>
            <a:spLocks noGrp="1"/>
          </p:cNvSpPr>
          <p:nvPr>
            <p:ph idx="1"/>
          </p:nvPr>
        </p:nvSpPr>
        <p:spPr/>
        <p:txBody>
          <a:bodyPr>
            <a:normAutofit fontScale="55000" lnSpcReduction="20000"/>
          </a:bodyPr>
          <a:lstStyle/>
          <a:p>
            <a:r>
              <a:rPr lang="el-GR" dirty="0" smtClean="0"/>
              <a:t>Κάποτε ζούσε ένας δράκος που μισούσε τους ήχους. Δεν τους άντεχε καθόλου. Όταν άκουγε ήχους, τους άρπαζε και τους φυλάκιζε στο Κάστρο του. (Κάθε παιδί που μιλά ή παίζει το οργανάκι του, συλλαμβάνεται και φυλακίζεται στο Κάστρο της Σιωπής. Αυτό γίνεται ώσπου να συλληφθούν όλα τα παιδιά. Όταν αυτή η διαδικασία γίνεται με παιγνιώδη διάθεση τα παιδιά προκαλούν τη σύλληψη τους). </a:t>
            </a:r>
          </a:p>
          <a:p>
            <a:r>
              <a:rPr lang="el-GR" dirty="0" smtClean="0"/>
              <a:t>Έτσι κατάφερε να φυλακίσει όλους τους ήχους και όλα τα παιδιά και να επιβάλλει την κόρη του τη Σιωπή, παντού. Κι έπεσε ήσυχος για ύπνο. Η καημενούλα η πριγκίπισσα Ηχώ, έχασε τους αγαπημένους τους ήχους και τριγύριζε στον κόσμο βουβή. Γιατί, όπως όλοι ξέρουμε, η Ηχώ είναι πολύ παιχνιδιάρα. </a:t>
            </a:r>
          </a:p>
          <a:p>
            <a:r>
              <a:rPr lang="el-GR" dirty="0" smtClean="0"/>
              <a:t>Ποτέ δεν μιλά πρώτη, αλλά τρελαίνεται να ξαναλέει ότι ακριβώς ακούει. Και πως να παίξει τώρα τ' αγαπημένο της παιχνίδι αφού δεν ακουγόταν πια τίποτα; Αποφάσισε λοιπόν να ελευθερώσει τα παιδιά με τη βοήθεια των ήχων. (Η δράση γίνεται ταυτόχρονα με την αφήγηση. </a:t>
            </a:r>
          </a:p>
          <a:p>
            <a:r>
              <a:rPr lang="el-GR" dirty="0" smtClean="0"/>
              <a:t>Η Ηχώ ανοίγει το ανοιχτόχρωμο τσουβάλι και βγάζει ένα-ένα τα κρουστά και με αυτά βοηθά τα παιδιά να δραπετεύσουν. Κάθε παιδί δραπετεύει όταν η Ηχώ του προτείνει το οργανάκι που κρατούσε στο ξεκίνημα). Αφού ελευθερώθηκαν όλα, αποφάσισαν, όταν ξυπνήσει ο δράκος, να του δώσουν ένα μάθημα, που θα το θυμόταν σε όλη του τη ζωή. </a:t>
            </a:r>
          </a:p>
          <a:p>
            <a:r>
              <a:rPr lang="el-GR" dirty="0" smtClean="0"/>
              <a:t>(Η Ηχώ παροτρύνει χαμηλόφωνα τα παιδιά να μιμούνται ότι λέει και ότι κάνει ο </a:t>
            </a:r>
            <a:r>
              <a:rPr lang="el-GR" dirty="0" err="1" smtClean="0"/>
              <a:t>Μουγκόσουτ</a:t>
            </a:r>
            <a:r>
              <a:rPr lang="el-GR" dirty="0" smtClean="0"/>
              <a:t>. Από δω και μπρος η αφήγηση δίνει τη θέση της στη δράση).</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Μουσικοκινητική</a:t>
            </a:r>
            <a:r>
              <a:rPr lang="el-GR" dirty="0" smtClean="0"/>
              <a:t> αγωγή και στα παιδιά με κινητικές αναπηρίες</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Η </a:t>
            </a:r>
            <a:r>
              <a:rPr lang="el-GR" dirty="0" err="1" smtClean="0"/>
              <a:t>μουσικοκινητική</a:t>
            </a:r>
            <a:r>
              <a:rPr lang="el-GR" dirty="0" smtClean="0"/>
              <a:t> αγωγή προτείνει δράσεις και σε παιδιά με αναπηρίες. Η συστηματική ενασχόληση με αυτήν στον ελεύθερο χρόνο του θα του προσφέρει μόνο θετικά αποτελέσματα στην ποιότητα ζωής του, αναπτύσσοντας τις κινητικές του δεξιότητες. Η ενασχόληση των παιδιών με την </a:t>
            </a:r>
            <a:r>
              <a:rPr lang="el-GR" dirty="0" err="1" smtClean="0"/>
              <a:t>μουσικοκινητική</a:t>
            </a:r>
            <a:r>
              <a:rPr lang="el-GR" dirty="0" smtClean="0"/>
              <a:t> αγωγή, επειδή ξεκινά από πολύ μικρή ηλικία θέτει γερές βάσεις σε πολλούς τομείς. Εξάλλου ο Πλάτωνας είχε πει πως «η μουσική είναι η γλώσσα της ψυχής» και ως εκ τούτου, όλοι οι άνθρωποι μικροί και μεγάλοι με ή χωρίς ιδιαίτερες κλίσεις μπορούν να «μιλήσουν». </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Υποδείγματα τραγουδιών :</a:t>
            </a:r>
            <a:endParaRPr lang="el-GR" dirty="0"/>
          </a:p>
        </p:txBody>
      </p:sp>
      <p:sp>
        <p:nvSpPr>
          <p:cNvPr id="3" name="2 - Θέση περιεχομένου"/>
          <p:cNvSpPr>
            <a:spLocks noGrp="1"/>
          </p:cNvSpPr>
          <p:nvPr>
            <p:ph idx="1"/>
          </p:nvPr>
        </p:nvSpPr>
        <p:spPr/>
        <p:txBody>
          <a:bodyPr/>
          <a:lstStyle/>
          <a:p>
            <a:r>
              <a:rPr lang="en-US" dirty="0" smtClean="0">
                <a:hlinkClick r:id="rId2"/>
              </a:rPr>
              <a:t>https://www.youtube.com/watch?v=Sxt-J49SZrA</a:t>
            </a:r>
            <a:endParaRPr lang="el-GR" dirty="0" smtClean="0"/>
          </a:p>
          <a:p>
            <a:r>
              <a:rPr lang="en-US" dirty="0" smtClean="0">
                <a:hlinkClick r:id="rId3"/>
              </a:rPr>
              <a:t>https://www.youtube.com/watch?v=m2CXTdk3ixg</a:t>
            </a:r>
            <a:endParaRPr lang="el-GR" dirty="0" smtClean="0"/>
          </a:p>
          <a:p>
            <a:r>
              <a:rPr lang="en-US" dirty="0" smtClean="0">
                <a:hlinkClick r:id="rId4"/>
              </a:rPr>
              <a:t>https://www.youtube.com/watch?v=rwSaQMXQ9Ho</a:t>
            </a:r>
            <a:endParaRPr lang="el-GR" dirty="0" smtClean="0"/>
          </a:p>
          <a:p>
            <a:r>
              <a:rPr lang="en-US" dirty="0" smtClean="0">
                <a:hlinkClick r:id="rId5"/>
              </a:rPr>
              <a:t>https://www.youtube.com/watch?v=PE4P5Gu8SAA</a:t>
            </a:r>
            <a:endParaRPr lang="el-GR" dirty="0" smtClean="0"/>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Ζούμπα</a:t>
            </a:r>
            <a:r>
              <a:rPr lang="el-GR" dirty="0" smtClean="0"/>
              <a:t> για παιδιά :</a:t>
            </a:r>
            <a:br>
              <a:rPr lang="el-GR" dirty="0" smtClean="0"/>
            </a:br>
            <a:endParaRPr lang="el-GR" dirty="0"/>
          </a:p>
        </p:txBody>
      </p:sp>
      <p:sp>
        <p:nvSpPr>
          <p:cNvPr id="3" name="2 - Θέση περιεχομένου"/>
          <p:cNvSpPr>
            <a:spLocks noGrp="1"/>
          </p:cNvSpPr>
          <p:nvPr>
            <p:ph idx="1"/>
          </p:nvPr>
        </p:nvSpPr>
        <p:spPr/>
        <p:txBody>
          <a:bodyPr>
            <a:normAutofit fontScale="92500"/>
          </a:bodyPr>
          <a:lstStyle/>
          <a:p>
            <a:r>
              <a:rPr lang="en-US" dirty="0" smtClean="0">
                <a:hlinkClick r:id="rId2"/>
              </a:rPr>
              <a:t>https://www.youtube.com/watch?v=ymigWt5TOV8</a:t>
            </a:r>
            <a:endParaRPr lang="en-US" dirty="0" smtClean="0"/>
          </a:p>
          <a:p>
            <a:r>
              <a:rPr lang="en-US" dirty="0" smtClean="0">
                <a:hlinkClick r:id="rId3"/>
              </a:rPr>
              <a:t>https://www.youtube.com/watch?v=GRM9h8EQ6Bw</a:t>
            </a:r>
            <a:endParaRPr lang="en-US" dirty="0" smtClean="0"/>
          </a:p>
          <a:p>
            <a:r>
              <a:rPr lang="en-US" dirty="0" smtClean="0">
                <a:hlinkClick r:id="rId3"/>
              </a:rPr>
              <a:t>https://www.youtube.com/watch?v=GRM9h8EQ6Bw</a:t>
            </a:r>
            <a:endParaRPr lang="en-US" dirty="0" smtClean="0"/>
          </a:p>
          <a:p>
            <a:r>
              <a:rPr lang="el-GR" dirty="0" smtClean="0"/>
              <a:t>Η </a:t>
            </a:r>
            <a:r>
              <a:rPr lang="el-GR" dirty="0" err="1" smtClean="0"/>
              <a:t>zumba</a:t>
            </a:r>
            <a:r>
              <a:rPr lang="el-GR" dirty="0" smtClean="0"/>
              <a:t> αποτελεί ένα πρόγραμμα γυμναστικής που περιλαμβάνει στοιχεία από αερόμπικ και χορούς. Στις χορογραφίες ενσωματώνονται στοιχεία από: </a:t>
            </a:r>
            <a:r>
              <a:rPr lang="el-GR" dirty="0" err="1" smtClean="0"/>
              <a:t>χιπ</a:t>
            </a:r>
            <a:r>
              <a:rPr lang="el-GR" dirty="0" smtClean="0"/>
              <a:t> </a:t>
            </a:r>
            <a:r>
              <a:rPr lang="el-GR" dirty="0" err="1" smtClean="0"/>
              <a:t>χοπ</a:t>
            </a:r>
            <a:r>
              <a:rPr lang="el-GR" dirty="0" smtClean="0"/>
              <a:t>, σάμπα, </a:t>
            </a:r>
            <a:r>
              <a:rPr lang="el-GR" dirty="0" err="1" smtClean="0"/>
              <a:t>σάλσα</a:t>
            </a:r>
            <a:r>
              <a:rPr lang="el-GR" dirty="0" smtClean="0"/>
              <a:t>, </a:t>
            </a:r>
            <a:r>
              <a:rPr lang="el-GR" dirty="0" err="1" smtClean="0"/>
              <a:t>μάμπο</a:t>
            </a:r>
            <a:r>
              <a:rPr lang="el-GR" dirty="0" smtClean="0"/>
              <a:t>, πολεμικές τέχνες, λάτιν ακόμα και χορό της κοιλιάς και </a:t>
            </a:r>
            <a:r>
              <a:rPr lang="el-GR" dirty="0" err="1" smtClean="0"/>
              <a:t>Bollywood</a:t>
            </a:r>
            <a:r>
              <a:rPr lang="el-GR" dirty="0" smtClean="0"/>
              <a:t>.</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Ευχαριστώ πολύ για το χρόνο σας.</a:t>
            </a:r>
            <a:endParaRPr lang="el-GR" dirty="0"/>
          </a:p>
        </p:txBody>
      </p:sp>
      <p:pic>
        <p:nvPicPr>
          <p:cNvPr id="32770" name="Picture 2" descr="C:\Users\Pekes Grammateia2\AppData\Local\Microsoft\Windows\INetCache\IE\6O6L6VLA\941860_orig[1].jpg"/>
          <p:cNvPicPr>
            <a:picLocks noGrp="1" noChangeAspect="1" noChangeArrowheads="1"/>
          </p:cNvPicPr>
          <p:nvPr>
            <p:ph idx="1"/>
          </p:nvPr>
        </p:nvPicPr>
        <p:blipFill>
          <a:blip r:embed="rId2"/>
          <a:srcRect/>
          <a:stretch>
            <a:fillRect/>
          </a:stretch>
        </p:blipFill>
        <p:spPr bwMode="auto">
          <a:xfrm>
            <a:off x="4357686" y="2786058"/>
            <a:ext cx="3119973" cy="2339980"/>
          </a:xfrm>
          <a:prstGeom prst="rect">
            <a:avLst/>
          </a:prstGeom>
          <a:noFill/>
        </p:spPr>
      </p:pic>
      <p:pic>
        <p:nvPicPr>
          <p:cNvPr id="32772" name="Picture 4" descr="C:\Users\Pekes Grammateia2\AppData\Local\Microsoft\Windows\INetCache\IE\QHCCLGSR\1332764639724[1].jpg"/>
          <p:cNvPicPr>
            <a:picLocks noChangeAspect="1" noChangeArrowheads="1"/>
          </p:cNvPicPr>
          <p:nvPr/>
        </p:nvPicPr>
        <p:blipFill>
          <a:blip r:embed="rId3"/>
          <a:srcRect/>
          <a:stretch>
            <a:fillRect/>
          </a:stretch>
        </p:blipFill>
        <p:spPr bwMode="auto">
          <a:xfrm>
            <a:off x="500034" y="3214686"/>
            <a:ext cx="3481920" cy="200025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 ΕΊΝΑΙ ΜΟΥΣΙΚΟΚΙΝΗΤΙΚΗ ΑΓΩΓΗ </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Ο χορός, η κίνηση και η μουσική είναι τρία διακριτά στοιχεία που επικρατούν, ήδη, από την αρχαιότητα, στην καθημερινότητά και γενικότερα στη ζωή των ανθρώπων. </a:t>
            </a:r>
          </a:p>
          <a:p>
            <a:r>
              <a:rPr lang="el-GR" dirty="0" smtClean="0"/>
              <a:t> Η </a:t>
            </a:r>
            <a:r>
              <a:rPr lang="el-GR" b="1" dirty="0" err="1" smtClean="0"/>
              <a:t>μουσικοκινητική</a:t>
            </a:r>
            <a:r>
              <a:rPr lang="el-GR" b="1" dirty="0" smtClean="0"/>
              <a:t> αγωγή</a:t>
            </a:r>
            <a:r>
              <a:rPr lang="el-GR" dirty="0" smtClean="0"/>
              <a:t> αποτελείται από την μουσική και την εκπαίδευση (αγωγή). Ουσιαστικά, η μουσική είναι η μορφή τέχνης που χρησιμοποιείται στην ολοκληρωμένη οργάνωση των ήχων.</a:t>
            </a:r>
            <a:endParaRPr lang="en-US" dirty="0" smtClean="0"/>
          </a:p>
          <a:p>
            <a:r>
              <a:rPr lang="el-GR" dirty="0" smtClean="0"/>
              <a:t> Ως οργάνωση την ήχων νοείται η σύνθεση, η εκτέλεση και η ακρόαση του μουσικού έργου. Όσον αφορά τον όρο “αγωγή”, η ερμηνεία που δίνεται είναι η προδιάθεση των ανθρώπων να αναπτυχθούν σωματικά, πνευματικά, κοινωνικά, ηθικά, καθώς και αισθητικά.</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Επιλογές από κλασσική μουσική:</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a:bodyPr>
          <a:lstStyle/>
          <a:p>
            <a:r>
              <a:rPr lang="en-US" dirty="0" smtClean="0">
                <a:hlinkClick r:id="rId2"/>
              </a:rPr>
              <a:t>https://www.youtube.com/watch?v=SnJlBYJ1FdU</a:t>
            </a:r>
            <a:endParaRPr lang="en-US" dirty="0" smtClean="0"/>
          </a:p>
          <a:p>
            <a:r>
              <a:rPr lang="el-GR" dirty="0" smtClean="0"/>
              <a:t>Για να μάθουμε τα παιδιά να ακούνε μουσική μια εύκολη πρόταση είναι την ώρα που έρχονται και ζωγραφίζουν ελεύθερα να βάζουμε επιλεγμένα κομμάτια από κλασσική μουσική…</a:t>
            </a:r>
          </a:p>
          <a:p>
            <a:r>
              <a:rPr lang="el-GR" dirty="0" smtClean="0"/>
              <a:t>Μετά από ένα διάλειμμα </a:t>
            </a:r>
            <a:r>
              <a:rPr lang="el-GR" dirty="0" smtClean="0"/>
              <a:t> χρησιμοποιούμε μουσική </a:t>
            </a:r>
            <a:r>
              <a:rPr lang="el-GR" dirty="0" smtClean="0"/>
              <a:t>για </a:t>
            </a:r>
            <a:r>
              <a:rPr lang="el-GR" dirty="0" smtClean="0"/>
              <a:t>χαλάρωση, και  </a:t>
            </a:r>
            <a:r>
              <a:rPr lang="el-GR" dirty="0" smtClean="0"/>
              <a:t>λίγο πριν διαβάσουμε ένα παραμύθι η την ώρα που </a:t>
            </a:r>
            <a:r>
              <a:rPr lang="el-GR" dirty="0" smtClean="0"/>
              <a:t>διαβάζουμε επιλέγουμε  </a:t>
            </a:r>
            <a:r>
              <a:rPr lang="el-GR" dirty="0" smtClean="0"/>
              <a:t>προσεκτικά </a:t>
            </a:r>
            <a:r>
              <a:rPr lang="el-GR" dirty="0" smtClean="0"/>
              <a:t>κομμάτια </a:t>
            </a:r>
            <a:r>
              <a:rPr lang="el-GR" dirty="0" err="1" smtClean="0"/>
              <a:t>κλασσσικής</a:t>
            </a:r>
            <a:r>
              <a:rPr lang="el-GR" dirty="0" smtClean="0"/>
              <a:t> αλλά  </a:t>
            </a:r>
            <a:r>
              <a:rPr lang="el-GR" dirty="0" smtClean="0"/>
              <a:t>και από κινηματογραφική μουσική.</a:t>
            </a:r>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Προτάσεις ηχητικές :</a:t>
            </a:r>
            <a:br>
              <a:rPr lang="el-GR" dirty="0" smtClean="0"/>
            </a:br>
            <a:endParaRPr lang="el-GR" dirty="0"/>
          </a:p>
        </p:txBody>
      </p:sp>
      <p:sp>
        <p:nvSpPr>
          <p:cNvPr id="3" name="2 - Θέση περιεχομένου"/>
          <p:cNvSpPr>
            <a:spLocks noGrp="1"/>
          </p:cNvSpPr>
          <p:nvPr>
            <p:ph idx="1"/>
          </p:nvPr>
        </p:nvSpPr>
        <p:spPr/>
        <p:txBody>
          <a:bodyPr>
            <a:normAutofit fontScale="40000" lnSpcReduction="20000"/>
          </a:bodyPr>
          <a:lstStyle/>
          <a:p>
            <a:r>
              <a:rPr lang="el-GR" b="1" dirty="0" smtClean="0"/>
              <a:t>1.αμελί : </a:t>
            </a:r>
          </a:p>
          <a:p>
            <a:r>
              <a:rPr lang="en-US" b="1" dirty="0" smtClean="0">
                <a:hlinkClick r:id="rId2"/>
              </a:rPr>
              <a:t>https://www.youtube.com/watch?v=rDVpUUMj7gw</a:t>
            </a:r>
            <a:endParaRPr lang="el-GR" b="1" dirty="0" smtClean="0"/>
          </a:p>
          <a:p>
            <a:r>
              <a:rPr lang="el-GR" dirty="0" smtClean="0"/>
              <a:t>2.άνοιξη:</a:t>
            </a:r>
          </a:p>
          <a:p>
            <a:endParaRPr lang="el-GR" dirty="0" smtClean="0"/>
          </a:p>
          <a:p>
            <a:r>
              <a:rPr lang="en-US" dirty="0" smtClean="0"/>
              <a:t> </a:t>
            </a:r>
            <a:r>
              <a:rPr lang="en-US" dirty="0" smtClean="0">
                <a:hlinkClick r:id="rId3"/>
              </a:rPr>
              <a:t>https://www.youtube.com/watch?v=dN1XUV6QclU</a:t>
            </a:r>
            <a:endParaRPr lang="el-GR" dirty="0" smtClean="0"/>
          </a:p>
          <a:p>
            <a:endParaRPr lang="el-GR" dirty="0" smtClean="0"/>
          </a:p>
          <a:p>
            <a:r>
              <a:rPr lang="el-GR" dirty="0" smtClean="0"/>
              <a:t>3.από την ταινία το πιάνο :</a:t>
            </a:r>
          </a:p>
          <a:p>
            <a:endParaRPr lang="el-GR" dirty="0" smtClean="0"/>
          </a:p>
          <a:p>
            <a:r>
              <a:rPr lang="el-GR" dirty="0" smtClean="0"/>
              <a:t>:</a:t>
            </a:r>
            <a:r>
              <a:rPr lang="en-US" dirty="0" smtClean="0"/>
              <a:t>https://www.youtube.com/watch?v=61ooIf1QDZo</a:t>
            </a:r>
            <a:endParaRPr lang="el-GR" dirty="0" smtClean="0"/>
          </a:p>
          <a:p>
            <a:endParaRPr lang="el-GR" dirty="0" smtClean="0"/>
          </a:p>
          <a:p>
            <a:endParaRPr lang="el-GR" dirty="0" smtClean="0"/>
          </a:p>
          <a:p>
            <a:endParaRPr lang="el-GR" dirty="0" smtClean="0"/>
          </a:p>
          <a:p>
            <a:endParaRPr lang="el-GR" dirty="0" smtClean="0"/>
          </a:p>
          <a:p>
            <a:r>
              <a:rPr lang="el-GR" dirty="0" smtClean="0"/>
              <a:t>Κινούμαστε ελεύθερα </a:t>
            </a:r>
            <a:r>
              <a:rPr lang="el-GR" dirty="0"/>
              <a:t> </a:t>
            </a:r>
            <a:r>
              <a:rPr lang="el-GR" dirty="0" smtClean="0"/>
              <a:t>με σύγχρονα κομμάτια μουσικής που αρέσουν στα παιδιά :</a:t>
            </a:r>
          </a:p>
          <a:p>
            <a:endParaRPr lang="el-GR" dirty="0" smtClean="0"/>
          </a:p>
          <a:p>
            <a:r>
              <a:rPr lang="en-US" dirty="0">
                <a:hlinkClick r:id="rId4"/>
              </a:rPr>
              <a:t>https://</a:t>
            </a:r>
            <a:r>
              <a:rPr lang="en-US" dirty="0" smtClean="0">
                <a:hlinkClick r:id="rId4"/>
              </a:rPr>
              <a:t>www.youtube.com/watch?v=h-XaED3AFR8</a:t>
            </a:r>
            <a:endParaRPr lang="el-GR" dirty="0" smtClean="0"/>
          </a:p>
          <a:p>
            <a:endParaRPr lang="el-GR" dirty="0" smtClean="0"/>
          </a:p>
          <a:p>
            <a:endParaRPr lang="el-GR" dirty="0" smtClean="0"/>
          </a:p>
          <a:p>
            <a:r>
              <a:rPr lang="el-GR" dirty="0" smtClean="0"/>
              <a:t>4. ήχοι θάλασσας :</a:t>
            </a:r>
          </a:p>
          <a:p>
            <a:endParaRPr lang="el-GR" dirty="0" smtClean="0"/>
          </a:p>
          <a:p>
            <a:r>
              <a:rPr lang="en-US" dirty="0" smtClean="0">
                <a:hlinkClick r:id="rId5"/>
              </a:rPr>
              <a:t>https://www.youtube.com/watch?v=MlP1dWDLy04</a:t>
            </a:r>
            <a:endParaRPr lang="el-GR" dirty="0" smtClean="0"/>
          </a:p>
          <a:p>
            <a:r>
              <a:rPr lang="el-GR" dirty="0" smtClean="0"/>
              <a:t/>
            </a:r>
            <a:br>
              <a:rPr lang="el-GR" dirty="0" smtClean="0"/>
            </a:br>
            <a:r>
              <a:rPr lang="el-GR" dirty="0" smtClean="0"/>
              <a:t>Σε όλα αυτά ανάλογα την προγραμματισμένη δράση αλλά και την ευκαιρία να μάθουμε να ακούμε χωρίς να διακόπτουμε …η να ζωγραφίζουμε την ώρα της ακρόασης τα συναισθήματα που μας προκαλεί.</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 ΩΦΕΛΕΙ ΣΤΑ ΝΗΠΙΑ …</a:t>
            </a:r>
            <a:endParaRPr lang="el-GR" dirty="0"/>
          </a:p>
        </p:txBody>
      </p:sp>
      <p:sp>
        <p:nvSpPr>
          <p:cNvPr id="3" name="2 - Θέση περιεχομένου"/>
          <p:cNvSpPr>
            <a:spLocks noGrp="1"/>
          </p:cNvSpPr>
          <p:nvPr>
            <p:ph idx="1"/>
          </p:nvPr>
        </p:nvSpPr>
        <p:spPr/>
        <p:txBody>
          <a:bodyPr>
            <a:normAutofit fontScale="70000" lnSpcReduction="20000"/>
          </a:bodyPr>
          <a:lstStyle/>
          <a:p>
            <a:pPr>
              <a:buNone/>
            </a:pPr>
            <a:r>
              <a:rPr lang="el-GR" dirty="0" smtClean="0"/>
              <a:t> Τα οφέλη που προσφέρει η </a:t>
            </a:r>
            <a:r>
              <a:rPr lang="el-GR" b="1" dirty="0" err="1" smtClean="0"/>
              <a:t>μουσικοκινητική</a:t>
            </a:r>
            <a:r>
              <a:rPr lang="el-GR" b="1" dirty="0" smtClean="0"/>
              <a:t> αγωγή</a:t>
            </a:r>
            <a:r>
              <a:rPr lang="el-GR" dirty="0" smtClean="0"/>
              <a:t> γίνονται ορατά σε πολλούς τομείς :</a:t>
            </a:r>
          </a:p>
          <a:p>
            <a:r>
              <a:rPr lang="el-GR" dirty="0" smtClean="0"/>
              <a:t> Αρχικά, στο συναισθηματικό τομέα, ο ρόλος της </a:t>
            </a:r>
            <a:r>
              <a:rPr lang="el-GR" dirty="0" err="1" smtClean="0"/>
              <a:t>μουσικοκινητικής</a:t>
            </a:r>
            <a:r>
              <a:rPr lang="el-GR" dirty="0" smtClean="0"/>
              <a:t> αγωγής είναι σημαντικός διότι ο συνδυασμός μουσικής και κίνησης παίζει  ρόλο στην οργάνωση των συναισθημάτων του παιδιού και ενθαρρύνει τη δημιουργικότητα και τη φαντασία του. Πολύ σημαντικό όφελος της </a:t>
            </a:r>
            <a:r>
              <a:rPr lang="el-GR" dirty="0" err="1" smtClean="0"/>
              <a:t>μουσικοκινητικής</a:t>
            </a:r>
            <a:r>
              <a:rPr lang="el-GR" dirty="0" smtClean="0"/>
              <a:t> αγωγής στο συναισθηματικό τομέα είναι στο κομμάτι της ακοής. </a:t>
            </a:r>
            <a:br>
              <a:rPr lang="el-GR" dirty="0" smtClean="0"/>
            </a:br>
            <a:r>
              <a:rPr lang="el-GR" dirty="0" smtClean="0"/>
              <a:t> Στον πνευματικό τομέα, ο στόχος της </a:t>
            </a:r>
            <a:r>
              <a:rPr lang="el-GR" dirty="0" err="1" smtClean="0"/>
              <a:t>μουσικοκινητικής</a:t>
            </a:r>
            <a:r>
              <a:rPr lang="el-GR" dirty="0" smtClean="0"/>
              <a:t> αγωγής είναι η βελτίωση των νοητικών λειτουργιών του παιδιού και γενικότερα η ανάπτυξη του παιδιού σε όλες τις πτυχές της προσωπικότητάς του. Σύμφωνα με πρόσφατες μελέτες, τα παιδιά που διδάσκονται μουσική, παρουσιάζουν καλύτερη συγκέντρωση και οι δεξιότητές τους αναπτύσσονται με καλύτερο ρυθμό.</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ΠΑΙΔΙ ΚΑΙ ΜΟΝΑΔΙΚΟΤΗΤΑ</a:t>
            </a:r>
            <a:br>
              <a:rPr lang="el-GR" dirty="0" smtClean="0"/>
            </a:br>
            <a:endParaRPr lang="el-GR" dirty="0"/>
          </a:p>
        </p:txBody>
      </p:sp>
      <p:sp>
        <p:nvSpPr>
          <p:cNvPr id="3" name="2 - Θέση περιεχομένου"/>
          <p:cNvSpPr>
            <a:spLocks noGrp="1"/>
          </p:cNvSpPr>
          <p:nvPr>
            <p:ph idx="1"/>
          </p:nvPr>
        </p:nvSpPr>
        <p:spPr/>
        <p:txBody>
          <a:bodyPr>
            <a:normAutofit/>
          </a:bodyPr>
          <a:lstStyle/>
          <a:p>
            <a:r>
              <a:rPr lang="el-GR" dirty="0" smtClean="0">
                <a:latin typeface="Arial" pitchFamily="34" charset="0"/>
                <a:cs typeface="Arial" pitchFamily="34" charset="0"/>
              </a:rPr>
              <a:t>Μέσα από την </a:t>
            </a:r>
            <a:r>
              <a:rPr lang="el-GR" b="1" dirty="0" err="1" smtClean="0">
                <a:latin typeface="Arial" pitchFamily="34" charset="0"/>
                <a:cs typeface="Arial" pitchFamily="34" charset="0"/>
              </a:rPr>
              <a:t>μουσικοκινητική</a:t>
            </a:r>
            <a:r>
              <a:rPr lang="el-GR" b="1" dirty="0" smtClean="0">
                <a:latin typeface="Arial" pitchFamily="34" charset="0"/>
                <a:cs typeface="Arial" pitchFamily="34" charset="0"/>
              </a:rPr>
              <a:t> αγωγή</a:t>
            </a:r>
            <a:r>
              <a:rPr lang="el-GR" dirty="0" smtClean="0">
                <a:latin typeface="Arial" pitchFamily="34" charset="0"/>
                <a:cs typeface="Arial" pitchFamily="34" charset="0"/>
              </a:rPr>
              <a:t> δίνονται τα </a:t>
            </a:r>
            <a:r>
              <a:rPr lang="el-GR" dirty="0" smtClean="0">
                <a:latin typeface="Arial" pitchFamily="34" charset="0"/>
                <a:cs typeface="Arial" pitchFamily="34" charset="0"/>
              </a:rPr>
              <a:t>ερεθίσματα </a:t>
            </a:r>
            <a:r>
              <a:rPr lang="el-GR" dirty="0" smtClean="0">
                <a:latin typeface="Arial" pitchFamily="34" charset="0"/>
                <a:cs typeface="Arial" pitchFamily="34" charset="0"/>
              </a:rPr>
              <a:t>ώστε το κάθε παιδί να αντιληφθεί την μοναδικότητά του</a:t>
            </a:r>
            <a:r>
              <a:rPr lang="el-GR" dirty="0" smtClean="0">
                <a:latin typeface="Arial" pitchFamily="34" charset="0"/>
                <a:cs typeface="Arial" pitchFamily="34" charset="0"/>
              </a:rPr>
              <a:t>.</a:t>
            </a:r>
          </a:p>
          <a:p>
            <a:r>
              <a:rPr lang="el-GR" dirty="0" smtClean="0">
                <a:latin typeface="Arial" pitchFamily="34" charset="0"/>
                <a:cs typeface="Arial" pitchFamily="34" charset="0"/>
              </a:rPr>
              <a:t> Έτσι </a:t>
            </a:r>
            <a:r>
              <a:rPr lang="el-GR" dirty="0" smtClean="0">
                <a:latin typeface="Arial" pitchFamily="34" charset="0"/>
                <a:cs typeface="Arial" pitchFamily="34" charset="0"/>
              </a:rPr>
              <a:t>ο βασικός της στόχος είναι να </a:t>
            </a:r>
            <a:r>
              <a:rPr lang="el-GR" b="1" dirty="0" smtClean="0">
                <a:latin typeface="Arial" pitchFamily="34" charset="0"/>
                <a:cs typeface="Arial" pitchFamily="34" charset="0"/>
              </a:rPr>
              <a:t>προσφέρει στα παιδιά μια ολοκληρωμένη γνωριμία και 1)τον κόσμο της μουσικής μέσω κινητικών δραστηριοτήτων. 2) με τον κόσμο που το περιβάλλει.</a:t>
            </a:r>
            <a:endParaRPr lang="el-GR"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ΑΠΌ ΤΗΝ ΑΡΧΑΙΑ ΕΠΟΧΗ ΣΤΗΝ ΕΛΛΑΔΑ</a:t>
            </a:r>
            <a:endParaRPr lang="el-GR" dirty="0"/>
          </a:p>
        </p:txBody>
      </p:sp>
      <p:sp>
        <p:nvSpPr>
          <p:cNvPr id="3" name="2 - Θέση περιεχομένου"/>
          <p:cNvSpPr>
            <a:spLocks noGrp="1"/>
          </p:cNvSpPr>
          <p:nvPr>
            <p:ph idx="1"/>
          </p:nvPr>
        </p:nvSpPr>
        <p:spPr/>
        <p:txBody>
          <a:bodyPr>
            <a:normAutofit/>
          </a:bodyPr>
          <a:lstStyle/>
          <a:p>
            <a:r>
              <a:rPr lang="el-GR" dirty="0" smtClean="0"/>
              <a:t>Κανένας άλλος λαός δεν έδωσε μεγαλύτερη αξία στο χορό όσο οι αρχαίοι Έλληνες. Αν και δεν μπορούμε να είμαστε σίγουροι για το ακριβές είδος χορού, η σημασία της θέσης που κατείχε στις ζωές τους είναι αδιαμφισβήτητη (Αναγνώστου Αν. Αθανάσιος 2009). </a:t>
            </a:r>
          </a:p>
          <a:p>
            <a:r>
              <a:rPr lang="el-GR" dirty="0" smtClean="0"/>
              <a:t>Και στα νεώτερα χρόνια ο Έλληνας μεταμόρφωνε τις χαρές  και τις</a:t>
            </a:r>
          </a:p>
          <a:p>
            <a:pPr>
              <a:buNone/>
            </a:pPr>
            <a:r>
              <a:rPr lang="el-GR" dirty="0" smtClean="0"/>
              <a:t> λύπες του σε χορούς και τραγούδια.</a:t>
            </a:r>
            <a:endParaRPr lang="el-GR" dirty="0"/>
          </a:p>
        </p:txBody>
      </p:sp>
      <p:pic>
        <p:nvPicPr>
          <p:cNvPr id="15361" name="Picture 1" descr="C:\Users\Pekes Grammateia2\AppData\Local\Microsoft\Windows\INetCache\IE\6O6L6VLA\Children's_Concert_by_George_Iakovidis[1].jpg"/>
          <p:cNvPicPr>
            <a:picLocks noChangeAspect="1" noChangeArrowheads="1"/>
          </p:cNvPicPr>
          <p:nvPr/>
        </p:nvPicPr>
        <p:blipFill>
          <a:blip r:embed="rId2" cstate="print"/>
          <a:srcRect/>
          <a:stretch>
            <a:fillRect/>
          </a:stretch>
        </p:blipFill>
        <p:spPr bwMode="auto">
          <a:xfrm>
            <a:off x="6572232" y="5286388"/>
            <a:ext cx="1796683" cy="1159177"/>
          </a:xfrm>
          <a:prstGeom prst="rect">
            <a:avLst/>
          </a:prstGeom>
          <a:noFill/>
        </p:spPr>
      </p:pic>
      <p:pic>
        <p:nvPicPr>
          <p:cNvPr id="15364" name="Picture 4" descr="C:\Users\Pekes Grammateia2\AppData\Local\Microsoft\Windows\INetCache\IE\QHCCLGSR\aulos_player_mar_palermo_ni22711[1].jpg"/>
          <p:cNvPicPr>
            <a:picLocks noChangeAspect="1" noChangeArrowheads="1"/>
          </p:cNvPicPr>
          <p:nvPr/>
        </p:nvPicPr>
        <p:blipFill>
          <a:blip r:embed="rId3" cstate="print"/>
          <a:srcRect/>
          <a:stretch>
            <a:fillRect/>
          </a:stretch>
        </p:blipFill>
        <p:spPr bwMode="auto">
          <a:xfrm flipH="1">
            <a:off x="7000892" y="4071942"/>
            <a:ext cx="857256" cy="1285884"/>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dirty="0" smtClean="0"/>
              <a:t>ΤΙ ΠΕΡΙΛΑΜΒΑΝΕΙ ΈΝΑ ΜΑΘΗΜΑ ΜΟΥΣΙΚΟΚΙΝΗΤΙΚΗΣ ΑΓΩΓΗΣ</a:t>
            </a:r>
            <a:endParaRPr lang="el-GR" dirty="0"/>
          </a:p>
        </p:txBody>
      </p:sp>
      <p:sp>
        <p:nvSpPr>
          <p:cNvPr id="3" name="2 - Θέση περιεχομένου"/>
          <p:cNvSpPr>
            <a:spLocks noGrp="1"/>
          </p:cNvSpPr>
          <p:nvPr>
            <p:ph idx="1"/>
          </p:nvPr>
        </p:nvSpPr>
        <p:spPr/>
        <p:txBody>
          <a:bodyPr>
            <a:normAutofit fontScale="92500"/>
          </a:bodyPr>
          <a:lstStyle/>
          <a:p>
            <a:r>
              <a:rPr lang="el-GR" dirty="0" smtClean="0"/>
              <a:t>Ένα μάθημα </a:t>
            </a:r>
            <a:r>
              <a:rPr lang="el-GR" dirty="0" err="1" smtClean="0"/>
              <a:t>μουσικοκινητικής</a:t>
            </a:r>
            <a:r>
              <a:rPr lang="el-GR" dirty="0" smtClean="0"/>
              <a:t> περιλαμβάνει : 1.ρυθμικά και κινητικά παιχνίδια και παιχνίδια ακοής </a:t>
            </a:r>
          </a:p>
          <a:p>
            <a:r>
              <a:rPr lang="el-GR" dirty="0" smtClean="0"/>
              <a:t>2. τραγούδι, επεξεργασία και ανάπτυξη της φωνής </a:t>
            </a:r>
          </a:p>
          <a:p>
            <a:r>
              <a:rPr lang="el-GR" dirty="0" smtClean="0"/>
              <a:t>3. μουσική ακρόαση </a:t>
            </a:r>
          </a:p>
          <a:p>
            <a:r>
              <a:rPr lang="el-GR" dirty="0" smtClean="0"/>
              <a:t>4.παίξιμο των μουσικών οργάνων ( κρουστά, ξυλόφωνο, </a:t>
            </a:r>
            <a:r>
              <a:rPr lang="el-GR" dirty="0" err="1" smtClean="0"/>
              <a:t>μεταλλόφωνο</a:t>
            </a:r>
            <a:r>
              <a:rPr lang="el-GR" dirty="0" smtClean="0"/>
              <a:t> και κατάλληλα όργανα για την ηλικία αυτή)</a:t>
            </a:r>
          </a:p>
          <a:p>
            <a:r>
              <a:rPr lang="el-GR" dirty="0" smtClean="0"/>
              <a:t> 5. γνωριμία με όλα τα μουσικά όργανα μέσα από οπτικό και ηχητικό υλικό. </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ΠΑΡΑΔΕΙΓΜΑΤΑ:</a:t>
            </a:r>
            <a:br>
              <a:rPr lang="el-GR" dirty="0" smtClean="0"/>
            </a:br>
            <a:endParaRPr lang="el-GR" dirty="0"/>
          </a:p>
        </p:txBody>
      </p:sp>
      <p:sp>
        <p:nvSpPr>
          <p:cNvPr id="3" name="2 - Θέση περιεχομένου"/>
          <p:cNvSpPr>
            <a:spLocks noGrp="1"/>
          </p:cNvSpPr>
          <p:nvPr>
            <p:ph idx="1"/>
          </p:nvPr>
        </p:nvSpPr>
        <p:spPr/>
        <p:txBody>
          <a:bodyPr>
            <a:normAutofit fontScale="55000" lnSpcReduction="20000"/>
          </a:bodyPr>
          <a:lstStyle/>
          <a:p>
            <a:r>
              <a:rPr lang="el-GR" dirty="0" smtClean="0"/>
              <a:t>ΠΑΙΧΝΙΔΙΑ ΜΕ ΧΑΡΤΟΠΕΤΣΕΤΕΣ</a:t>
            </a:r>
          </a:p>
          <a:p>
            <a:r>
              <a:rPr lang="el-GR" dirty="0" smtClean="0"/>
              <a:t>: Να χρησιμοποιήσει το παιδί το σώμα με διαφορετικούς τρόπους σε συνδυασμό με την χαρτοπετσέτα, να γνωρίσει τα μέρη και τις στάσεις του σώματος. Τα παιδιά χορεύουν και κινούνται στο χώρο τοποθετώντας την χαρτοπετσέτα σε διαφορετικά μέρη του σώματος προσέχοντας να μην πέσει:  πάνω στο κεφάλι (κρατώντας ίσια στάση) </a:t>
            </a:r>
          </a:p>
          <a:p>
            <a:r>
              <a:rPr lang="el-GR" dirty="0" smtClean="0"/>
              <a:t>στο αυτί (γέρνοντας το κεφάλι στο πλάι) , στην κοιλιά (γέρνοντας πίσω το σώμα) , στον αγκώνα (έχοντας το χέρι λυγισμένο) , στην παλάμη (έχοντας το χέρι τεντωμένο) , στη μασχάλη (χέρι κολλημένο στην κοιλιά) , στο γόνατο (κάνοντας κουτσό) , στον αστράγαλο (γυρίζοντας το πόδι στο πλάι)</a:t>
            </a:r>
          </a:p>
          <a:p>
            <a:r>
              <a:rPr lang="el-GR" dirty="0" smtClean="0"/>
              <a:t> Για μίμηση και φαντασία : Η χαρτοπετσέτα μας γίνεται: Μια ποδιά που φοράμε στη μέση, ένα καπέλο, σκουλαρίκι, γραβάτα ή φουλάρι, φτερά να πετάξουμε, ουρά για να μεταμορφωθούμε σε όποιο ζώο θέλουμε, μια εφημερίδα που ανοίγουμε για να διαβάσουμε κάτι αστείο κάτι λυπητερό κάτι ενδιαφέρον, αν πιάσει βροχή την βάζουμε πάνω από το κεφάλι και τρέχουμε σε ένα υπόστεγο, μια ψάθα για να την απλώσουμε στην παραλία και να κάνουμε ηλιοθεραπεία, λουλούδι που το μυρίζουμε το κόβουμε και το βάζουμε στο βάζο (οι μιμήσεις μπορούν να φτιάξουν μια ιστορία) .</a:t>
            </a:r>
          </a:p>
          <a:p>
            <a:r>
              <a:rPr lang="el-GR" dirty="0" smtClean="0"/>
              <a:t>Παιχνίδι με τη μουσική, ξεκίνημα σταμάτημα κίνησης, ανταπόκριση στο ακουστικό ερέθισμα. Απλώνουμε την χαρτοπετσέτα στο πάτωμα. Με το άκουσμα της μουσικής τα παιδιά κινούνται ελεύθερα γύρω από τις χαρτοπετσέτες. Μόλις η μουσική σταματήσει πατάμε πάνω σε μια χαρτοπετσέτα και στεκόμαστε ακίνητοι.</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94</TotalTime>
  <Words>1275</Words>
  <Application>Microsoft Office PowerPoint</Application>
  <PresentationFormat>Προβολή στην οθόνη (4:3)</PresentationFormat>
  <Paragraphs>85</Paragraphs>
  <Slides>17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Αστικό</vt:lpstr>
      <vt:lpstr>ΜΟΥΣΙΚΟΚΙΝΗΤΙΚΗ ΑΓΩΓΗ ΣΤΟ ΝΗΠΙΑΓΩΓΕΙΟ </vt:lpstr>
      <vt:lpstr>ΤΙ ΕΊΝΑΙ ΜΟΥΣΙΚΟΚΙΝΗΤΙΚΗ ΑΓΩΓΗ </vt:lpstr>
      <vt:lpstr>Επιλογές από κλασσική μουσική: </vt:lpstr>
      <vt:lpstr>Προτάσεις ηχητικές : </vt:lpstr>
      <vt:lpstr>ΤΙ ΩΦΕΛΕΙ ΣΤΑ ΝΗΠΙΑ …</vt:lpstr>
      <vt:lpstr>ΠΑΙΔΙ ΚΑΙ ΜΟΝΑΔΙΚΟΤΗΤΑ </vt:lpstr>
      <vt:lpstr>ΑΠΌ ΤΗΝ ΑΡΧΑΙΑ ΕΠΟΧΗ ΣΤΗΝ ΕΛΛΑΔΑ</vt:lpstr>
      <vt:lpstr>ΤΙ ΠΕΡΙΛΑΜΒΑΝΕΙ ΈΝΑ ΜΑΘΗΜΑ ΜΟΥΣΙΚΟΚΙΝΗΤΙΚΗΣ ΑΓΩΓΗΣ</vt:lpstr>
      <vt:lpstr>ΠΑΡΑΔΕΙΓΜΑΤΑ: </vt:lpstr>
      <vt:lpstr>Παιχνίδι τα ζώα του δάσους :</vt:lpstr>
      <vt:lpstr>Μαθαίνω τις παύσεις /ενεργοποιώ την φαντασία :</vt:lpstr>
      <vt:lpstr>Τραγούδια μουσικοκινητικής : </vt:lpstr>
      <vt:lpstr>Επένδυση ηχοιστορίας :</vt:lpstr>
      <vt:lpstr>Μουσικοκινητική αγωγή και στα παιδιά με κινητικές αναπηρίες</vt:lpstr>
      <vt:lpstr>Υποδείγματα τραγουδιών :</vt:lpstr>
      <vt:lpstr>Ζούμπα για παιδιά : </vt:lpstr>
      <vt:lpstr>Ευχαριστώ πολύ για το χρόνο σας.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ΜΟΥΣΙΚΟΚΙΝΗΤΙΚΗ ΑΓΩΓΗ ΣΤΟ ΝΗΠΙΑΓΩΓΕΙΟ</dc:title>
  <dc:creator>Pekes Grammateia2</dc:creator>
  <cp:lastModifiedBy>user</cp:lastModifiedBy>
  <cp:revision>12</cp:revision>
  <dcterms:created xsi:type="dcterms:W3CDTF">2021-01-21T07:13:50Z</dcterms:created>
  <dcterms:modified xsi:type="dcterms:W3CDTF">2021-02-01T07:34:59Z</dcterms:modified>
</cp:coreProperties>
</file>