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894"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2342CEA3-3058-4D43-AE35-B3DA76CB4003}" type="datetimeFigureOut">
              <a:rPr lang="el-GR" smtClean="0"/>
              <a:pPr/>
              <a:t>9/2/2021</a:t>
            </a:fld>
            <a:endParaRPr lang="el-GR"/>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2342CEA3-3058-4D43-AE35-B3DA76CB4003}" type="datetimeFigureOut">
              <a:rPr lang="el-GR" smtClean="0"/>
              <a:pPr/>
              <a:t>9/2/2021</a:t>
            </a:fld>
            <a:endParaRPr lang="el-GR"/>
          </a:p>
        </p:txBody>
      </p:sp>
      <p:sp>
        <p:nvSpPr>
          <p:cNvPr id="5" name="4 - Θέση υποσέλιδου"/>
          <p:cNvSpPr>
            <a:spLocks noGrp="1"/>
          </p:cNvSpPr>
          <p:nvPr>
            <p:ph type="ftr" sz="quarter" idx="11"/>
          </p:nvPr>
        </p:nvSpPr>
        <p:spPr>
          <a:xfrm>
            <a:off x="457200" y="6480969"/>
            <a:ext cx="4260056" cy="300831"/>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 Θέση ημερομηνίας"/>
          <p:cNvSpPr>
            <a:spLocks noGrp="1"/>
          </p:cNvSpPr>
          <p:nvPr>
            <p:ph type="dt" sz="half" idx="10"/>
          </p:nvPr>
        </p:nvSpPr>
        <p:spPr>
          <a:xfrm>
            <a:off x="6955632" y="6477000"/>
            <a:ext cx="2133600" cy="304800"/>
          </a:xfrm>
        </p:spPr>
        <p:txBody>
          <a:bodyPr/>
          <a:lstStyle/>
          <a:p>
            <a:fld id="{2342CEA3-3058-4D43-AE35-B3DA76CB4003}" type="datetimeFigureOut">
              <a:rPr lang="el-GR" smtClean="0"/>
              <a:pPr/>
              <a:t>9/2/2021</a:t>
            </a:fld>
            <a:endParaRPr lang="el-GR"/>
          </a:p>
        </p:txBody>
      </p:sp>
      <p:sp>
        <p:nvSpPr>
          <p:cNvPr id="5" name="4 - Θέση υποσέλιδου"/>
          <p:cNvSpPr>
            <a:spLocks noGrp="1"/>
          </p:cNvSpPr>
          <p:nvPr>
            <p:ph type="ftr" sz="quarter" idx="11"/>
          </p:nvPr>
        </p:nvSpPr>
        <p:spPr>
          <a:xfrm>
            <a:off x="2619376" y="6480969"/>
            <a:ext cx="4260056" cy="300831"/>
          </a:xfrm>
        </p:spPr>
        <p:txBody>
          <a:bodyPr/>
          <a:lstStyle/>
          <a:p>
            <a:endParaRPr lang="el-GR"/>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D3F1D1C4-C2D9-4231-9FB2-B2D9D97AA41D}" type="slidenum">
              <a:rPr lang="el-GR" smtClean="0"/>
              <a:pPr/>
              <a:t>‹#›</a:t>
            </a:fld>
            <a:endParaRPr lang="el-GR"/>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2342CEA3-3058-4D43-AE35-B3DA76CB4003}" type="datetimeFigureOut">
              <a:rPr lang="el-GR" smtClean="0"/>
              <a:pPr/>
              <a:t>9/2/2021</a:t>
            </a:fld>
            <a:endParaRPr lang="el-GR"/>
          </a:p>
        </p:txBody>
      </p:sp>
      <p:sp>
        <p:nvSpPr>
          <p:cNvPr id="6" name="5 - Θέση υποσέλιδου"/>
          <p:cNvSpPr>
            <a:spLocks noGrp="1"/>
          </p:cNvSpPr>
          <p:nvPr>
            <p:ph type="ftr" sz="quarter" idx="11"/>
          </p:nvPr>
        </p:nvSpPr>
        <p:spPr>
          <a:xfrm>
            <a:off x="457200" y="6480969"/>
            <a:ext cx="4260056" cy="301752"/>
          </a:xfrm>
        </p:spPr>
        <p:txBody>
          <a:bodyPr/>
          <a:lstStyle/>
          <a:p>
            <a:endParaRPr lang="el-GR"/>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2342CEA3-3058-4D43-AE35-B3DA76CB4003}" type="datetimeFigureOut">
              <a:rPr lang="el-GR" smtClean="0"/>
              <a:pPr/>
              <a:t>9/2/2021</a:t>
            </a:fld>
            <a:endParaRPr lang="el-GR"/>
          </a:p>
        </p:txBody>
      </p:sp>
      <p:sp>
        <p:nvSpPr>
          <p:cNvPr id="8" name="7 - Θέση υποσέλιδου"/>
          <p:cNvSpPr>
            <a:spLocks noGrp="1"/>
          </p:cNvSpPr>
          <p:nvPr>
            <p:ph type="ftr" sz="quarter" idx="11"/>
          </p:nvPr>
        </p:nvSpPr>
        <p:spPr>
          <a:xfrm>
            <a:off x="457200" y="6480969"/>
            <a:ext cx="4261104" cy="301752"/>
          </a:xfrm>
        </p:spPr>
        <p:txBody>
          <a:bodyPr/>
          <a:lstStyle/>
          <a:p>
            <a:endParaRPr lang="el-GR"/>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9/2/2021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2342CEA3-3058-4D43-AE35-B3DA76CB4003}" type="datetimeFigureOut">
              <a:rPr lang="el-GR" smtClean="0"/>
              <a:pPr/>
              <a:t>9/2/2021</a:t>
            </a:fld>
            <a:endParaRPr lang="el-GR"/>
          </a:p>
        </p:txBody>
      </p:sp>
      <p:sp>
        <p:nvSpPr>
          <p:cNvPr id="3" name="2 - Θέση υποσέλιδου"/>
          <p:cNvSpPr>
            <a:spLocks noGrp="1"/>
          </p:cNvSpPr>
          <p:nvPr>
            <p:ph type="ftr" sz="quarter" idx="11"/>
          </p:nvPr>
        </p:nvSpPr>
        <p:spPr>
          <a:xfrm>
            <a:off x="457200" y="6481890"/>
            <a:ext cx="4260056" cy="300831"/>
          </a:xfrm>
        </p:spPr>
        <p:txBody>
          <a:bodyPr/>
          <a:lstStyle/>
          <a:p>
            <a:endParaRPr lang="el-GR"/>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2342CEA3-3058-4D43-AE35-B3DA76CB4003}" type="datetimeFigureOut">
              <a:rPr lang="el-GR" smtClean="0"/>
              <a:pPr/>
              <a:t>9/2/2021</a:t>
            </a:fld>
            <a:endParaRPr lang="el-GR"/>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2342CEA3-3058-4D43-AE35-B3DA76CB4003}" type="datetimeFigureOut">
              <a:rPr lang="el-GR" smtClean="0"/>
              <a:pPr/>
              <a:t>9/2/2021</a:t>
            </a:fld>
            <a:endParaRPr lang="el-GR"/>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342CEA3-3058-4D43-AE35-B3DA76CB4003}" type="datetimeFigureOut">
              <a:rPr lang="el-GR" smtClean="0"/>
              <a:pPr/>
              <a:t>9/2/2021</a:t>
            </a:fld>
            <a:endParaRPr lang="el-GR"/>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3F1D1C4-C2D9-4231-9FB2-B2D9D97AA4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oneirovates.com/kouklotheatro-pos-ftiachno-koukles" TargetMode="External"/><Relationship Id="rId2" Type="http://schemas.openxmlformats.org/officeDocument/2006/relationships/hyperlink" Target="https://www.youtube.com/watch?v=j3V9PhpQaqY&amp;feature=emb_logo" TargetMode="External"/><Relationship Id="rId1" Type="http://schemas.openxmlformats.org/officeDocument/2006/relationships/slideLayout" Target="../slideLayouts/slideLayout2.xml"/><Relationship Id="rId4" Type="http://schemas.openxmlformats.org/officeDocument/2006/relationships/hyperlink" Target="https://www.youtube.com/watch?v=HXGtL2duhkI"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ΒΟΥΤΙΑ ΣΤΟ ΚΟΥΚΛΟΘΕΑΤΡΟ</a:t>
            </a:r>
            <a:endParaRPr lang="el-GR" dirty="0"/>
          </a:p>
        </p:txBody>
      </p:sp>
      <p:sp>
        <p:nvSpPr>
          <p:cNvPr id="3" name="2 - Υπότιτλος"/>
          <p:cNvSpPr>
            <a:spLocks noGrp="1"/>
          </p:cNvSpPr>
          <p:nvPr>
            <p:ph type="subTitle" idx="1"/>
          </p:nvPr>
        </p:nvSpPr>
        <p:spPr>
          <a:xfrm>
            <a:off x="540544" y="2250280"/>
            <a:ext cx="8062912" cy="2607480"/>
          </a:xfrm>
        </p:spPr>
        <p:txBody>
          <a:bodyPr>
            <a:normAutofit/>
          </a:bodyPr>
          <a:lstStyle/>
          <a:p>
            <a:r>
              <a:rPr lang="el-GR" dirty="0" smtClean="0"/>
              <a:t>ΑΦΡΟΔΙΤΗ ΞΥΝΟΠΟΥΛΟΥ ΣΥΝΤΟΝΙΣΤΡΙΑ ΝΗΠΙΑΓΩΓΩΝ ΘΕΣΣΑΛΙΑΣ</a:t>
            </a:r>
          </a:p>
          <a:p>
            <a:r>
              <a:rPr lang="el-GR" dirty="0" smtClean="0"/>
              <a:t>ΛΑΡΙΣΑΣ</a:t>
            </a:r>
          </a:p>
          <a:p>
            <a:r>
              <a:rPr lang="el-GR" smtClean="0"/>
              <a:t>ΛΑΡΙΣΑ </a:t>
            </a:r>
            <a:r>
              <a:rPr lang="el-GR" smtClean="0"/>
              <a:t>11</a:t>
            </a:r>
            <a:r>
              <a:rPr lang="el-GR" smtClean="0"/>
              <a:t>-2-21 </a:t>
            </a:r>
            <a:endParaRPr lang="el-GR" dirty="0" smtClean="0"/>
          </a:p>
          <a:p>
            <a:endParaRPr lang="el-GR" dirty="0"/>
          </a:p>
        </p:txBody>
      </p:sp>
      <p:pic>
        <p:nvPicPr>
          <p:cNvPr id="4" name="3 - Εικόνα" descr="koukles1.jpg"/>
          <p:cNvPicPr>
            <a:picLocks noChangeAspect="1"/>
          </p:cNvPicPr>
          <p:nvPr/>
        </p:nvPicPr>
        <p:blipFill>
          <a:blip r:embed="rId2"/>
          <a:stretch>
            <a:fillRect/>
          </a:stretch>
        </p:blipFill>
        <p:spPr>
          <a:xfrm>
            <a:off x="1500166" y="3357562"/>
            <a:ext cx="4071934" cy="229093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5447522"/>
          </a:xfrm>
        </p:spPr>
        <p:txBody>
          <a:bodyPr>
            <a:normAutofit fontScale="90000"/>
          </a:bodyPr>
          <a:lstStyle/>
          <a:p>
            <a:r>
              <a:rPr lang="el-GR" sz="2400" dirty="0" smtClean="0">
                <a:solidFill>
                  <a:srgbClr val="FF0000"/>
                </a:solidFill>
              </a:rPr>
              <a:t>Η συμβολή των νηπίων στη διαδικασία της αφήγησης μπορεί να λάβει διάφορες μορφές, από μια απλή επανάληψη ενός ήχου μέχρι την ουσιαστική συμμετοχή τους στη διαμόρφωση της ιστορίας.</a:t>
            </a:r>
            <a:br>
              <a:rPr lang="el-GR" sz="2400" dirty="0" smtClean="0">
                <a:solidFill>
                  <a:srgbClr val="FF0000"/>
                </a:solidFill>
              </a:rPr>
            </a:br>
            <a:r>
              <a:rPr lang="el-GR" sz="2400" dirty="0" smtClean="0">
                <a:solidFill>
                  <a:srgbClr val="FF0000"/>
                </a:solidFill>
              </a:rPr>
              <a:t> Η νηπιαγωγός που επιθυμεί να προκαλέσει την ενεργητική συμμετοχή των νηπίων προετοιμάζει κατάλληλα την ιστορία. </a:t>
            </a:r>
            <a:br>
              <a:rPr lang="el-GR" sz="2400" dirty="0" smtClean="0">
                <a:solidFill>
                  <a:srgbClr val="FF0000"/>
                </a:solidFill>
              </a:rPr>
            </a:br>
            <a:r>
              <a:rPr lang="el-GR" sz="2400" dirty="0" smtClean="0">
                <a:solidFill>
                  <a:srgbClr val="FF0000"/>
                </a:solidFill>
              </a:rPr>
              <a:t>Συχνά ενσωματώνει στο κείμενό της ερωτήσεις στις οποίες τα παιδιά θα κληθούν να απαντήσουν, στερεότυπα στοιχεία για να τα επαναλάβουν, ή ακόμη ζητά από αυτά να βρουν και να της φέρουν διάφορα αντικείμενα -έγινε σε αφηγήσεις παραμυθιών σε γνωστή τηλεοπτική εκπομπή- για να μπορέσει να συνεχίσει τη διήγησή της.</a:t>
            </a:r>
            <a:endParaRPr lang="el-GR" sz="2400"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5447522"/>
          </a:xfrm>
        </p:spPr>
        <p:txBody>
          <a:bodyPr>
            <a:normAutofit fontScale="90000"/>
          </a:bodyPr>
          <a:lstStyle/>
          <a:p>
            <a:r>
              <a:rPr lang="el-GR" sz="2400" dirty="0" smtClean="0"/>
              <a:t>Η συμβολή των νηπίων στη διαδικασία της αφήγησης μπορεί να λάβει διάφορες μορφές, από μια απλή επανάληψη ενός ήχου μέχρι την ουσιαστική συμμετοχή τους στη διαμόρφωση της ιστορίας. </a:t>
            </a:r>
            <a:br>
              <a:rPr lang="el-GR" sz="2400" dirty="0" smtClean="0"/>
            </a:br>
            <a:r>
              <a:rPr lang="el-GR" sz="2400" dirty="0" smtClean="0"/>
              <a:t>Ο Η εκπαιδευτικός  που επιθυμεί να προκαλέσει την ενεργητική συμμετοχή των νηπίων προετοιμάζει κατάλληλα την ιστορία. Συχνά ενσωματώνει στο κείμενό της ερωτήσεις στις οποίες τα παιδιά θα κληθούν να απαντήσουν, στερεότυπα στοιχεία για να τα επαναλάβουν, ή ακόμη ζητά από αυτά να βρουν και να της φέρουν διάφορα αντικείμενα -έγινε σε αφηγήσεις παραμυθιών σε γνωστή τηλεοπτική εκπομπή- για να μπορέσει να συνεχίσει τη διήγησή της.</a:t>
            </a:r>
            <a:endParaRPr lang="el-GR" sz="2400" dirty="0"/>
          </a:p>
        </p:txBody>
      </p:sp>
      <p:pic>
        <p:nvPicPr>
          <p:cNvPr id="3" name="2 - Εικόνα" descr="10272777_757524724382404_6562394757835283157_o.jpg"/>
          <p:cNvPicPr>
            <a:picLocks noChangeAspect="1"/>
          </p:cNvPicPr>
          <p:nvPr/>
        </p:nvPicPr>
        <p:blipFill>
          <a:blip r:embed="rId2" cstate="print"/>
          <a:stretch>
            <a:fillRect/>
          </a:stretch>
        </p:blipFill>
        <p:spPr>
          <a:xfrm>
            <a:off x="6072198" y="4929198"/>
            <a:ext cx="2714612" cy="128586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Από τα αρχαία χρόνια…</a:t>
            </a:r>
            <a:endParaRPr lang="el-GR" dirty="0"/>
          </a:p>
        </p:txBody>
      </p:sp>
      <p:sp>
        <p:nvSpPr>
          <p:cNvPr id="3" name="2 - Υπότιτλος"/>
          <p:cNvSpPr>
            <a:spLocks noGrp="1"/>
          </p:cNvSpPr>
          <p:nvPr>
            <p:ph type="subTitle" idx="1"/>
          </p:nvPr>
        </p:nvSpPr>
        <p:spPr>
          <a:xfrm>
            <a:off x="540544" y="2250280"/>
            <a:ext cx="8062912" cy="3679050"/>
          </a:xfrm>
        </p:spPr>
        <p:txBody>
          <a:bodyPr>
            <a:normAutofit fontScale="77500" lnSpcReduction="20000"/>
          </a:bodyPr>
          <a:lstStyle/>
          <a:p>
            <a:r>
              <a:rPr lang="el-GR" dirty="0" smtClean="0"/>
              <a:t>Το κουκλοθέατρο υπάρχει στην Ελλάδα εδώ και χιλιάδες χρόνια. Αναφορές βρίσκουμε τόσο σε αρχαία κείμενα ( Ορφικά, Ηρόδοτο, Πλάτωνα, Αριστοτέλη), όσο και σε κείμενα της ελληνιστικής και ρωμαϊκής εποχής, οπότε έχουμε και θαυμάσιες περιγραφές μιας κινητής και μιας ακίνητης σκηνής από τον μηχανικό Ήρωνα. Το σύγχρονο κουκλοθέατρο ήρθε στην Ελλάδα από τη Δύση, πιθανόν μέσω Επτανήσων. Ήδη το 1870 παίζεται στην Αθήνα, είκοσι χρόνια πριν τον εξελληνισμό του Καραγκιόζη, ο οποίος προήλθε από την Ανατολή</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40544" y="357166"/>
            <a:ext cx="8062912" cy="1889147"/>
          </a:xfrm>
        </p:spPr>
        <p:txBody>
          <a:bodyPr>
            <a:normAutofit fontScale="90000"/>
          </a:bodyPr>
          <a:lstStyle/>
          <a:p>
            <a:r>
              <a:rPr lang="el-GR" sz="4000" dirty="0" smtClean="0"/>
              <a:t>Είδη μουσικής για την ηχητική επένδυση μιας παράστασης </a:t>
            </a:r>
            <a:r>
              <a:rPr lang="el-GR" dirty="0" smtClean="0"/>
              <a:t/>
            </a:r>
            <a:br>
              <a:rPr lang="el-GR" dirty="0" smtClean="0"/>
            </a:br>
            <a:endParaRPr lang="el-GR" dirty="0"/>
          </a:p>
        </p:txBody>
      </p:sp>
      <p:sp>
        <p:nvSpPr>
          <p:cNvPr id="3" name="2 - Υπότιτλος"/>
          <p:cNvSpPr>
            <a:spLocks noGrp="1"/>
          </p:cNvSpPr>
          <p:nvPr>
            <p:ph type="subTitle" idx="1"/>
          </p:nvPr>
        </p:nvSpPr>
        <p:spPr>
          <a:xfrm>
            <a:off x="540544" y="2250280"/>
            <a:ext cx="8062912" cy="2893232"/>
          </a:xfrm>
        </p:spPr>
        <p:txBody>
          <a:bodyPr>
            <a:normAutofit fontScale="62500" lnSpcReduction="20000"/>
          </a:bodyPr>
          <a:lstStyle/>
          <a:p>
            <a:pPr algn="l"/>
            <a:r>
              <a:rPr lang="el-GR" b="1" dirty="0" smtClean="0"/>
              <a:t>Το είδος όμως της μουσικής που επιλέγονταν για τις παραστάσεις έχει καθοριστικό ρόλο και πρέπει να ταιριάζει με τα δρώμενα του έργου, για παράδειγμα εάν η παράσταση αποτελεί διασκευή ενός παραμυθιού η μουσική θα πρέπει να είναι  οπωσδήποτε παραδοσιακή. </a:t>
            </a:r>
          </a:p>
          <a:p>
            <a:pPr algn="l"/>
            <a:endParaRPr lang="el-GR" b="1" dirty="0" smtClean="0"/>
          </a:p>
          <a:p>
            <a:pPr algn="l"/>
            <a:r>
              <a:rPr lang="el-GR" b="1" dirty="0" smtClean="0"/>
              <a:t>Επιπλέον, εκτός από την μουσική που ¨ντύνει ¨ την παράσταση κατά την διάρκεια των σκηνών και βοηθά στην εξέλιξη και στην πλοκή του έργου, κάθε </a:t>
            </a:r>
            <a:r>
              <a:rPr lang="el-GR" b="1" dirty="0" err="1" smtClean="0"/>
              <a:t>κουκλοθεατρική</a:t>
            </a:r>
            <a:r>
              <a:rPr lang="el-GR" b="1" dirty="0" smtClean="0"/>
              <a:t> παράσταση μπορεί να διαθέτει μια μουσική – σύνθημα έναρξης της παράστασης</a:t>
            </a:r>
            <a:endParaRPr lang="el-GR"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Δαχτυλόκουκλες</a:t>
            </a:r>
            <a:r>
              <a:rPr lang="el-GR" dirty="0" smtClean="0"/>
              <a:t> και εύκολες κατασκευές</a:t>
            </a:r>
            <a:endParaRPr lang="el-GR" dirty="0"/>
          </a:p>
        </p:txBody>
      </p:sp>
      <p:sp>
        <p:nvSpPr>
          <p:cNvPr id="3" name="2 - Θέση περιεχομένου"/>
          <p:cNvSpPr>
            <a:spLocks noGrp="1"/>
          </p:cNvSpPr>
          <p:nvPr>
            <p:ph idx="1"/>
          </p:nvPr>
        </p:nvSpPr>
        <p:spPr/>
        <p:txBody>
          <a:bodyPr/>
          <a:lstStyle/>
          <a:p>
            <a:r>
              <a:rPr lang="en-US" dirty="0" smtClean="0">
                <a:hlinkClick r:id="rId2"/>
              </a:rPr>
              <a:t>https://www.youtube.com/watch?v=j3V9PhpQaqY&amp;feature=emb_logo</a:t>
            </a:r>
            <a:endParaRPr lang="el-GR" dirty="0" smtClean="0"/>
          </a:p>
          <a:p>
            <a:r>
              <a:rPr lang="el-GR" dirty="0" smtClean="0"/>
              <a:t>Κατασκευή ζώων και άλλων εύκολων χαρακτήρων :</a:t>
            </a:r>
          </a:p>
          <a:p>
            <a:r>
              <a:rPr lang="en-US" dirty="0" smtClean="0">
                <a:hlinkClick r:id="rId3"/>
              </a:rPr>
              <a:t>https://oneirovates.com/kouklotheatro-pos-ftiachno-koukles</a:t>
            </a:r>
            <a:endParaRPr lang="el-GR" dirty="0" smtClean="0"/>
          </a:p>
          <a:p>
            <a:r>
              <a:rPr lang="en-US" dirty="0" smtClean="0">
                <a:hlinkClick r:id="rId4"/>
              </a:rPr>
              <a:t>https://www.youtube.com/watch?v=HXGtL2duhkI</a:t>
            </a:r>
            <a:endParaRPr lang="el-GR" dirty="0" smtClean="0"/>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θα πει εμψύχωση:</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Όταν λέμε «εμψύχωση» δεν εννοούμε μια κούκλα που την ταρακουνάμε και μιλάει, </a:t>
            </a:r>
            <a:r>
              <a:rPr lang="el-GR" dirty="0" err="1" smtClean="0"/>
              <a:t>μιλάει,</a:t>
            </a:r>
            <a:r>
              <a:rPr lang="el-GR" dirty="0" smtClean="0"/>
              <a:t> μιλάει... - Εμψύχωση είναι να στήνεις ένα σύμπαν και να αφήνεις τα πλάσματα να ζήσουν και να δράσουν μέσα σε αυτό, παρέχοντάς τους την ενέργεια που χρειάζονται, την «ψυχή», κι εσένα -έναν ανύπαρκτο που τα παρακολουθεί- να μην σου έχει μείνει ανάσα για να παρέμβεις στη ζωή τους. - Η «ψυχή» της κούκλας δεν αποκαλύπτεται εύκολα. </a:t>
            </a:r>
          </a:p>
          <a:p>
            <a:r>
              <a:rPr lang="el-GR" dirty="0" smtClean="0"/>
              <a:t>Αναζητήστε την στα βλέμματα, τις σιωπές, τις παύσεις, τις μικρές κινήσεις..</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Σύνδεση με το αναλυτικό πρόγραμμα - συμπεράσματα</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Σύμφωνα λοιπόν με τα παραπάνω συμπεραίνουμε πως η χρήση της κούκλας στο χώρο του νηπιαγωγείου αποτελεί ένα σημαντικό εργαλείο για τον εκπαιδευτικό καθώς μέσα από αυτό μπορεί να οργανώσει και να υλοποιήσει ένα </a:t>
            </a:r>
            <a:r>
              <a:rPr lang="el-GR" dirty="0" err="1" smtClean="0"/>
              <a:t>διαθεματικό</a:t>
            </a:r>
            <a:r>
              <a:rPr lang="el-GR" dirty="0" smtClean="0"/>
              <a:t> σχέδιο εργασίας. Ένας εκπαιδευτικός με την μορφή μιας κούκλας μπορεί να οργανώσει διάφορα προγράμματα που θα τον βοηθήσουν στην σωστή ανάπτυξη των παιδιών, σύμφωνα μάλιστα και με το ΔΕΠΠΣ.</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Ευχαριστώ για το χρόνο σας</a:t>
            </a:r>
            <a:br>
              <a:rPr lang="el-GR" dirty="0" smtClean="0"/>
            </a:br>
            <a:endParaRPr lang="el-GR" dirty="0"/>
          </a:p>
        </p:txBody>
      </p:sp>
      <p:pic>
        <p:nvPicPr>
          <p:cNvPr id="3" name="2 - Εικόνα" descr="αρχείο λήψης (1).jpg"/>
          <p:cNvPicPr>
            <a:picLocks noChangeAspect="1"/>
          </p:cNvPicPr>
          <p:nvPr/>
        </p:nvPicPr>
        <p:blipFill>
          <a:blip r:embed="rId2"/>
          <a:stretch>
            <a:fillRect/>
          </a:stretch>
        </p:blipFill>
        <p:spPr>
          <a:xfrm>
            <a:off x="3500437" y="1437626"/>
            <a:ext cx="3071827" cy="305817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είναι το κουκλοθέατρο..</a:t>
            </a:r>
            <a:endParaRPr lang="el-GR" dirty="0"/>
          </a:p>
        </p:txBody>
      </p:sp>
      <p:sp>
        <p:nvSpPr>
          <p:cNvPr id="3" name="2 - Θέση περιεχομένου"/>
          <p:cNvSpPr>
            <a:spLocks noGrp="1"/>
          </p:cNvSpPr>
          <p:nvPr>
            <p:ph idx="1"/>
          </p:nvPr>
        </p:nvSpPr>
        <p:spPr/>
        <p:txBody>
          <a:bodyPr/>
          <a:lstStyle/>
          <a:p>
            <a:r>
              <a:rPr lang="el-GR" dirty="0" smtClean="0"/>
              <a:t>Το κουκλοθέατρο είναι το θεατρικό είδος που περιλαμβάνει έναν (εμφανή ή όχι) χειριστή και ένα αντικείμενο, τη θεατρική κούκλα, βασίζεται στην εμψύχωση και οδηγεί σε μια αλληλεπίδραση του κοινού με το χειριστή, με την κούκλα να λειτουργεί ως κανάλι επικοινωνίας (</a:t>
            </a:r>
            <a:r>
              <a:rPr lang="el-GR" dirty="0" err="1" smtClean="0"/>
              <a:t>Παρούση</a:t>
            </a:r>
            <a:r>
              <a:rPr lang="el-GR" dirty="0" smtClean="0"/>
              <a:t>, 2012)</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ΚΟΥΚΛΟΘΕΑΤΡΟ ΜΕΣΟ ΑΓΩΓΗΣ</a:t>
            </a:r>
            <a:endParaRPr lang="el-GR" dirty="0"/>
          </a:p>
        </p:txBody>
      </p:sp>
      <p:sp>
        <p:nvSpPr>
          <p:cNvPr id="3" name="2 - Θέση περιεχομένου"/>
          <p:cNvSpPr>
            <a:spLocks noGrp="1"/>
          </p:cNvSpPr>
          <p:nvPr>
            <p:ph idx="1"/>
          </p:nvPr>
        </p:nvSpPr>
        <p:spPr/>
        <p:txBody>
          <a:bodyPr/>
          <a:lstStyle/>
          <a:p>
            <a:r>
              <a:rPr lang="el-GR" dirty="0" smtClean="0"/>
              <a:t>Το κουκλοθέατρο είναι ένα είδος θεάτρου ξεχωριστό στο οποίο ο </a:t>
            </a:r>
            <a:r>
              <a:rPr lang="el-GR" dirty="0" err="1" smtClean="0"/>
              <a:t>κουκλο</a:t>
            </a:r>
            <a:r>
              <a:rPr lang="el-GR" dirty="0" smtClean="0"/>
              <a:t> -παίχτης δίνει ζωή στην κούκλα , και ασκεί μεγάλη συγκινησιακή επίδραση στα παιδιά.</a:t>
            </a:r>
          </a:p>
          <a:p>
            <a:endParaRPr lang="el-GR" dirty="0"/>
          </a:p>
        </p:txBody>
      </p:sp>
      <p:pic>
        <p:nvPicPr>
          <p:cNvPr id="4" name="3 - Εικόνα" descr="12615270_754805617987648_6901400370423373311_o.jpg"/>
          <p:cNvPicPr>
            <a:picLocks noChangeAspect="1"/>
          </p:cNvPicPr>
          <p:nvPr/>
        </p:nvPicPr>
        <p:blipFill>
          <a:blip r:embed="rId2" cstate="print"/>
          <a:stretch>
            <a:fillRect/>
          </a:stretch>
        </p:blipFill>
        <p:spPr>
          <a:xfrm>
            <a:off x="2786050" y="4000504"/>
            <a:ext cx="3143240" cy="235743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Μέσο ψυχαγωγίας και αγωγής</a:t>
            </a:r>
            <a:endParaRPr lang="el-GR" dirty="0"/>
          </a:p>
        </p:txBody>
      </p:sp>
      <p:sp>
        <p:nvSpPr>
          <p:cNvPr id="3" name="2 - Θέση περιεχομένου"/>
          <p:cNvSpPr>
            <a:spLocks noGrp="1"/>
          </p:cNvSpPr>
          <p:nvPr>
            <p:ph idx="1"/>
          </p:nvPr>
        </p:nvSpPr>
        <p:spPr/>
        <p:txBody>
          <a:bodyPr/>
          <a:lstStyle/>
          <a:p>
            <a:r>
              <a:rPr lang="el-GR" dirty="0" smtClean="0"/>
              <a:t>Το κουκλοθέατρο μέσα από τον </a:t>
            </a:r>
            <a:r>
              <a:rPr lang="el-GR" dirty="0" err="1" smtClean="0"/>
              <a:t>παιχνιώδη</a:t>
            </a:r>
            <a:r>
              <a:rPr lang="el-GR" dirty="0" smtClean="0"/>
              <a:t> χαρακτήρα του μπορεί να ψυχαγωγεί , και δίνει την ευκαιρία στον-στην παιδαγωγό να μιλήσει μέσα από την κούκλα για πολλά ευαίσθητα θέματα</a:t>
            </a:r>
            <a:endParaRPr lang="el-GR" dirty="0"/>
          </a:p>
        </p:txBody>
      </p:sp>
      <p:pic>
        <p:nvPicPr>
          <p:cNvPr id="4" name="3 - Εικόνα" descr="κατάλογος.jpg"/>
          <p:cNvPicPr>
            <a:picLocks noChangeAspect="1"/>
          </p:cNvPicPr>
          <p:nvPr/>
        </p:nvPicPr>
        <p:blipFill>
          <a:blip r:embed="rId2"/>
          <a:stretch>
            <a:fillRect/>
          </a:stretch>
        </p:blipFill>
        <p:spPr>
          <a:xfrm>
            <a:off x="2928926" y="4572008"/>
            <a:ext cx="2619375" cy="17430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Ευκαιρίες για…</a:t>
            </a:r>
            <a:endParaRPr lang="el-GR" dirty="0"/>
          </a:p>
        </p:txBody>
      </p:sp>
      <p:sp>
        <p:nvSpPr>
          <p:cNvPr id="3" name="2 - Θέση περιεχομένου"/>
          <p:cNvSpPr>
            <a:spLocks noGrp="1"/>
          </p:cNvSpPr>
          <p:nvPr>
            <p:ph idx="1"/>
          </p:nvPr>
        </p:nvSpPr>
        <p:spPr/>
        <p:txBody>
          <a:bodyPr/>
          <a:lstStyle/>
          <a:p>
            <a:r>
              <a:rPr lang="el-GR" dirty="0" smtClean="0"/>
              <a:t>Δίνει την ευκαιρία για γλωσσική ανάπτυξη , άσκηση προσοχής και συγκέντρωσης.</a:t>
            </a:r>
          </a:p>
          <a:p>
            <a:r>
              <a:rPr lang="el-GR" dirty="0" smtClean="0"/>
              <a:t>Βοηθά στην αισθητική καλλιέργεια και στην ψυχική εκτόνωση..</a:t>
            </a:r>
          </a:p>
          <a:p>
            <a:r>
              <a:rPr lang="el-GR" dirty="0" smtClean="0"/>
              <a:t>Σε δύσκολες στιγμές βοηθά στην εικαστική έκφραση και βίωση ρόλων, στην συνεργασία των μαθητών και στην αποδοχή των άλλων</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5018894"/>
          </a:xfrm>
        </p:spPr>
        <p:txBody>
          <a:bodyPr>
            <a:noAutofit/>
          </a:bodyPr>
          <a:lstStyle/>
          <a:p>
            <a:r>
              <a:rPr lang="el-GR" sz="2400" dirty="0" smtClean="0"/>
              <a:t>Ξεκινώντας από την κατασκευή κούκλας: ελευθερώνει τη φαντασία, συντονίζει την κινητικότητα, αναπτύσσει λεπτές κινήσεις. Ενισχύει τον πειραματισμό, την εξερεύνηση με το περιβάλλον και τα υλικά. Καλλιεργεί την ευρηματικότητα και την αισθητική. Δίνει διέξοδο στην εκφραστικότητα και τη δημιουργικότητα. </a:t>
            </a:r>
            <a:br>
              <a:rPr lang="el-GR" sz="2400" dirty="0" smtClean="0"/>
            </a:br>
            <a:r>
              <a:rPr lang="el-GR" sz="2400" dirty="0" smtClean="0"/>
              <a:t>Έχει μεγάλη συνεισφορά στην ανάπτυξη της προσωπικότητας των παιδιών .</a:t>
            </a:r>
            <a:endParaRPr lang="el-GR" sz="2400" dirty="0"/>
          </a:p>
        </p:txBody>
      </p:sp>
      <p:pic>
        <p:nvPicPr>
          <p:cNvPr id="4" name="3 - Εικόνα" descr="αρχείο λήψης.jpg"/>
          <p:cNvPicPr>
            <a:picLocks noChangeAspect="1"/>
          </p:cNvPicPr>
          <p:nvPr/>
        </p:nvPicPr>
        <p:blipFill>
          <a:blip r:embed="rId2"/>
          <a:stretch>
            <a:fillRect/>
          </a:stretch>
        </p:blipFill>
        <p:spPr>
          <a:xfrm>
            <a:off x="3000364" y="4572008"/>
            <a:ext cx="2381250" cy="16383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6161902"/>
          </a:xfrm>
        </p:spPr>
        <p:txBody>
          <a:bodyPr>
            <a:normAutofit/>
          </a:bodyPr>
          <a:lstStyle/>
          <a:p>
            <a:r>
              <a:rPr lang="el-GR" sz="2000" dirty="0" smtClean="0"/>
              <a:t>Περιεχόμενο: Από την </a:t>
            </a:r>
            <a:r>
              <a:rPr lang="el-GR" sz="2000" dirty="0" err="1" smtClean="0"/>
              <a:t>Sara</a:t>
            </a:r>
            <a:r>
              <a:rPr lang="el-GR" sz="2000" dirty="0" smtClean="0"/>
              <a:t> </a:t>
            </a:r>
            <a:r>
              <a:rPr lang="el-GR" sz="2000" dirty="0" err="1" smtClean="0"/>
              <a:t>Bryant</a:t>
            </a:r>
            <a:r>
              <a:rPr lang="el-GR" sz="2000" dirty="0" smtClean="0"/>
              <a:t> προτείνονται: κωμικά παραμύθια ή παραμύθια με νεράιδες. (Αναγνωστόπουλος, 2010)</a:t>
            </a:r>
            <a:br>
              <a:rPr lang="el-GR" sz="2000" dirty="0" smtClean="0"/>
            </a:br>
            <a:r>
              <a:rPr lang="el-GR" sz="2000" dirty="0" smtClean="0"/>
              <a:t> Από τον </a:t>
            </a:r>
            <a:r>
              <a:rPr lang="el-GR" sz="2000" dirty="0" err="1" smtClean="0"/>
              <a:t>Γιαννέλη</a:t>
            </a:r>
            <a:r>
              <a:rPr lang="el-GR" sz="2000" dirty="0" smtClean="0"/>
              <a:t> Ι.Κ προτείνονται ως προς το περιεχόμενο «παραμύθια για πράγματα και ζώα που έχουν προσωπικό σύνδεσμο με το παιδί». (Αναγνωστόπουλος, 2010) Σύμφωνα με την μορφή τους θα πρέπει να είναι: Σχετικά σύντομα κείμενα. </a:t>
            </a:r>
            <a:br>
              <a:rPr lang="el-GR" sz="2000" dirty="0" smtClean="0"/>
            </a:br>
            <a:r>
              <a:rPr lang="el-GR" sz="2000" dirty="0" smtClean="0"/>
              <a:t>Απλή, κατανοητή γλώσσα. Κυριαρχούν ο διάλογος και η δράση και όχι τόσο οι περιγραφές και οι αναλύσεις.</a:t>
            </a:r>
            <a:br>
              <a:rPr lang="el-GR" sz="2000" dirty="0" smtClean="0"/>
            </a:br>
            <a:endParaRPr lang="el-GR" sz="2000" dirty="0"/>
          </a:p>
        </p:txBody>
      </p:sp>
      <p:pic>
        <p:nvPicPr>
          <p:cNvPr id="4" name="3 - Εικόνα" descr="images (1).jpg"/>
          <p:cNvPicPr>
            <a:picLocks noChangeAspect="1"/>
          </p:cNvPicPr>
          <p:nvPr/>
        </p:nvPicPr>
        <p:blipFill>
          <a:blip r:embed="rId2"/>
          <a:stretch>
            <a:fillRect/>
          </a:stretch>
        </p:blipFill>
        <p:spPr>
          <a:xfrm>
            <a:off x="3686175" y="4786322"/>
            <a:ext cx="1771650" cy="164307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5447522"/>
          </a:xfrm>
        </p:spPr>
        <p:txBody>
          <a:bodyPr>
            <a:noAutofit/>
          </a:bodyPr>
          <a:lstStyle/>
          <a:p>
            <a:r>
              <a:rPr lang="el-GR" sz="2400" dirty="0" smtClean="0"/>
              <a:t>Τι φοβίζει τα παιδιά: Δυστυχώς κανένας -πολλοί μάλιστα γονείς το εξομολογούνται με πικρία (</a:t>
            </a:r>
            <a:r>
              <a:rPr lang="el-GR" sz="2400" dirty="0" err="1" smtClean="0"/>
              <a:t>Crago</a:t>
            </a:r>
            <a:r>
              <a:rPr lang="el-GR" sz="2400" dirty="0" smtClean="0"/>
              <a:t> &amp; </a:t>
            </a:r>
            <a:r>
              <a:rPr lang="el-GR" sz="2400" dirty="0" err="1" smtClean="0"/>
              <a:t>Crago</a:t>
            </a:r>
            <a:r>
              <a:rPr lang="el-GR" sz="2400" dirty="0" smtClean="0"/>
              <a:t>, 1983) δεν μπορεί να είναι σίγουρος εκ των προτέρων για το τι φοβίζει τα παιδιά και τι όχι. Κι αυτό γιατί η δημιουργία ή όχι φόβου στα παιδιά έχει να κάνει περισσότερο με το ίδιο το παιδί, τις εμπειρίες του, τις ανασφάλειές του, τη συναισθηματική του κατάσταση και λιγότερο με την ιστορία. Πάντως πρέπει να αναφερθεί ο διαχωρισμός ανάμεσα σε ιστορίες που ενδεχομένως τρομάζουν και σε ιστορίες τρόμου (μοναδικός τους σκοπός είναι να τρομάξουν).</a:t>
            </a:r>
            <a:endParaRPr lang="el-G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5733274"/>
          </a:xfrm>
        </p:spPr>
        <p:txBody>
          <a:bodyPr>
            <a:normAutofit/>
          </a:bodyPr>
          <a:lstStyle/>
          <a:p>
            <a:r>
              <a:rPr lang="el-GR" sz="2400" dirty="0" smtClean="0"/>
              <a:t>Μέγεθος : </a:t>
            </a:r>
            <a:br>
              <a:rPr lang="el-GR" sz="2400" dirty="0" smtClean="0"/>
            </a:br>
            <a:r>
              <a:rPr lang="el-GR" sz="2400" dirty="0" smtClean="0"/>
              <a:t>Το μέγεθος των ιστοριών. Τα νήπια για λόγους καθαρά βιολογικούς, έχουν ανάγκη από κίνηση και δράση, γι’ αυτό και δυσκολεύονται να καθίσουν πολλή ώρα ακίνητα παρακολουθώντας μια διήγηση. Ανεξάρτητα από το πόσο ευχάριστη μπορεί να είναι η ιστορία ή πόσο καλή η αφηγήτρια, τα νήπια δε θα αργήσουν να κουνιούνται, να χτυπιούνται και να δημιουργούν φασαρία. </a:t>
            </a:r>
            <a:endParaRPr lang="el-GR" sz="2400" dirty="0"/>
          </a:p>
        </p:txBody>
      </p:sp>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84</TotalTime>
  <Words>782</Words>
  <Application>Microsoft Office PowerPoint</Application>
  <PresentationFormat>Προβολή στην οθόνη (4:3)</PresentationFormat>
  <Paragraphs>37</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Ζωντάνια</vt:lpstr>
      <vt:lpstr>ΒΟΥΤΙΑ ΣΤΟ ΚΟΥΚΛΟΘΕΑΤΡΟ</vt:lpstr>
      <vt:lpstr>Τι είναι το κουκλοθέατρο..</vt:lpstr>
      <vt:lpstr>ΚΟΥΚΛΟΘΕΑΤΡΟ ΜΕΣΟ ΑΓΩΓΗΣ</vt:lpstr>
      <vt:lpstr>Μέσο ψυχαγωγίας και αγωγής</vt:lpstr>
      <vt:lpstr>Ευκαιρίες για…</vt:lpstr>
      <vt:lpstr>Ξεκινώντας από την κατασκευή κούκλας: ελευθερώνει τη φαντασία, συντονίζει την κινητικότητα, αναπτύσσει λεπτές κινήσεις. Ενισχύει τον πειραματισμό, την εξερεύνηση με το περιβάλλον και τα υλικά. Καλλιεργεί την ευρηματικότητα και την αισθητική. Δίνει διέξοδο στην εκφραστικότητα και τη δημιουργικότητα.  Έχει μεγάλη συνεισφορά στην ανάπτυξη της προσωπικότητας των παιδιών .</vt:lpstr>
      <vt:lpstr>Περιεχόμενο: Από την Sara Bryant προτείνονται: κωμικά παραμύθια ή παραμύθια με νεράιδες. (Αναγνωστόπουλος, 2010)  Από τον Γιαννέλη Ι.Κ προτείνονται ως προς το περιεχόμενο «παραμύθια για πράγματα και ζώα που έχουν προσωπικό σύνδεσμο με το παιδί». (Αναγνωστόπουλος, 2010) Σύμφωνα με την μορφή τους θα πρέπει να είναι: Σχετικά σύντομα κείμενα.  Απλή, κατανοητή γλώσσα. Κυριαρχούν ο διάλογος και η δράση και όχι τόσο οι περιγραφές και οι αναλύσεις. </vt:lpstr>
      <vt:lpstr>Τι φοβίζει τα παιδιά: Δυστυχώς κανένας -πολλοί μάλιστα γονείς το εξομολογούνται με πικρία (Crago &amp; Crago, 1983) δεν μπορεί να είναι σίγουρος εκ των προτέρων για το τι φοβίζει τα παιδιά και τι όχι. Κι αυτό γιατί η δημιουργία ή όχι φόβου στα παιδιά έχει να κάνει περισσότερο με το ίδιο το παιδί, τις εμπειρίες του, τις ανασφάλειές του, τη συναισθηματική του κατάσταση και λιγότερο με την ιστορία. Πάντως πρέπει να αναφερθεί ο διαχωρισμός ανάμεσα σε ιστορίες που ενδεχομένως τρομάζουν και σε ιστορίες τρόμου (μοναδικός τους σκοπός είναι να τρομάξουν).</vt:lpstr>
      <vt:lpstr>Μέγεθος :  Το μέγεθος των ιστοριών. Τα νήπια για λόγους καθαρά βιολογικούς, έχουν ανάγκη από κίνηση και δράση, γι’ αυτό και δυσκολεύονται να καθίσουν πολλή ώρα ακίνητα παρακολουθώντας μια διήγηση. Ανεξάρτητα από το πόσο ευχάριστη μπορεί να είναι η ιστορία ή πόσο καλή η αφηγήτρια, τα νήπια δε θα αργήσουν να κουνιούνται, να χτυπιούνται και να δημιουργούν φασαρία. </vt:lpstr>
      <vt:lpstr>Η συμβολή των νηπίων στη διαδικασία της αφήγησης μπορεί να λάβει διάφορες μορφές, από μια απλή επανάληψη ενός ήχου μέχρι την ουσιαστική συμμετοχή τους στη διαμόρφωση της ιστορίας.  Η νηπιαγωγός που επιθυμεί να προκαλέσει την ενεργητική συμμετοχή των νηπίων προετοιμάζει κατάλληλα την ιστορία.  Συχνά ενσωματώνει στο κείμενό της ερωτήσεις στις οποίες τα παιδιά θα κληθούν να απαντήσουν, στερεότυπα στοιχεία για να τα επαναλάβουν, ή ακόμη ζητά από αυτά να βρουν και να της φέρουν διάφορα αντικείμενα -έγινε σε αφηγήσεις παραμυθιών σε γνωστή τηλεοπτική εκπομπή- για να μπορέσει να συνεχίσει τη διήγησή της.</vt:lpstr>
      <vt:lpstr>Η συμβολή των νηπίων στη διαδικασία της αφήγησης μπορεί να λάβει διάφορες μορφές, από μια απλή επανάληψη ενός ήχου μέχρι την ουσιαστική συμμετοχή τους στη διαμόρφωση της ιστορίας.  Ο Η εκπαιδευτικός  που επιθυμεί να προκαλέσει την ενεργητική συμμετοχή των νηπίων προετοιμάζει κατάλληλα την ιστορία. Συχνά ενσωματώνει στο κείμενό της ερωτήσεις στις οποίες τα παιδιά θα κληθούν να απαντήσουν, στερεότυπα στοιχεία για να τα επαναλάβουν, ή ακόμη ζητά από αυτά να βρουν και να της φέρουν διάφορα αντικείμενα -έγινε σε αφηγήσεις παραμυθιών σε γνωστή τηλεοπτική εκπομπή- για να μπορέσει να συνεχίσει τη διήγησή της.</vt:lpstr>
      <vt:lpstr>Από τα αρχαία χρόνια…</vt:lpstr>
      <vt:lpstr>Είδη μουσικής για την ηχητική επένδυση μιας παράστασης  </vt:lpstr>
      <vt:lpstr>Δαχτυλόκουκλες και εύκολες κατασκευές</vt:lpstr>
      <vt:lpstr>Τι θα πει εμψύχωση:</vt:lpstr>
      <vt:lpstr>Σύνδεση με το αναλυτικό πρόγραμμα - συμπεράσματα</vt:lpstr>
      <vt:lpstr>Ευχαριστώ για το χρόνο σας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ΒΟΥΤΙΑ ΣΤΟ ΚΟΥΚΛΟΘΕΑΤΡΟ</dc:title>
  <dc:creator>pekesuser</dc:creator>
  <cp:lastModifiedBy>user</cp:lastModifiedBy>
  <cp:revision>12</cp:revision>
  <dcterms:created xsi:type="dcterms:W3CDTF">2021-02-05T09:12:42Z</dcterms:created>
  <dcterms:modified xsi:type="dcterms:W3CDTF">2021-02-09T12:46:27Z</dcterms:modified>
</cp:coreProperties>
</file>