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69" r:id="rId4"/>
    <p:sldId id="258" r:id="rId5"/>
    <p:sldId id="270" r:id="rId6"/>
    <p:sldId id="259" r:id="rId7"/>
    <p:sldId id="260" r:id="rId8"/>
    <p:sldId id="261" r:id="rId9"/>
    <p:sldId id="262" r:id="rId10"/>
    <p:sldId id="263" r:id="rId11"/>
    <p:sldId id="264" r:id="rId12"/>
    <p:sldId id="265" r:id="rId13"/>
    <p:sldId id="266" r:id="rId14"/>
    <p:sldId id="271" r:id="rId15"/>
    <p:sldId id="273" r:id="rId16"/>
    <p:sldId id="268" r:id="rId17"/>
    <p:sldId id="272" r:id="rId18"/>
    <p:sldId id="267" r:id="rId1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9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F2853615-BFDE-46DE-814C-47EC6EF6D371}" type="datetimeFigureOut">
              <a:rPr lang="el-GR" smtClean="0"/>
              <a:t>18/3/2021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l-GR" smtClean="0"/>
              <a:t>Στυλ κύριου τίτλου</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F2853615-BFDE-46DE-814C-47EC6EF6D371}" type="datetimeFigureOut">
              <a:rPr lang="el-GR" smtClean="0"/>
              <a:t>18/3/2021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l-GR" smtClean="0"/>
              <a:t>Στυλ κύριου τίτλου</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F2853615-BFDE-46DE-814C-47EC6EF6D371}" type="datetimeFigureOut">
              <a:rPr lang="el-GR" smtClean="0"/>
              <a:t>18/3/2021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2853615-BFDE-46DE-814C-47EC6EF6D371}" type="datetimeFigureOut">
              <a:rPr lang="el-GR" smtClean="0"/>
              <a:t>18/3/2021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
        <p:nvSpPr>
          <p:cNvPr id="8" name="Title 7"/>
          <p:cNvSpPr>
            <a:spLocks noGrp="1"/>
          </p:cNvSpPr>
          <p:nvPr>
            <p:ph type="title"/>
          </p:nvPr>
        </p:nvSpPr>
        <p:spPr/>
        <p:txBody>
          <a:bodyPr/>
          <a:lstStyle/>
          <a:p>
            <a:r>
              <a:rPr lang="el-GR" smtClean="0"/>
              <a:t>Στυλ κύριου τίτλου</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l-GR" smtClean="0"/>
              <a:t>Στυλ κύριου τίτλου</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F2853615-BFDE-46DE-814C-47EC6EF6D371}" type="datetimeFigureOut">
              <a:rPr lang="el-GR" smtClean="0"/>
              <a:t>18/3/2021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2853615-BFDE-46DE-814C-47EC6EF6D371}" type="datetimeFigureOut">
              <a:rPr lang="el-GR" smtClean="0"/>
              <a:t>18/3/2021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
        <p:nvSpPr>
          <p:cNvPr id="8" name="Title 7"/>
          <p:cNvSpPr>
            <a:spLocks noGrp="1"/>
          </p:cNvSpPr>
          <p:nvPr>
            <p:ph type="title"/>
          </p:nvPr>
        </p:nvSpPr>
        <p:spPr/>
        <p:txBody>
          <a:bodyPr/>
          <a:lstStyle/>
          <a:p>
            <a:r>
              <a:rPr lang="el-GR" smtClean="0"/>
              <a:t>Στυλ κύριου τίτλου</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l-GR" smtClean="0"/>
              <a:t>Στυλ υποδείγματος κειμένου</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F2853615-BFDE-46DE-814C-47EC6EF6D371}" type="datetimeFigureOut">
              <a:rPr lang="el-GR" smtClean="0"/>
              <a:t>18/3/2021</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
        <p:nvSpPr>
          <p:cNvPr id="10" name="Title 9"/>
          <p:cNvSpPr>
            <a:spLocks noGrp="1"/>
          </p:cNvSpPr>
          <p:nvPr>
            <p:ph type="title"/>
          </p:nvPr>
        </p:nvSpPr>
        <p:spPr/>
        <p:txBody>
          <a:bodyPr/>
          <a:lstStyle/>
          <a:p>
            <a:r>
              <a:rPr lang="el-GR" smtClean="0"/>
              <a:t>Στυλ κύριου τίτλου</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F2853615-BFDE-46DE-814C-47EC6EF6D371}" type="datetimeFigureOut">
              <a:rPr lang="el-GR" smtClean="0"/>
              <a:t>18/3/2021</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853615-BFDE-46DE-814C-47EC6EF6D371}" type="datetimeFigureOut">
              <a:rPr lang="el-GR" smtClean="0"/>
              <a:t>18/3/2021</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l-GR" smtClean="0"/>
              <a:t>Στυλ κύριου τίτλου</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F2853615-BFDE-46DE-814C-47EC6EF6D371}" type="datetimeFigureOut">
              <a:rPr lang="el-GR" smtClean="0"/>
              <a:t>18/3/2021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F2853615-BFDE-46DE-814C-47EC6EF6D371}" type="datetimeFigureOut">
              <a:rPr lang="el-GR" smtClean="0"/>
              <a:t>18/3/2021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l-GR" smtClean="0"/>
              <a:t>Στυλ κύριου τίτλου</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l-GR" smtClean="0"/>
              <a:t>Στυλ κύριου τίτλου</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F2853615-BFDE-46DE-814C-47EC6EF6D371}" type="datetimeFigureOut">
              <a:rPr lang="el-GR" smtClean="0"/>
              <a:t>18/3/2021</a:t>
            </a:fld>
            <a:endParaRPr lang="el-GR"/>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l-GR"/>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3DF53439-851E-44AD-84B1-B6BFC3D0C743}"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p:cNvSpPr>
            <a:spLocks noGrp="1"/>
          </p:cNvSpPr>
          <p:nvPr>
            <p:ph type="subTitle" idx="1"/>
          </p:nvPr>
        </p:nvSpPr>
        <p:spPr/>
        <p:txBody>
          <a:bodyPr>
            <a:normAutofit fontScale="70000" lnSpcReduction="20000"/>
          </a:bodyPr>
          <a:lstStyle/>
          <a:p>
            <a:r>
              <a:rPr lang="el-GR" dirty="0" smtClean="0"/>
              <a:t>ΑΦΡΟΔΙΤΗ ΞΥΝΟΠΟΥΛΟΥ  </a:t>
            </a:r>
          </a:p>
          <a:p>
            <a:r>
              <a:rPr lang="el-GR" dirty="0" smtClean="0"/>
              <a:t>ΣΕΕ ΝΗΠΙΑΓΩΓΩΝ ΠΕΚΕΣ ΘΕΣΣΑΛΙΑΣ</a:t>
            </a:r>
          </a:p>
          <a:p>
            <a:r>
              <a:rPr lang="el-GR" dirty="0" smtClean="0"/>
              <a:t>ΛΑΡΙΣΑ 18-3-2021</a:t>
            </a:r>
          </a:p>
          <a:p>
            <a:endParaRPr lang="el-GR" dirty="0"/>
          </a:p>
        </p:txBody>
      </p:sp>
      <p:sp>
        <p:nvSpPr>
          <p:cNvPr id="2" name="Τίτλος 1"/>
          <p:cNvSpPr>
            <a:spLocks noGrp="1"/>
          </p:cNvSpPr>
          <p:nvPr>
            <p:ph type="ctrTitle"/>
          </p:nvPr>
        </p:nvSpPr>
        <p:spPr/>
        <p:txBody>
          <a:bodyPr/>
          <a:lstStyle/>
          <a:p>
            <a:r>
              <a:rPr lang="el-GR" sz="3600" dirty="0" smtClean="0"/>
              <a:t>ΔΙΑΧΕΙΡΙΣΗ ΚΡΙΣΕΩΝ ΣΤΗ ΣΧΟΛΙΚΗ ΚΟΙΝΟΤΗΤΑ</a:t>
            </a:r>
            <a:endParaRPr lang="el-GR" sz="3600" dirty="0"/>
          </a:p>
        </p:txBody>
      </p:sp>
      <p:pic>
        <p:nvPicPr>
          <p:cNvPr id="1026" name="Picture 2" descr="https://tse4.mm.bing.net/th?id=OIP.KZCZT_I3A2bTwiICbRT57gAAAA&amp;pid=Api&amp;P=0&amp;w=246&amp;h=16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92080" y="980728"/>
            <a:ext cx="2343150" cy="152400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tse1.mm.bing.net/th?id=OIP.K6b3rahzjkBZAQEej6TvDQHaKa&amp;pid=Api&amp;P=0&amp;w=300&amp;h=30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16" y="337780"/>
            <a:ext cx="1524000"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16495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Σχετικά θέματα :</a:t>
            </a:r>
            <a:endParaRPr lang="el-GR" dirty="0"/>
          </a:p>
        </p:txBody>
      </p:sp>
      <p:sp>
        <p:nvSpPr>
          <p:cNvPr id="3" name="Θέση περιεχομένου 2"/>
          <p:cNvSpPr>
            <a:spLocks noGrp="1"/>
          </p:cNvSpPr>
          <p:nvPr>
            <p:ph sz="quarter" idx="13"/>
          </p:nvPr>
        </p:nvSpPr>
        <p:spPr/>
        <p:txBody>
          <a:bodyPr>
            <a:normAutofit lnSpcReduction="10000"/>
          </a:bodyPr>
          <a:lstStyle/>
          <a:p>
            <a:r>
              <a:rPr lang="el-GR" dirty="0" smtClean="0"/>
              <a:t>Η εκκένωση του σχολείου σε περίπτωση σεισμού</a:t>
            </a:r>
          </a:p>
          <a:p>
            <a:r>
              <a:rPr lang="el-GR" dirty="0" smtClean="0"/>
              <a:t>Η παροχή πρώτων βοηθειών εάν χρειαστεί</a:t>
            </a:r>
          </a:p>
          <a:p>
            <a:r>
              <a:rPr lang="el-GR" dirty="0" smtClean="0"/>
              <a:t>Μέτρα για την μείωση του πανικού</a:t>
            </a:r>
          </a:p>
          <a:p>
            <a:r>
              <a:rPr lang="el-GR" dirty="0" smtClean="0"/>
              <a:t>Αξιολόγηση των αναγκών των μαθητών μετά το συμβάν και επανεκτίμηση του σχεδίου δράσης</a:t>
            </a:r>
          </a:p>
          <a:p>
            <a:r>
              <a:rPr lang="el-GR" dirty="0" smtClean="0"/>
              <a:t>Διαχείριση της επόμενης μέρας</a:t>
            </a:r>
          </a:p>
          <a:p>
            <a:r>
              <a:rPr lang="el-GR" dirty="0" smtClean="0"/>
              <a:t>Διαχείριση αναγκών του κτιρίου και έλεγχος αν χρειαστεί</a:t>
            </a:r>
          </a:p>
          <a:p>
            <a:endParaRPr lang="el-GR" dirty="0"/>
          </a:p>
        </p:txBody>
      </p:sp>
    </p:spTree>
    <p:extLst>
      <p:ext uri="{BB962C8B-B14F-4D97-AF65-F5344CB8AC3E}">
        <p14:creationId xmlns:p14="http://schemas.microsoft.com/office/powerpoint/2010/main" val="21338087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800" dirty="0" smtClean="0"/>
              <a:t>Πιθανές ερωτήσεις προς μαθητές</a:t>
            </a:r>
            <a:r>
              <a:rPr lang="el-GR" dirty="0" smtClean="0"/>
              <a:t/>
            </a:r>
            <a:br>
              <a:rPr lang="el-GR" dirty="0" smtClean="0"/>
            </a:br>
            <a:endParaRPr lang="el-GR" dirty="0"/>
          </a:p>
        </p:txBody>
      </p:sp>
      <p:sp>
        <p:nvSpPr>
          <p:cNvPr id="3" name="Θέση περιεχομένου 2"/>
          <p:cNvSpPr>
            <a:spLocks noGrp="1"/>
          </p:cNvSpPr>
          <p:nvPr>
            <p:ph sz="quarter" idx="13"/>
          </p:nvPr>
        </p:nvSpPr>
        <p:spPr/>
        <p:txBody>
          <a:bodyPr>
            <a:normAutofit lnSpcReduction="10000"/>
          </a:bodyPr>
          <a:lstStyle/>
          <a:p>
            <a:r>
              <a:rPr lang="el-GR" dirty="0" smtClean="0"/>
              <a:t>Πως νοιώθεις ;</a:t>
            </a:r>
          </a:p>
          <a:p>
            <a:r>
              <a:rPr lang="el-GR" dirty="0" smtClean="0"/>
              <a:t>Μπορώ  να σε βοηθήσω ; </a:t>
            </a:r>
          </a:p>
          <a:p>
            <a:r>
              <a:rPr lang="el-GR" dirty="0" smtClean="0"/>
              <a:t>Θέλεις να μοιραστείς κάποιες σκέψεις σου στην ομάδα ;</a:t>
            </a:r>
          </a:p>
          <a:p>
            <a:r>
              <a:rPr lang="el-GR" dirty="0" smtClean="0"/>
              <a:t>Σημαντική εδώ είναι η ενεργητική ακρόαση και η παρατήρηση των μαθητών έτσι ώστε να δούμε αν χρειάζονται ενέργειες για ατομική ψυχολογική υποστήριξη και εκτίμηση της κατάστασής του μετά από ένα δυσάρεστο συμβάν η μία φυσική καταστροφή</a:t>
            </a:r>
            <a:endParaRPr lang="el-GR" dirty="0"/>
          </a:p>
        </p:txBody>
      </p:sp>
    </p:spTree>
    <p:extLst>
      <p:ext uri="{BB962C8B-B14F-4D97-AF65-F5344CB8AC3E}">
        <p14:creationId xmlns:p14="http://schemas.microsoft.com/office/powerpoint/2010/main" val="2995519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800" dirty="0" smtClean="0"/>
              <a:t>Γεγονότα που μπορεί να  επηρεάσουν τα παιδιά</a:t>
            </a:r>
            <a:endParaRPr lang="el-GR" sz="2800" dirty="0"/>
          </a:p>
        </p:txBody>
      </p:sp>
      <p:sp>
        <p:nvSpPr>
          <p:cNvPr id="3" name="Θέση περιεχομένου 2"/>
          <p:cNvSpPr>
            <a:spLocks noGrp="1"/>
          </p:cNvSpPr>
          <p:nvPr>
            <p:ph sz="quarter" idx="13"/>
          </p:nvPr>
        </p:nvSpPr>
        <p:spPr/>
        <p:txBody>
          <a:bodyPr>
            <a:normAutofit lnSpcReduction="10000"/>
          </a:bodyPr>
          <a:lstStyle/>
          <a:p>
            <a:pPr lvl="0"/>
            <a:r>
              <a:rPr lang="el-GR" dirty="0"/>
              <a:t>οι φυσικές καταστροφές (σεισμοί, πλημμύρες, πυρκαγιές, τυφώνες κλπ)</a:t>
            </a:r>
          </a:p>
          <a:p>
            <a:pPr lvl="0"/>
            <a:r>
              <a:rPr lang="el-GR" dirty="0"/>
              <a:t>η βία και γενικά η κακοποίηση</a:t>
            </a:r>
          </a:p>
          <a:p>
            <a:pPr lvl="0"/>
            <a:r>
              <a:rPr lang="el-GR" dirty="0"/>
              <a:t>τα ατυχήματα και οι πτώσεις</a:t>
            </a:r>
          </a:p>
          <a:p>
            <a:pPr lvl="0"/>
            <a:r>
              <a:rPr lang="el-GR" dirty="0"/>
              <a:t>οι σοβαρές ασθένειες</a:t>
            </a:r>
          </a:p>
          <a:p>
            <a:pPr lvl="0"/>
            <a:r>
              <a:rPr lang="el-GR" dirty="0"/>
              <a:t>η ξαφνική απώλεια (πχ αγαπημένου προσώπου)</a:t>
            </a:r>
          </a:p>
          <a:p>
            <a:pPr lvl="0"/>
            <a:r>
              <a:rPr lang="el-GR" dirty="0"/>
              <a:t>οι χειρουργικές και άλλες απαραίτητες ιατρικές επεμβάσεις</a:t>
            </a:r>
          </a:p>
          <a:p>
            <a:endParaRPr lang="el-GR" dirty="0"/>
          </a:p>
        </p:txBody>
      </p:sp>
    </p:spTree>
    <p:extLst>
      <p:ext uri="{BB962C8B-B14F-4D97-AF65-F5344CB8AC3E}">
        <p14:creationId xmlns:p14="http://schemas.microsoft.com/office/powerpoint/2010/main" val="34170530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Προληπτικά </a:t>
            </a:r>
            <a:endParaRPr lang="el-GR" dirty="0"/>
          </a:p>
        </p:txBody>
      </p:sp>
      <p:sp>
        <p:nvSpPr>
          <p:cNvPr id="3" name="Θέση περιεχομένου 2"/>
          <p:cNvSpPr>
            <a:spLocks noGrp="1"/>
          </p:cNvSpPr>
          <p:nvPr>
            <p:ph sz="quarter" idx="13"/>
          </p:nvPr>
        </p:nvSpPr>
        <p:spPr/>
        <p:txBody>
          <a:bodyPr>
            <a:normAutofit fontScale="92500" lnSpcReduction="10000"/>
          </a:bodyPr>
          <a:lstStyle/>
          <a:p>
            <a:r>
              <a:rPr lang="el-GR" dirty="0" smtClean="0"/>
              <a:t>Φροντίζουμε για την σωστή περίφραξη του σχολικού χώρου</a:t>
            </a:r>
          </a:p>
          <a:p>
            <a:r>
              <a:rPr lang="el-GR" dirty="0" smtClean="0"/>
              <a:t>Δεν επιτρέπουμε την είσοδο σε άτομα εκτός σχολείου</a:t>
            </a:r>
          </a:p>
          <a:p>
            <a:r>
              <a:rPr lang="el-GR" dirty="0" smtClean="0"/>
              <a:t>Μιλάμε με ευγένεια σε όποιον έρχεται να παραλάβει ένα παιδί</a:t>
            </a:r>
          </a:p>
          <a:p>
            <a:r>
              <a:rPr lang="el-GR" dirty="0" smtClean="0"/>
              <a:t>Δεν απαντούμε σε εριστικά σχόλια</a:t>
            </a:r>
          </a:p>
          <a:p>
            <a:r>
              <a:rPr lang="el-GR" dirty="0" smtClean="0"/>
              <a:t>Χρησιμοποιούμε σε περίπτωση ανάγκης και κινητό τηλέφωνο αν χρειαστεί να καλέσουμε αστυνομία ή κάποιο άτομο που θα παραλάβει μαθητή</a:t>
            </a:r>
            <a:endParaRPr lang="el-GR" dirty="0"/>
          </a:p>
        </p:txBody>
      </p:sp>
    </p:spTree>
    <p:extLst>
      <p:ext uri="{BB962C8B-B14F-4D97-AF65-F5344CB8AC3E}">
        <p14:creationId xmlns:p14="http://schemas.microsoft.com/office/powerpoint/2010/main" val="42214369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ΠΙΘΑΝΟ ΕΠΙΣΗΣ ΕΊΝΑΙ </a:t>
            </a:r>
            <a:endParaRPr lang="el-GR" dirty="0"/>
          </a:p>
        </p:txBody>
      </p:sp>
      <p:sp>
        <p:nvSpPr>
          <p:cNvPr id="3" name="Θέση περιεχομένου 2"/>
          <p:cNvSpPr>
            <a:spLocks noGrp="1"/>
          </p:cNvSpPr>
          <p:nvPr>
            <p:ph sz="quarter" idx="13"/>
          </p:nvPr>
        </p:nvSpPr>
        <p:spPr/>
        <p:txBody>
          <a:bodyPr/>
          <a:lstStyle/>
          <a:p>
            <a:r>
              <a:rPr lang="el-GR" dirty="0" smtClean="0"/>
              <a:t>ΝΑ ΥΠΑΡΞΟΥΝ </a:t>
            </a:r>
            <a:r>
              <a:rPr lang="el-GR" dirty="0" smtClean="0"/>
              <a:t>ΑΠΟΥΣΙΕΣ </a:t>
            </a:r>
          </a:p>
          <a:p>
            <a:r>
              <a:rPr lang="el-GR" dirty="0" smtClean="0"/>
              <a:t>ΣΕ ΚΑΠΟΙΕΣ ΠΕΡΙΠΤΩΣΕΙΣ ΝΑ ΥΠΑΡΧΕΙ ΚΑΙ ΕΠΙΘΕΤΙΚΗ ΣΥΜΠΕΡΙΦΟΡΑ</a:t>
            </a:r>
          </a:p>
          <a:p>
            <a:r>
              <a:rPr lang="el-GR" dirty="0" smtClean="0"/>
              <a:t>ΝΑ ΝΟΙΩΘΟΥΝ ΕΥΑΛΩΤΟΙ ΟΙ ΜΑΘΗΤΕΣ </a:t>
            </a:r>
          </a:p>
          <a:p>
            <a:r>
              <a:rPr lang="el-GR" dirty="0" smtClean="0"/>
              <a:t>ΑΝ ΕΧΟΥΝ ΚΑΠΟΙΑ ΑΠΩΛΕΙΑ ΔΙΚΟΥ ΤΟΥΣ ΣΥΓΓΕΝΗ ΝΑ ΑΝΗΣΥΧΟΥΝ ΥΠΕΡΒΟΛΙΚΑ</a:t>
            </a:r>
          </a:p>
          <a:p>
            <a:r>
              <a:rPr lang="el-GR" dirty="0" smtClean="0"/>
              <a:t>ΝΑ ΠΡΟΣΚΟΛΟΥΝΤΑΙ ΣΤΟΝ- ΣΤΗΝ ΕΚΠΑΙΔΕΥΤΙΚΟ ΤΗΣ ΤΑΞΗΣ</a:t>
            </a:r>
            <a:endParaRPr lang="el-GR" dirty="0"/>
          </a:p>
        </p:txBody>
      </p:sp>
    </p:spTree>
    <p:extLst>
      <p:ext uri="{BB962C8B-B14F-4D97-AF65-F5344CB8AC3E}">
        <p14:creationId xmlns:p14="http://schemas.microsoft.com/office/powerpoint/2010/main" val="24941062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800" dirty="0" smtClean="0"/>
              <a:t>ΣΕ ΠΕΡΙΠΤΩΣΗ ΕΚΚΕΝΩΣΗΣ ΤΟΥ ΣΧΟΛΙΚΟΥ ΧΩΡΟΥ</a:t>
            </a:r>
            <a:endParaRPr lang="el-GR" sz="2800" dirty="0"/>
          </a:p>
        </p:txBody>
      </p:sp>
      <p:sp>
        <p:nvSpPr>
          <p:cNvPr id="3" name="Θέση περιεχομένου 2"/>
          <p:cNvSpPr>
            <a:spLocks noGrp="1"/>
          </p:cNvSpPr>
          <p:nvPr>
            <p:ph sz="quarter" idx="13"/>
          </p:nvPr>
        </p:nvSpPr>
        <p:spPr/>
        <p:txBody>
          <a:bodyPr>
            <a:normAutofit fontScale="92500" lnSpcReduction="20000"/>
          </a:bodyPr>
          <a:lstStyle/>
          <a:p>
            <a:r>
              <a:rPr lang="el-GR" dirty="0"/>
              <a:t>Προσέξτε το συναγερμό. </a:t>
            </a:r>
            <a:endParaRPr lang="el-GR" dirty="0" smtClean="0"/>
          </a:p>
          <a:p>
            <a:r>
              <a:rPr lang="el-GR" dirty="0" smtClean="0"/>
              <a:t>• </a:t>
            </a:r>
            <a:r>
              <a:rPr lang="el-GR" dirty="0"/>
              <a:t>Διακόψτε οριστικά τη λειτουργία του εξοπλισμού, όταν είναι </a:t>
            </a:r>
            <a:r>
              <a:rPr lang="el-GR" dirty="0" smtClean="0"/>
              <a:t>εφικτό</a:t>
            </a:r>
          </a:p>
          <a:p>
            <a:r>
              <a:rPr lang="el-GR" dirty="0" smtClean="0"/>
              <a:t>• </a:t>
            </a:r>
            <a:r>
              <a:rPr lang="el-GR" dirty="0"/>
              <a:t>Σκεπάστε οποιονδήποτε ηλεκτρικό εξοπλισμό που δεν δουλεύει (για παράδειγμα, υπολογιστές) και κρύψτε οποιαδήποτε χαρτιά έχετε στα γραφεία σας (αν είναι εφικτό μέσα σε συρτάρια). </a:t>
            </a:r>
            <a:endParaRPr lang="el-GR" dirty="0" smtClean="0"/>
          </a:p>
          <a:p>
            <a:r>
              <a:rPr lang="el-GR" dirty="0" smtClean="0"/>
              <a:t>• </a:t>
            </a:r>
            <a:r>
              <a:rPr lang="el-GR" dirty="0"/>
              <a:t>Μαζέψτε τα προσωπικά σας αντικείμενα (για παράδειγμα, κλειδιά, πορτοφόλια, παλτό) όσο όμως αυτά βρίσκονται σε πολύ κοντινή απόσταση, από εσάς, </a:t>
            </a:r>
            <a:endParaRPr lang="el-GR" dirty="0" smtClean="0"/>
          </a:p>
          <a:p>
            <a:r>
              <a:rPr lang="el-GR" dirty="0" smtClean="0"/>
              <a:t>• </a:t>
            </a:r>
            <a:r>
              <a:rPr lang="el-GR" dirty="0"/>
              <a:t>Εκκενώστε την τοποθεσία βάσει των οδηγιών</a:t>
            </a:r>
          </a:p>
        </p:txBody>
      </p:sp>
    </p:spTree>
    <p:extLst>
      <p:ext uri="{BB962C8B-B14F-4D97-AF65-F5344CB8AC3E}">
        <p14:creationId xmlns:p14="http://schemas.microsoft.com/office/powerpoint/2010/main" val="26011870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ΤΕΛΙΚΑ </a:t>
            </a:r>
            <a:endParaRPr lang="el-GR" dirty="0"/>
          </a:p>
        </p:txBody>
      </p:sp>
      <p:sp>
        <p:nvSpPr>
          <p:cNvPr id="3" name="Θέση περιεχομένου 2"/>
          <p:cNvSpPr>
            <a:spLocks noGrp="1"/>
          </p:cNvSpPr>
          <p:nvPr>
            <p:ph sz="quarter" idx="13"/>
          </p:nvPr>
        </p:nvSpPr>
        <p:spPr/>
        <p:txBody>
          <a:bodyPr>
            <a:normAutofit fontScale="77500" lnSpcReduction="20000"/>
          </a:bodyPr>
          <a:lstStyle/>
          <a:p>
            <a:r>
              <a:rPr lang="el-GR" dirty="0"/>
              <a:t>Οι κρίσεις είτε είναι αναπτυξιακές είτε προκύπτουν αιφνίδια, είναι μέρος της ζωής το οποίο, όλοι, αργά ή γρήγορα, θα κληθούμε να αντιμετωπίσουμε. </a:t>
            </a:r>
            <a:endParaRPr lang="el-GR" dirty="0" smtClean="0"/>
          </a:p>
          <a:p>
            <a:r>
              <a:rPr lang="el-GR" dirty="0" smtClean="0"/>
              <a:t>Οι </a:t>
            </a:r>
            <a:r>
              <a:rPr lang="el-GR" dirty="0"/>
              <a:t>συνέπειες της κρίσης είναι πολλαπλές και </a:t>
            </a:r>
            <a:r>
              <a:rPr lang="el-GR" dirty="0" err="1"/>
              <a:t>πολυεπίπεδες</a:t>
            </a:r>
            <a:r>
              <a:rPr lang="el-GR" dirty="0"/>
              <a:t> για τους ανθρώπους (ενήλικες και παιδιά) που τη βιώνουν. Το βασικό χαρακτηριστικό της κρίσης είναι ότι το άτομο κατακλύζεται από έντονα συναισθήματα απογοήτευσης, απελπισίας και κυρίως αποδιοργάνωσης, που το καθιστούν ανίκανο να αντιδράσει και να αξιοποιήσει τις δυνατότητές του</a:t>
            </a:r>
            <a:r>
              <a:rPr lang="el-GR" dirty="0" smtClean="0"/>
              <a:t>.</a:t>
            </a:r>
          </a:p>
          <a:p>
            <a:r>
              <a:rPr lang="el-GR" dirty="0" smtClean="0"/>
              <a:t> </a:t>
            </a:r>
            <a:r>
              <a:rPr lang="el-GR" dirty="0"/>
              <a:t>Τα συναισθήματα αυτά συνήθως είναι πολύ πιο έντονα στα παιδιά και τους εφήβους, γι' αυτό χρειάζονται την καθοδήγηση και τη στήριξη των σημαντικών ενηλίκων, προκειμένου να καταφέρουν να ανταπεξέλθουν και να αρχίσουν να λειτουργούν ξανά αποτελεσματικά</a:t>
            </a:r>
          </a:p>
        </p:txBody>
      </p:sp>
    </p:spTree>
    <p:extLst>
      <p:ext uri="{BB962C8B-B14F-4D97-AF65-F5344CB8AC3E}">
        <p14:creationId xmlns:p14="http://schemas.microsoft.com/office/powerpoint/2010/main" val="9118005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ΣΥΜΠΕΡΑΣΜΑ</a:t>
            </a:r>
            <a:endParaRPr lang="el-GR" dirty="0"/>
          </a:p>
        </p:txBody>
      </p:sp>
      <p:sp>
        <p:nvSpPr>
          <p:cNvPr id="3" name="Θέση περιεχομένου 2"/>
          <p:cNvSpPr>
            <a:spLocks noGrp="1"/>
          </p:cNvSpPr>
          <p:nvPr>
            <p:ph sz="quarter" idx="13"/>
          </p:nvPr>
        </p:nvSpPr>
        <p:spPr/>
        <p:txBody>
          <a:bodyPr/>
          <a:lstStyle/>
          <a:p>
            <a:r>
              <a:rPr lang="el-GR" dirty="0" smtClean="0"/>
              <a:t>Δεν είναι δυνατό να αποφύγουμε την κρίση σε μία υπηρεσία η οργανισμό</a:t>
            </a:r>
          </a:p>
          <a:p>
            <a:r>
              <a:rPr lang="el-GR" dirty="0" smtClean="0"/>
              <a:t>Μπορούμε να στοχεύουμε στην σωστή διαχείριση </a:t>
            </a:r>
          </a:p>
          <a:p>
            <a:r>
              <a:rPr lang="el-GR" dirty="0" smtClean="0"/>
              <a:t>Η πρόληψη και η εκπαίδευση των εργαζομένων και όσων εμπλέκονται είναι πολύ σημαντικά </a:t>
            </a:r>
          </a:p>
          <a:p>
            <a:r>
              <a:rPr lang="el-GR" dirty="0" smtClean="0"/>
              <a:t>Η επιστροφή στην ρουτίνα βοηθά σε όλες τις περιπτώσεις κρίσης και σε εξατομικευμένες περιπτώσεις ζητούμε την βοήθεια ειδικών</a:t>
            </a:r>
            <a:endParaRPr lang="el-GR" dirty="0"/>
          </a:p>
        </p:txBody>
      </p:sp>
    </p:spTree>
    <p:extLst>
      <p:ext uri="{BB962C8B-B14F-4D97-AF65-F5344CB8AC3E}">
        <p14:creationId xmlns:p14="http://schemas.microsoft.com/office/powerpoint/2010/main" val="28091432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835696" y="4437112"/>
            <a:ext cx="6512511" cy="1143000"/>
          </a:xfrm>
        </p:spPr>
        <p:txBody>
          <a:bodyPr/>
          <a:lstStyle/>
          <a:p>
            <a:r>
              <a:rPr lang="el-GR" sz="3200" dirty="0" smtClean="0"/>
              <a:t>Ευχαριστώ για τον χρόνο σας</a:t>
            </a:r>
            <a:r>
              <a:rPr lang="el-GR" dirty="0" smtClean="0"/>
              <a:t/>
            </a:r>
            <a:br>
              <a:rPr lang="el-GR" dirty="0" smtClean="0"/>
            </a:br>
            <a:endParaRPr lang="el-GR" dirty="0"/>
          </a:p>
        </p:txBody>
      </p:sp>
      <p:pic>
        <p:nvPicPr>
          <p:cNvPr id="4" name="Θέση περιεχομένου 3"/>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3219450" y="1450181"/>
            <a:ext cx="2247900" cy="2038350"/>
          </a:xfrm>
        </p:spPr>
      </p:pic>
    </p:spTree>
    <p:extLst>
      <p:ext uri="{BB962C8B-B14F-4D97-AF65-F5344CB8AC3E}">
        <p14:creationId xmlns:p14="http://schemas.microsoft.com/office/powerpoint/2010/main" val="3267897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600" dirty="0" smtClean="0"/>
              <a:t>ΤΙ ΘΑ ΟΝΟΜΑΖΑΜΕ ΚΡΙΣΗ ΣΤΗΝ ΣΧΟΛΙΚΗ ΚΟΙΝΟΤΗΤΑ</a:t>
            </a:r>
            <a:r>
              <a:rPr lang="el-GR" dirty="0" smtClean="0"/>
              <a:t/>
            </a:r>
            <a:br>
              <a:rPr lang="el-GR" dirty="0" smtClean="0"/>
            </a:br>
            <a:endParaRPr lang="el-GR" dirty="0"/>
          </a:p>
        </p:txBody>
      </p:sp>
      <p:sp>
        <p:nvSpPr>
          <p:cNvPr id="3" name="Θέση περιεχομένου 2"/>
          <p:cNvSpPr>
            <a:spLocks noGrp="1"/>
          </p:cNvSpPr>
          <p:nvPr>
            <p:ph sz="quarter" idx="13"/>
          </p:nvPr>
        </p:nvSpPr>
        <p:spPr/>
        <p:txBody>
          <a:bodyPr>
            <a:normAutofit lnSpcReduction="10000"/>
          </a:bodyPr>
          <a:lstStyle/>
          <a:p>
            <a:r>
              <a:rPr lang="el-GR" dirty="0" smtClean="0"/>
              <a:t>ΚΡΙΣΗ ΣΤΗΝ ΣΧΟΛΙΚΗ ΚΟΙΝΟΤΗΤΑ ΘΑ ΜΠΟΡΟΥΣΑΜΕ ΝΑ ΟΝΟΜΑΣΟΥΜΕ ΈΝΑ ΞΑΦΝΙΚΟ ΚΑΙ ΑΠΡΟΣΔΟΚΗΤΟ ΓΕΓΟΝΟΣ ΠΟΥ ΜΠΟΡΕΙ ΝΑ ΕΠΗΡΕΑΣΕΙ ΜΑΘΗΤΕΣ ΚΑΙ ΕΚΠΑΙΔΕΥΤΙΚΟΥΣ</a:t>
            </a:r>
          </a:p>
          <a:p>
            <a:r>
              <a:rPr lang="el-GR" dirty="0" smtClean="0"/>
              <a:t>ΚΆΘΕ ΓΕΓΟΝΟΣ  ΤΟ ΟΠΟΙΟ ΔΕΝ ΜΑΣ ΕΠΙΤΡΕΠΕΙ ΠΑΡΑ ΝΑ ΛΑΒΟΥΜΕ ΓΡΗΓΟΡΕΣ ΑΠΟΦΑΣΕΙΣ ΓΙΑ ΝΑ ΒΟΗΘΗΣΟΥΜΕ  ΤΗΝ ΑΠΟΦΥΓΗ ΑΤΥΧΗΜΑΤΩΝ  ΑΛΛΑ ΚΑΙ ΝΑ ΔΩΣΟΥΜΕ ΠΡΟΣΟΧΗ ΣΤΙΣ ΠΤΥΧΕΣ ΠΟΥ ΑΦΟΡΟΥΝ ΤΗΝ ΨΥΧΟΛΟΓΙΚΗ ΑΛΛΑ ΚΟΙΝΩΝΙΚΗ ΔΙΑΣΤΑΣΗ ΤΗΣ ΚΑΤΑΣΤΑΣΗΣ</a:t>
            </a:r>
            <a:endParaRPr lang="el-GR" dirty="0"/>
          </a:p>
        </p:txBody>
      </p:sp>
    </p:spTree>
    <p:extLst>
      <p:ext uri="{BB962C8B-B14F-4D97-AF65-F5344CB8AC3E}">
        <p14:creationId xmlns:p14="http://schemas.microsoft.com/office/powerpoint/2010/main" val="32810004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ΠΑΡΑΔΕΙΓΜΑΤΑ </a:t>
            </a:r>
            <a:endParaRPr lang="el-GR" dirty="0"/>
          </a:p>
        </p:txBody>
      </p:sp>
      <p:sp>
        <p:nvSpPr>
          <p:cNvPr id="3" name="Θέση περιεχομένου 2"/>
          <p:cNvSpPr>
            <a:spLocks noGrp="1"/>
          </p:cNvSpPr>
          <p:nvPr>
            <p:ph sz="quarter" idx="13"/>
          </p:nvPr>
        </p:nvSpPr>
        <p:spPr/>
        <p:txBody>
          <a:bodyPr/>
          <a:lstStyle/>
          <a:p>
            <a:r>
              <a:rPr lang="el-GR" dirty="0" smtClean="0"/>
              <a:t>ΑΣΘΕΝΕΙΑ</a:t>
            </a:r>
          </a:p>
          <a:p>
            <a:r>
              <a:rPr lang="el-GR" dirty="0" smtClean="0"/>
              <a:t>ΘΑΝΑΤΟΣ</a:t>
            </a:r>
          </a:p>
          <a:p>
            <a:r>
              <a:rPr lang="el-GR" dirty="0" smtClean="0"/>
              <a:t>ΦΥΣΙΚΗ ΚΑΤΑΣΤΡΟΦΗ</a:t>
            </a:r>
          </a:p>
          <a:p>
            <a:r>
              <a:rPr lang="el-GR" dirty="0" smtClean="0"/>
              <a:t>ΑΠΕΙΛΗ ΣΩΜΑΤΙΚΗΣ ΑΚΕΡΑΙΟΤΗΤΟΣ</a:t>
            </a:r>
          </a:p>
          <a:p>
            <a:r>
              <a:rPr lang="el-GR" dirty="0" smtClean="0"/>
              <a:t>ΑΤΥΧΗΜΑΤΑ</a:t>
            </a:r>
          </a:p>
          <a:p>
            <a:r>
              <a:rPr lang="el-GR" dirty="0" smtClean="0"/>
              <a:t>ΠΡΟΣΩΠΙΚΑ ΓΕΓΟΝΟΤΑ ΠΟΥ ΠΗΡΕΑΖΟΥΝ ΑΜΕΣΑ ΚΑΠΟΙΟ ΜΑΘΗΤΗ – ΜΑΘΗΤΡΙΑ</a:t>
            </a:r>
          </a:p>
          <a:p>
            <a:endParaRPr lang="el-GR" dirty="0"/>
          </a:p>
        </p:txBody>
      </p:sp>
      <p:pic>
        <p:nvPicPr>
          <p:cNvPr id="2050" name="Picture 2" descr="http://1.bp.blogspot.com/_tM0DZziJz7M/SZryGjluByI/AAAAAAAAAE0/k48-O_g7Gzw/w1200-h630-p-k-no-nu/b+taxi.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601" y="4212383"/>
            <a:ext cx="3175247" cy="22023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61899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000" dirty="0" smtClean="0"/>
              <a:t>ΤΙ ΘΑ ΜΠΟΡΟΥΣΕ  ΝΑ ΒΟΗΘΗΣΕΙ</a:t>
            </a:r>
            <a:br>
              <a:rPr lang="el-GR" sz="2000" dirty="0" smtClean="0"/>
            </a:br>
            <a:r>
              <a:rPr lang="el-GR" sz="2000" dirty="0" smtClean="0"/>
              <a:t>ΠΟΙΟΥΣ ΑΦΟΡΑ…..</a:t>
            </a:r>
            <a:endParaRPr lang="el-GR" sz="2000" dirty="0"/>
          </a:p>
        </p:txBody>
      </p:sp>
      <p:sp>
        <p:nvSpPr>
          <p:cNvPr id="3" name="Θέση περιεχομένου 2"/>
          <p:cNvSpPr>
            <a:spLocks noGrp="1"/>
          </p:cNvSpPr>
          <p:nvPr>
            <p:ph sz="quarter" idx="13"/>
          </p:nvPr>
        </p:nvSpPr>
        <p:spPr/>
        <p:txBody>
          <a:bodyPr>
            <a:normAutofit fontScale="92500"/>
          </a:bodyPr>
          <a:lstStyle/>
          <a:p>
            <a:r>
              <a:rPr lang="el-GR" dirty="0" smtClean="0"/>
              <a:t>Συστηματική προετοιμασία των εκπαιδευτικών με την αναζήτηση βοήθειας από ψυχολόγους και κοινωνικούς λειτουργούς σε σημεία που οι ίδιοι – ες δεν μπορούν από μόνοι τους να διαχειριστούν </a:t>
            </a:r>
          </a:p>
          <a:p>
            <a:r>
              <a:rPr lang="el-GR" dirty="0" smtClean="0"/>
              <a:t>Αφορά όλα τα άτομα που απαρτίζουν το σύλλογο διδασκόντων που με την γνώση της νομοθεσίας και την συγκρότηση συχνών συμβουλίων θα προλαμβάνουν και θα διαχειρίζονται τις καταστάσεις που δημιουργούνται</a:t>
            </a:r>
          </a:p>
          <a:p>
            <a:endParaRPr lang="el-GR" dirty="0"/>
          </a:p>
        </p:txBody>
      </p:sp>
    </p:spTree>
    <p:extLst>
      <p:ext uri="{BB962C8B-B14F-4D97-AF65-F5344CB8AC3E}">
        <p14:creationId xmlns:p14="http://schemas.microsoft.com/office/powerpoint/2010/main" val="9060524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400" dirty="0" smtClean="0"/>
              <a:t>ΠΙΘΑΝΕΣ ΑΝΤΙΔΡΑΣΕΙΣ ΣΤΗΝ ΠΡΟΣΧΟΛΙΚΗ ΗΛΙΚΙΑ</a:t>
            </a:r>
            <a:endParaRPr lang="el-GR" sz="2400" dirty="0"/>
          </a:p>
        </p:txBody>
      </p:sp>
      <p:sp>
        <p:nvSpPr>
          <p:cNvPr id="3" name="Θέση περιεχομένου 2"/>
          <p:cNvSpPr>
            <a:spLocks noGrp="1"/>
          </p:cNvSpPr>
          <p:nvPr>
            <p:ph sz="quarter" idx="13"/>
          </p:nvPr>
        </p:nvSpPr>
        <p:spPr/>
        <p:txBody>
          <a:bodyPr>
            <a:normAutofit lnSpcReduction="10000"/>
          </a:bodyPr>
          <a:lstStyle/>
          <a:p>
            <a:r>
              <a:rPr lang="el-GR" dirty="0" smtClean="0"/>
              <a:t>ΠΡΟΣΚΟΛΗΣΗ ΣΤΑ ΑΤΟΜΑ ΤΗΣ ΟΙΚΟΓΕΝΕΙΑΣ</a:t>
            </a:r>
          </a:p>
          <a:p>
            <a:r>
              <a:rPr lang="el-GR" dirty="0" smtClean="0"/>
              <a:t>ΝΕΥΡΙΚΟΤΗΤΑ</a:t>
            </a:r>
          </a:p>
          <a:p>
            <a:r>
              <a:rPr lang="el-GR" dirty="0" smtClean="0"/>
              <a:t>ΜΗ ΛΕΚΤΙΚΗ ΕΚΦΡΑΣΗ </a:t>
            </a:r>
          </a:p>
          <a:p>
            <a:r>
              <a:rPr lang="el-GR" dirty="0" smtClean="0"/>
              <a:t>ΑΝΥΠΑΚΟΗ</a:t>
            </a:r>
          </a:p>
          <a:p>
            <a:r>
              <a:rPr lang="el-GR" dirty="0" smtClean="0"/>
              <a:t>ΕΛΕΙΨΗ ΣΥΝΕΡΓΑΣΙΑΣ ΣΤΗΝ ΣΧΟΛΙΚΗ ΤΑΞΗ </a:t>
            </a:r>
          </a:p>
          <a:p>
            <a:r>
              <a:rPr lang="el-GR" dirty="0" smtClean="0"/>
              <a:t>ΜΕΙΩΜΕΝΗ ΣΧΟΛΙΚΗ ΑΠΟΔΟΣΗ</a:t>
            </a:r>
          </a:p>
          <a:p>
            <a:r>
              <a:rPr lang="el-GR" dirty="0" smtClean="0"/>
              <a:t>ΣΥΜΠΕΡΙΦΟΡΕΣ ΠΟΥ ΔΕΝ ΑΡΜΟΖΟΥΝ ΣΤΟ ΑΝΑΠΤΥΞΙΑΚΟ ΣΤΑΔΙΟ ΤΟΥ – ΤΗΣ  ΜΑΘΗΤΗ -ΤΡΙΑΣ</a:t>
            </a:r>
            <a:endParaRPr lang="el-GR" dirty="0"/>
          </a:p>
        </p:txBody>
      </p:sp>
    </p:spTree>
    <p:extLst>
      <p:ext uri="{BB962C8B-B14F-4D97-AF65-F5344CB8AC3E}">
        <p14:creationId xmlns:p14="http://schemas.microsoft.com/office/powerpoint/2010/main" val="4967300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600" dirty="0" smtClean="0"/>
              <a:t>ΔΙΑΔΙΚΑΣΙΕΣ </a:t>
            </a:r>
            <a:br>
              <a:rPr lang="el-GR" sz="3600" dirty="0" smtClean="0"/>
            </a:br>
            <a:r>
              <a:rPr lang="el-GR" sz="3600" dirty="0" smtClean="0"/>
              <a:t>ΣΤΑΔΙΑ</a:t>
            </a:r>
            <a:endParaRPr lang="el-GR" sz="3600" dirty="0"/>
          </a:p>
        </p:txBody>
      </p:sp>
      <p:sp>
        <p:nvSpPr>
          <p:cNvPr id="3" name="Θέση περιεχομένου 2"/>
          <p:cNvSpPr>
            <a:spLocks noGrp="1"/>
          </p:cNvSpPr>
          <p:nvPr>
            <p:ph sz="quarter" idx="13"/>
          </p:nvPr>
        </p:nvSpPr>
        <p:spPr/>
        <p:txBody>
          <a:bodyPr/>
          <a:lstStyle/>
          <a:p>
            <a:r>
              <a:rPr lang="el-GR" dirty="0" smtClean="0"/>
              <a:t>ΑΞΙΟΛΟΓΗΣΗ ΓΕΓΟΝΟΤΟΣ</a:t>
            </a:r>
          </a:p>
          <a:p>
            <a:r>
              <a:rPr lang="el-GR" dirty="0" smtClean="0"/>
              <a:t>ΣΥΝΑΓΕΡΜΟΣ</a:t>
            </a:r>
          </a:p>
          <a:p>
            <a:r>
              <a:rPr lang="el-GR" dirty="0" smtClean="0"/>
              <a:t>ΕΦΑΡΜΟΓΗ ΑΣΦΑΛΕΙΑΣ ΣΤΗΝ ΤΑΞΗ</a:t>
            </a:r>
          </a:p>
          <a:p>
            <a:r>
              <a:rPr lang="el-GR" dirty="0" smtClean="0"/>
              <a:t>ΑΝΑΦΟΡΑ ΓΙΑ ΙΑΤΡΙΚΗ ΒΟΗΘΕΙΑ</a:t>
            </a:r>
          </a:p>
          <a:p>
            <a:r>
              <a:rPr lang="el-GR" dirty="0" smtClean="0"/>
              <a:t>ΑΝΑΦΟΡΑ ΤΟΥ ΠΡΟΒΛΗΜΑΤΟΣ ΣΤΗΝ ΟΜΑΔΑ</a:t>
            </a:r>
          </a:p>
          <a:p>
            <a:r>
              <a:rPr lang="el-GR" dirty="0" smtClean="0"/>
              <a:t>ΛΗΨΗ ΑΠΟΦΑΣΗΣ</a:t>
            </a:r>
          </a:p>
          <a:p>
            <a:r>
              <a:rPr lang="el-GR" dirty="0" smtClean="0"/>
              <a:t>ΛΗΞΗ ΣΥΝΑΓΕΡΜΟΥ</a:t>
            </a:r>
          </a:p>
          <a:p>
            <a:endParaRPr lang="el-GR" dirty="0"/>
          </a:p>
        </p:txBody>
      </p:sp>
    </p:spTree>
    <p:extLst>
      <p:ext uri="{BB962C8B-B14F-4D97-AF65-F5344CB8AC3E}">
        <p14:creationId xmlns:p14="http://schemas.microsoft.com/office/powerpoint/2010/main" val="29108819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dirty="0" smtClean="0"/>
              <a:t>ΟΜΑΔΕΣ ΔΙΑΧΕΙΡΙΣΗΣ ΚΡΙΣΗΣ</a:t>
            </a:r>
            <a:r>
              <a:rPr lang="el-GR" dirty="0" smtClean="0"/>
              <a:t/>
            </a:r>
            <a:br>
              <a:rPr lang="el-GR" dirty="0" smtClean="0"/>
            </a:br>
            <a:endParaRPr lang="el-GR" dirty="0"/>
          </a:p>
        </p:txBody>
      </p:sp>
      <p:sp>
        <p:nvSpPr>
          <p:cNvPr id="3" name="Θέση περιεχομένου 2"/>
          <p:cNvSpPr>
            <a:spLocks noGrp="1"/>
          </p:cNvSpPr>
          <p:nvPr>
            <p:ph sz="quarter" idx="13"/>
          </p:nvPr>
        </p:nvSpPr>
        <p:spPr/>
        <p:txBody>
          <a:bodyPr>
            <a:normAutofit fontScale="92500" lnSpcReduction="20000"/>
          </a:bodyPr>
          <a:lstStyle/>
          <a:p>
            <a:r>
              <a:rPr lang="el-GR" dirty="0" smtClean="0"/>
              <a:t>ΠΡΟΧΩΡΟΥΜΕ ΒΗΜΑ ΜΕ ΒΗΜΑ </a:t>
            </a:r>
          </a:p>
          <a:p>
            <a:r>
              <a:rPr lang="el-GR" dirty="0" smtClean="0"/>
              <a:t>ΕΝΗΜΕΡΩΝΟΥΜΕ  ΓΟΝΕΙΣ ΚΑΙ  ΜΕΣΑ ΕΝΗΜΕΡΩΣΗΣ ΑΝ ΧΡΕΙΑΣΤΕΙ</a:t>
            </a:r>
          </a:p>
          <a:p>
            <a:r>
              <a:rPr lang="el-GR" dirty="0" smtClean="0"/>
              <a:t>ΤΗΡΟΥΜΕ ΧΡΟΝΟΔΙΑΓΡΑΜΜΑΤΑ ΚΑΙ ΑΣΚΗΣΕΙΣ</a:t>
            </a:r>
          </a:p>
          <a:p>
            <a:r>
              <a:rPr lang="el-GR" dirty="0" smtClean="0"/>
              <a:t>ΦΡΟΝΤΙΖΟΥΜΕ ΣΤΗΝ ΠΡΟΛΗΠΤΙΚΗ ΣΥΝΑΝΤΗΣΗ ΟΛΟΥ ΤΟΥ ΠΡΟΣΩΠΙΚΟΥ</a:t>
            </a:r>
          </a:p>
          <a:p>
            <a:r>
              <a:rPr lang="el-GR" dirty="0" smtClean="0"/>
              <a:t>ΕΝΗΜΕΡΩΣΗ  ΜΑΘΗΤΩΝ (ΌΤΑΝ Η ΚΡΙΣΗ ΑΦΟΡΑ ΤΟ ΣΥΝΟΛΟ )</a:t>
            </a:r>
          </a:p>
          <a:p>
            <a:r>
              <a:rPr lang="el-GR" dirty="0" smtClean="0"/>
              <a:t>ΕΠΑΦΗ ΜΕ ΚΟΙΝΟΤΙΚΕΣ ΥΠΗΡΕΣΙΕΣ ΚΑΙ ΑΡΜΟΔΙΟΥΣ(ΣΤΙΣ ΠΕΡΙΠΤΩΣΕΙΣ ΦΥΣΙΚΩΝ ΚΑΤΑΣΤΡΟΦΩΝ ΚΥΡΙΩΣ)</a:t>
            </a:r>
          </a:p>
          <a:p>
            <a:endParaRPr lang="el-GR" dirty="0"/>
          </a:p>
        </p:txBody>
      </p:sp>
    </p:spTree>
    <p:extLst>
      <p:ext uri="{BB962C8B-B14F-4D97-AF65-F5344CB8AC3E}">
        <p14:creationId xmlns:p14="http://schemas.microsoft.com/office/powerpoint/2010/main" val="28468386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ΕΦΗΜΕΡΙΕΣ – ΩΡΑΡΙΑ </a:t>
            </a:r>
            <a:endParaRPr lang="el-GR" dirty="0"/>
          </a:p>
        </p:txBody>
      </p:sp>
      <p:sp>
        <p:nvSpPr>
          <p:cNvPr id="3" name="Θέση περιεχομένου 2"/>
          <p:cNvSpPr>
            <a:spLocks noGrp="1"/>
          </p:cNvSpPr>
          <p:nvPr>
            <p:ph sz="quarter" idx="13"/>
          </p:nvPr>
        </p:nvSpPr>
        <p:spPr/>
        <p:txBody>
          <a:bodyPr/>
          <a:lstStyle/>
          <a:p>
            <a:r>
              <a:rPr lang="el-GR" dirty="0" smtClean="0"/>
              <a:t>ΣΗΜΑΝΤΙΚΗ ΕΊΝΑΙ Η ΣΩΣΤΗ ΠΡΟΣΕΛΕΥΣΗ ΚΑΙ ΑΠΟΧΩΡΗΣΗ ΤΩΝ ΜΑΘΗΤΩΝ </a:t>
            </a:r>
          </a:p>
          <a:p>
            <a:r>
              <a:rPr lang="el-GR" dirty="0" smtClean="0"/>
              <a:t>Η ΤΗΡΗΣΗ ΤΩΝ ΩΡΑΡΙΩΝ ΑΠΌ ΕΚΠΑΙΔΕΥΤΙΚΟΥΣ ΚΑΙ ΒΟΗΘΗΤΙΚΟ ΠΡΟΣΩΠΙΚΟ</a:t>
            </a:r>
          </a:p>
          <a:p>
            <a:r>
              <a:rPr lang="el-GR" dirty="0" smtClean="0"/>
              <a:t>Η ΣΩΣΤΗ ΤΗΡΗΣΗ ΕΦΗΜΕΡΙΩΝ ΚΑΙ ΣΕ ΜΕΡΕΣ ΑΠΕΡΓΙΑΣ Η ΠΡΟΣΑΡΜΟΓΗ ΤΟΥΣ</a:t>
            </a:r>
          </a:p>
          <a:p>
            <a:r>
              <a:rPr lang="el-GR" dirty="0" smtClean="0"/>
              <a:t>ΣΟΣ…Η ΑΝΤΙΕΠΑΓΓΕΛΜΑΤΙΚΗ ΣΥΜΠΕΡΙΦΟΡΑ ΚΑΙ Η ΔΙΑΡΡΟΗ ΑΠΟΦΑΣΕΩΝ ΤΟΥ ΣΥΛΛΟΓΟΥ ΔΙΔΑΣΚΟΝΤΩΝ</a:t>
            </a:r>
          </a:p>
          <a:p>
            <a:endParaRPr lang="el-GR" dirty="0"/>
          </a:p>
        </p:txBody>
      </p:sp>
    </p:spTree>
    <p:extLst>
      <p:ext uri="{BB962C8B-B14F-4D97-AF65-F5344CB8AC3E}">
        <p14:creationId xmlns:p14="http://schemas.microsoft.com/office/powerpoint/2010/main" val="685747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600" dirty="0" smtClean="0"/>
              <a:t>ΣΧΟΛΙΚΟΣ ΚΑΝΟΝΙΣΜΟΣ</a:t>
            </a:r>
            <a:endParaRPr lang="el-GR" sz="3600" dirty="0"/>
          </a:p>
        </p:txBody>
      </p:sp>
      <p:sp>
        <p:nvSpPr>
          <p:cNvPr id="3" name="Θέση περιεχομένου 2"/>
          <p:cNvSpPr>
            <a:spLocks noGrp="1"/>
          </p:cNvSpPr>
          <p:nvPr>
            <p:ph sz="quarter" idx="13"/>
          </p:nvPr>
        </p:nvSpPr>
        <p:spPr/>
        <p:txBody>
          <a:bodyPr>
            <a:normAutofit fontScale="92500" lnSpcReduction="20000"/>
          </a:bodyPr>
          <a:lstStyle/>
          <a:p>
            <a:r>
              <a:rPr lang="el-GR" dirty="0" smtClean="0"/>
              <a:t>ΣΤΟ ΣΧΟΛΙΚΟ ΚΑΝΟΝΙΣΜΟ ΜΠΟΡΟΥΜΕ ΝΑ ΓΡΑΨΟΥΜΕ ΤΗΝ ΚΑΤΑΝΟΜΗ ΤΩΝ ΡΟΛΩΝ ΚΑΙ ΤΩΝ ΤΙΣ ΔΡΑΣΕΙΣ ΚΑΤΆ ΤΗΝ ΚΡΙΣΗ ΚΑΙ ΜΕΤΑ ΑΠΌ ΑΥΤΉ .</a:t>
            </a:r>
          </a:p>
          <a:p>
            <a:r>
              <a:rPr lang="el-GR" dirty="0" smtClean="0"/>
              <a:t>ΠΧ Ποιοί –ποιες  αναλαμβάνουν την ενημέρωση των γονέων </a:t>
            </a:r>
          </a:p>
          <a:p>
            <a:r>
              <a:rPr lang="el-GR" dirty="0" smtClean="0"/>
              <a:t>Ποιοί –ποιες  ασχολούνται με μαθητές κατά το συμβάν και μετά από αυτό </a:t>
            </a:r>
          </a:p>
          <a:p>
            <a:r>
              <a:rPr lang="el-GR" dirty="0" smtClean="0"/>
              <a:t>Ποιοι και ποιες ενημερώνουν τα ΜΜΕ και τις αρμόδιες αρχές</a:t>
            </a:r>
          </a:p>
          <a:p>
            <a:r>
              <a:rPr lang="el-GR" dirty="0" smtClean="0"/>
              <a:t>Ποιοί – ποιές ασχολούνται  με την φροντίδα παιδιών που είναι σε κατάσταση σοκ.</a:t>
            </a:r>
            <a:endParaRPr lang="el-GR" dirty="0"/>
          </a:p>
        </p:txBody>
      </p:sp>
    </p:spTree>
    <p:extLst>
      <p:ext uri="{BB962C8B-B14F-4D97-AF65-F5344CB8AC3E}">
        <p14:creationId xmlns:p14="http://schemas.microsoft.com/office/powerpoint/2010/main" val="711313808"/>
      </p:ext>
    </p:extLst>
  </p:cSld>
  <p:clrMapOvr>
    <a:masterClrMapping/>
  </p:clrMapOvr>
  <p:timing>
    <p:tnLst>
      <p:par>
        <p:cTn id="1" dur="indefinite" restart="never" nodeType="tmRoot"/>
      </p:par>
    </p:tnLst>
  </p:timing>
</p:sld>
</file>

<file path=ppt/theme/theme1.xml><?xml version="1.0" encoding="utf-8"?>
<a:theme xmlns:a="http://schemas.openxmlformats.org/drawingml/2006/main" name="Πνοή">
  <a:themeElements>
    <a:clrScheme name="Πνοή">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Πνοή">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Πνοή">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1483</TotalTime>
  <Words>870</Words>
  <Application>Microsoft Office PowerPoint</Application>
  <PresentationFormat>Προβολή στην οθόνη (4:3)</PresentationFormat>
  <Paragraphs>98</Paragraphs>
  <Slides>18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18</vt:i4>
      </vt:variant>
    </vt:vector>
  </HeadingPairs>
  <TitlesOfParts>
    <vt:vector size="19" baseType="lpstr">
      <vt:lpstr>Πνοή</vt:lpstr>
      <vt:lpstr>ΔΙΑΧΕΙΡΙΣΗ ΚΡΙΣΕΩΝ ΣΤΗ ΣΧΟΛΙΚΗ ΚΟΙΝΟΤΗΤΑ</vt:lpstr>
      <vt:lpstr>ΤΙ ΘΑ ΟΝΟΜΑΖΑΜΕ ΚΡΙΣΗ ΣΤΗΝ ΣΧΟΛΙΚΗ ΚΟΙΝΟΤΗΤΑ </vt:lpstr>
      <vt:lpstr>ΠΑΡΑΔΕΙΓΜΑΤΑ </vt:lpstr>
      <vt:lpstr>ΤΙ ΘΑ ΜΠΟΡΟΥΣΕ  ΝΑ ΒΟΗΘΗΣΕΙ ΠΟΙΟΥΣ ΑΦΟΡΑ…..</vt:lpstr>
      <vt:lpstr>ΠΙΘΑΝΕΣ ΑΝΤΙΔΡΑΣΕΙΣ ΣΤΗΝ ΠΡΟΣΧΟΛΙΚΗ ΗΛΙΚΙΑ</vt:lpstr>
      <vt:lpstr>ΔΙΑΔΙΚΑΣΙΕΣ  ΣΤΑΔΙΑ</vt:lpstr>
      <vt:lpstr>ΟΜΑΔΕΣ ΔΙΑΧΕΙΡΙΣΗΣ ΚΡΙΣΗΣ </vt:lpstr>
      <vt:lpstr>ΕΦΗΜΕΡΙΕΣ – ΩΡΑΡΙΑ </vt:lpstr>
      <vt:lpstr>ΣΧΟΛΙΚΟΣ ΚΑΝΟΝΙΣΜΟΣ</vt:lpstr>
      <vt:lpstr>Σχετικά θέματα :</vt:lpstr>
      <vt:lpstr>Πιθανές ερωτήσεις προς μαθητές </vt:lpstr>
      <vt:lpstr>Γεγονότα που μπορεί να  επηρεάσουν τα παιδιά</vt:lpstr>
      <vt:lpstr>Προληπτικά </vt:lpstr>
      <vt:lpstr>ΠΙΘΑΝΟ ΕΠΙΣΗΣ ΕΊΝΑΙ </vt:lpstr>
      <vt:lpstr>ΣΕ ΠΕΡΙΠΤΩΣΗ ΕΚΚΕΝΩΣΗΣ ΤΟΥ ΣΧΟΛΙΚΟΥ ΧΩΡΟΥ</vt:lpstr>
      <vt:lpstr>ΤΕΛΙΚΑ </vt:lpstr>
      <vt:lpstr>ΣΥΜΠΕΡΑΣΜΑ</vt:lpstr>
      <vt:lpstr>Ευχαριστώ για τον χρόνο σας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ΔΙΑΧΕΙΡΙΣΗ ΚΡΙΣΕΩΝ ΣΤΗ ΣΧΟΛΙΚΗ ΚΟΙΝΟΤΗΤΑ</dc:title>
  <dc:creator>user</dc:creator>
  <cp:lastModifiedBy>user</cp:lastModifiedBy>
  <cp:revision>19</cp:revision>
  <dcterms:created xsi:type="dcterms:W3CDTF">2021-03-17T08:33:42Z</dcterms:created>
  <dcterms:modified xsi:type="dcterms:W3CDTF">2021-03-18T10:25:02Z</dcterms:modified>
</cp:coreProperties>
</file>