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sldIdLst>
    <p:sldId id="256" r:id="rId2"/>
    <p:sldId id="257" r:id="rId3"/>
    <p:sldId id="258" r:id="rId4"/>
    <p:sldId id="259" r:id="rId5"/>
    <p:sldId id="262" r:id="rId6"/>
    <p:sldId id="264" r:id="rId7"/>
    <p:sldId id="266" r:id="rId8"/>
    <p:sldId id="268" r:id="rId9"/>
    <p:sldId id="275" r:id="rId10"/>
    <p:sldId id="269" r:id="rId11"/>
    <p:sldId id="270" r:id="rId12"/>
    <p:sldId id="277" r:id="rId13"/>
    <p:sldId id="278" r:id="rId14"/>
    <p:sldId id="272" r:id="rId15"/>
    <p:sldId id="274" r:id="rId16"/>
    <p:sldId id="286" r:id="rId17"/>
    <p:sldId id="287" r:id="rId18"/>
    <p:sldId id="288" r:id="rId19"/>
    <p:sldId id="289" r:id="rId20"/>
    <p:sldId id="284" r:id="rId21"/>
    <p:sldId id="285" r:id="rId22"/>
    <p:sldId id="279" r:id="rId23"/>
    <p:sldId id="280" r:id="rId24"/>
    <p:sldId id="29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Στυλ με θέμα 1 - Έμφαση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F1AB2-1976-4502-BF36-3FF5EA218861}" styleName="Μεσαίο στυλ 4 - Έμφαση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86" autoAdjust="0"/>
    <p:restoredTop sz="94660"/>
  </p:normalViewPr>
  <p:slideViewPr>
    <p:cSldViewPr snapToGrid="0">
      <p:cViewPr varScale="1">
        <p:scale>
          <a:sx n="82" d="100"/>
          <a:sy n="82" d="100"/>
        </p:scale>
        <p:origin x="99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6D21A820-652A-40B6-9276-066C7E1E6C8A}" type="datetimeFigureOut">
              <a:rPr lang="el-GR" smtClean="0"/>
              <a:t>17/3/2021</a:t>
            </a:fld>
            <a:endParaRPr lang="el-GR"/>
          </a:p>
        </p:txBody>
      </p:sp>
      <p:sp>
        <p:nvSpPr>
          <p:cNvPr id="5" name="Footer Placeholder 4"/>
          <p:cNvSpPr>
            <a:spLocks noGrp="1"/>
          </p:cNvSpPr>
          <p:nvPr>
            <p:ph type="ftr" sz="quarter" idx="11"/>
          </p:nvPr>
        </p:nvSpPr>
        <p:spPr/>
        <p:txBody>
          <a:bodyPr/>
          <a:lstStyle/>
          <a:p>
            <a:endParaRPr lang="el-G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19AC2733-D7C6-4092-983D-D906CA894180}" type="slidenum">
              <a:rPr lang="el-GR" smtClean="0"/>
              <a:t>‹#›</a:t>
            </a:fld>
            <a:endParaRPr lang="el-GR"/>
          </a:p>
        </p:txBody>
      </p:sp>
    </p:spTree>
    <p:extLst>
      <p:ext uri="{BB962C8B-B14F-4D97-AF65-F5344CB8AC3E}">
        <p14:creationId xmlns:p14="http://schemas.microsoft.com/office/powerpoint/2010/main" val="3326888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D21A820-652A-40B6-9276-066C7E1E6C8A}" type="datetimeFigureOut">
              <a:rPr lang="el-GR" smtClean="0"/>
              <a:t>17/3/2021</a:t>
            </a:fld>
            <a:endParaRPr lang="el-GR"/>
          </a:p>
        </p:txBody>
      </p:sp>
      <p:sp>
        <p:nvSpPr>
          <p:cNvPr id="5" name="Footer Placeholder 4"/>
          <p:cNvSpPr>
            <a:spLocks noGrp="1"/>
          </p:cNvSpPr>
          <p:nvPr>
            <p:ph type="ftr" sz="quarter" idx="11"/>
          </p:nvPr>
        </p:nvSpPr>
        <p:spPr/>
        <p:txBody>
          <a:bodyPr/>
          <a:lstStyle/>
          <a:p>
            <a:endParaRPr lang="el-G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9AC2733-D7C6-4092-983D-D906CA894180}" type="slidenum">
              <a:rPr lang="el-GR" smtClean="0"/>
              <a:t>‹#›</a:t>
            </a:fld>
            <a:endParaRPr lang="el-GR"/>
          </a:p>
        </p:txBody>
      </p:sp>
    </p:spTree>
    <p:extLst>
      <p:ext uri="{BB962C8B-B14F-4D97-AF65-F5344CB8AC3E}">
        <p14:creationId xmlns:p14="http://schemas.microsoft.com/office/powerpoint/2010/main" val="4094753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D21A820-652A-40B6-9276-066C7E1E6C8A}" type="datetimeFigureOut">
              <a:rPr lang="el-GR" smtClean="0"/>
              <a:t>17/3/2021</a:t>
            </a:fld>
            <a:endParaRPr lang="el-GR"/>
          </a:p>
        </p:txBody>
      </p:sp>
      <p:sp>
        <p:nvSpPr>
          <p:cNvPr id="5" name="Footer Placeholder 4"/>
          <p:cNvSpPr>
            <a:spLocks noGrp="1"/>
          </p:cNvSpPr>
          <p:nvPr>
            <p:ph type="ftr" sz="quarter" idx="11"/>
          </p:nvPr>
        </p:nvSpPr>
        <p:spPr/>
        <p:txBody>
          <a:bodyPr/>
          <a:lstStyle/>
          <a:p>
            <a:endParaRPr lang="el-G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9AC2733-D7C6-4092-983D-D906CA894180}" type="slidenum">
              <a:rPr lang="el-GR" smtClean="0"/>
              <a:t>‹#›</a:t>
            </a:fld>
            <a:endParaRPr lang="el-G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89714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6D21A820-652A-40B6-9276-066C7E1E6C8A}" type="datetimeFigureOut">
              <a:rPr lang="el-GR" smtClean="0"/>
              <a:t>17/3/2021</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9AC2733-D7C6-4092-983D-D906CA894180}" type="slidenum">
              <a:rPr lang="el-GR" smtClean="0"/>
              <a:t>‹#›</a:t>
            </a:fld>
            <a:endParaRPr lang="el-GR"/>
          </a:p>
        </p:txBody>
      </p:sp>
    </p:spTree>
    <p:extLst>
      <p:ext uri="{BB962C8B-B14F-4D97-AF65-F5344CB8AC3E}">
        <p14:creationId xmlns:p14="http://schemas.microsoft.com/office/powerpoint/2010/main" val="2552720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6D21A820-652A-40B6-9276-066C7E1E6C8A}" type="datetimeFigureOut">
              <a:rPr lang="el-GR" smtClean="0"/>
              <a:t>17/3/2021</a:t>
            </a:fld>
            <a:endParaRPr lang="el-GR"/>
          </a:p>
        </p:txBody>
      </p:sp>
      <p:sp>
        <p:nvSpPr>
          <p:cNvPr id="6" name="Footer Placeholder 5"/>
          <p:cNvSpPr>
            <a:spLocks noGrp="1"/>
          </p:cNvSpPr>
          <p:nvPr>
            <p:ph type="ftr" sz="quarter" idx="11"/>
          </p:nvPr>
        </p:nvSpPr>
        <p:spPr/>
        <p:txBody>
          <a:bodyPr/>
          <a:lstStyle/>
          <a:p>
            <a:endParaRPr lang="el-G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9AC2733-D7C6-4092-983D-D906CA894180}" type="slidenum">
              <a:rPr lang="el-GR" smtClean="0"/>
              <a:t>‹#›</a:t>
            </a:fld>
            <a:endParaRPr lang="el-G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32040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6D21A820-652A-40B6-9276-066C7E1E6C8A}" type="datetimeFigureOut">
              <a:rPr lang="el-GR" smtClean="0"/>
              <a:t>17/3/2021</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9AC2733-D7C6-4092-983D-D906CA894180}" type="slidenum">
              <a:rPr lang="el-GR" smtClean="0"/>
              <a:t>‹#›</a:t>
            </a:fld>
            <a:endParaRPr lang="el-GR"/>
          </a:p>
        </p:txBody>
      </p:sp>
    </p:spTree>
    <p:extLst>
      <p:ext uri="{BB962C8B-B14F-4D97-AF65-F5344CB8AC3E}">
        <p14:creationId xmlns:p14="http://schemas.microsoft.com/office/powerpoint/2010/main" val="3522599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6D21A820-652A-40B6-9276-066C7E1E6C8A}" type="datetimeFigureOut">
              <a:rPr lang="el-GR" smtClean="0"/>
              <a:t>17/3/2021</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9AC2733-D7C6-4092-983D-D906CA894180}" type="slidenum">
              <a:rPr lang="el-GR" smtClean="0"/>
              <a:t>‹#›</a:t>
            </a:fld>
            <a:endParaRPr lang="el-GR"/>
          </a:p>
        </p:txBody>
      </p:sp>
    </p:spTree>
    <p:extLst>
      <p:ext uri="{BB962C8B-B14F-4D97-AF65-F5344CB8AC3E}">
        <p14:creationId xmlns:p14="http://schemas.microsoft.com/office/powerpoint/2010/main" val="2685189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6D21A820-652A-40B6-9276-066C7E1E6C8A}" type="datetimeFigureOut">
              <a:rPr lang="el-GR" smtClean="0"/>
              <a:t>17/3/2021</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9AC2733-D7C6-4092-983D-D906CA894180}" type="slidenum">
              <a:rPr lang="el-GR" smtClean="0"/>
              <a:t>‹#›</a:t>
            </a:fld>
            <a:endParaRPr lang="el-GR"/>
          </a:p>
        </p:txBody>
      </p:sp>
    </p:spTree>
    <p:extLst>
      <p:ext uri="{BB962C8B-B14F-4D97-AF65-F5344CB8AC3E}">
        <p14:creationId xmlns:p14="http://schemas.microsoft.com/office/powerpoint/2010/main" val="266503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6D21A820-652A-40B6-9276-066C7E1E6C8A}" type="datetimeFigureOut">
              <a:rPr lang="el-GR" smtClean="0"/>
              <a:t>17/3/2021</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9AC2733-D7C6-4092-983D-D906CA894180}" type="slidenum">
              <a:rPr lang="el-GR" smtClean="0"/>
              <a:t>‹#›</a:t>
            </a:fld>
            <a:endParaRPr lang="el-GR"/>
          </a:p>
        </p:txBody>
      </p:sp>
    </p:spTree>
    <p:extLst>
      <p:ext uri="{BB962C8B-B14F-4D97-AF65-F5344CB8AC3E}">
        <p14:creationId xmlns:p14="http://schemas.microsoft.com/office/powerpoint/2010/main" val="1365869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6D21A820-652A-40B6-9276-066C7E1E6C8A}" type="datetimeFigureOut">
              <a:rPr lang="el-GR" smtClean="0"/>
              <a:t>17/3/2021</a:t>
            </a:fld>
            <a:endParaRPr lang="el-GR"/>
          </a:p>
        </p:txBody>
      </p:sp>
      <p:sp>
        <p:nvSpPr>
          <p:cNvPr id="5" name="Footer Placeholder 4"/>
          <p:cNvSpPr>
            <a:spLocks noGrp="1"/>
          </p:cNvSpPr>
          <p:nvPr>
            <p:ph type="ftr" sz="quarter" idx="11"/>
          </p:nvPr>
        </p:nvSpPr>
        <p:spPr/>
        <p:txBody>
          <a:bodyPr/>
          <a:lstStyle/>
          <a:p>
            <a:endParaRPr lang="el-G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9AC2733-D7C6-4092-983D-D906CA894180}" type="slidenum">
              <a:rPr lang="el-GR" smtClean="0"/>
              <a:t>‹#›</a:t>
            </a:fld>
            <a:endParaRPr lang="el-GR"/>
          </a:p>
        </p:txBody>
      </p:sp>
    </p:spTree>
    <p:extLst>
      <p:ext uri="{BB962C8B-B14F-4D97-AF65-F5344CB8AC3E}">
        <p14:creationId xmlns:p14="http://schemas.microsoft.com/office/powerpoint/2010/main" val="1520008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6D21A820-652A-40B6-9276-066C7E1E6C8A}" type="datetimeFigureOut">
              <a:rPr lang="el-GR" smtClean="0"/>
              <a:t>17/3/2021</a:t>
            </a:fld>
            <a:endParaRPr lang="el-GR"/>
          </a:p>
        </p:txBody>
      </p:sp>
      <p:sp>
        <p:nvSpPr>
          <p:cNvPr id="6" name="Footer Placeholder 5"/>
          <p:cNvSpPr>
            <a:spLocks noGrp="1"/>
          </p:cNvSpPr>
          <p:nvPr>
            <p:ph type="ftr" sz="quarter" idx="11"/>
          </p:nvPr>
        </p:nvSpPr>
        <p:spPr/>
        <p:txBody>
          <a:bodyPr/>
          <a:lstStyle/>
          <a:p>
            <a:endParaRPr lang="el-G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19AC2733-D7C6-4092-983D-D906CA894180}" type="slidenum">
              <a:rPr lang="el-GR" smtClean="0"/>
              <a:t>‹#›</a:t>
            </a:fld>
            <a:endParaRPr lang="el-GR"/>
          </a:p>
        </p:txBody>
      </p:sp>
    </p:spTree>
    <p:extLst>
      <p:ext uri="{BB962C8B-B14F-4D97-AF65-F5344CB8AC3E}">
        <p14:creationId xmlns:p14="http://schemas.microsoft.com/office/powerpoint/2010/main" val="3620979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6D21A820-652A-40B6-9276-066C7E1E6C8A}" type="datetimeFigureOut">
              <a:rPr lang="el-GR" smtClean="0"/>
              <a:t>17/3/2021</a:t>
            </a:fld>
            <a:endParaRPr lang="el-GR"/>
          </a:p>
        </p:txBody>
      </p:sp>
      <p:sp>
        <p:nvSpPr>
          <p:cNvPr id="8" name="Footer Placeholder 7"/>
          <p:cNvSpPr>
            <a:spLocks noGrp="1"/>
          </p:cNvSpPr>
          <p:nvPr>
            <p:ph type="ftr" sz="quarter" idx="11"/>
          </p:nvPr>
        </p:nvSpPr>
        <p:spPr/>
        <p:txBody>
          <a:bodyPr/>
          <a:lstStyle/>
          <a:p>
            <a:endParaRPr lang="el-G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19AC2733-D7C6-4092-983D-D906CA894180}" type="slidenum">
              <a:rPr lang="el-GR" smtClean="0"/>
              <a:t>‹#›</a:t>
            </a:fld>
            <a:endParaRPr lang="el-GR"/>
          </a:p>
        </p:txBody>
      </p:sp>
    </p:spTree>
    <p:extLst>
      <p:ext uri="{BB962C8B-B14F-4D97-AF65-F5344CB8AC3E}">
        <p14:creationId xmlns:p14="http://schemas.microsoft.com/office/powerpoint/2010/main" val="1213579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6D21A820-652A-40B6-9276-066C7E1E6C8A}" type="datetimeFigureOut">
              <a:rPr lang="el-GR" smtClean="0"/>
              <a:t>17/3/2021</a:t>
            </a:fld>
            <a:endParaRPr lang="el-GR"/>
          </a:p>
        </p:txBody>
      </p:sp>
      <p:sp>
        <p:nvSpPr>
          <p:cNvPr id="4" name="Footer Placeholder 3"/>
          <p:cNvSpPr>
            <a:spLocks noGrp="1"/>
          </p:cNvSpPr>
          <p:nvPr>
            <p:ph type="ftr" sz="quarter" idx="11"/>
          </p:nvPr>
        </p:nvSpPr>
        <p:spPr/>
        <p:txBody>
          <a:bodyPr/>
          <a:lstStyle/>
          <a:p>
            <a:endParaRPr lang="el-G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19AC2733-D7C6-4092-983D-D906CA894180}" type="slidenum">
              <a:rPr lang="el-GR" smtClean="0"/>
              <a:t>‹#›</a:t>
            </a:fld>
            <a:endParaRPr lang="el-GR"/>
          </a:p>
        </p:txBody>
      </p:sp>
    </p:spTree>
    <p:extLst>
      <p:ext uri="{BB962C8B-B14F-4D97-AF65-F5344CB8AC3E}">
        <p14:creationId xmlns:p14="http://schemas.microsoft.com/office/powerpoint/2010/main" val="1682301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21A820-652A-40B6-9276-066C7E1E6C8A}" type="datetimeFigureOut">
              <a:rPr lang="el-GR" smtClean="0"/>
              <a:t>17/3/2021</a:t>
            </a:fld>
            <a:endParaRPr lang="el-GR"/>
          </a:p>
        </p:txBody>
      </p:sp>
      <p:sp>
        <p:nvSpPr>
          <p:cNvPr id="3" name="Footer Placeholder 2"/>
          <p:cNvSpPr>
            <a:spLocks noGrp="1"/>
          </p:cNvSpPr>
          <p:nvPr>
            <p:ph type="ftr" sz="quarter" idx="11"/>
          </p:nvPr>
        </p:nvSpPr>
        <p:spPr/>
        <p:txBody>
          <a:bodyPr/>
          <a:lstStyle/>
          <a:p>
            <a:endParaRPr lang="el-G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9AC2733-D7C6-4092-983D-D906CA894180}" type="slidenum">
              <a:rPr lang="el-GR" smtClean="0"/>
              <a:t>‹#›</a:t>
            </a:fld>
            <a:endParaRPr lang="el-GR"/>
          </a:p>
        </p:txBody>
      </p:sp>
    </p:spTree>
    <p:extLst>
      <p:ext uri="{BB962C8B-B14F-4D97-AF65-F5344CB8AC3E}">
        <p14:creationId xmlns:p14="http://schemas.microsoft.com/office/powerpoint/2010/main" val="1524862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6D21A820-652A-40B6-9276-066C7E1E6C8A}" type="datetimeFigureOut">
              <a:rPr lang="el-GR" smtClean="0"/>
              <a:t>17/3/2021</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19AC2733-D7C6-4092-983D-D906CA894180}" type="slidenum">
              <a:rPr lang="el-GR" smtClean="0"/>
              <a:t>‹#›</a:t>
            </a:fld>
            <a:endParaRPr lang="el-GR"/>
          </a:p>
        </p:txBody>
      </p:sp>
    </p:spTree>
    <p:extLst>
      <p:ext uri="{BB962C8B-B14F-4D97-AF65-F5344CB8AC3E}">
        <p14:creationId xmlns:p14="http://schemas.microsoft.com/office/powerpoint/2010/main" val="440475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6D21A820-652A-40B6-9276-066C7E1E6C8A}" type="datetimeFigureOut">
              <a:rPr lang="el-GR" smtClean="0"/>
              <a:t>17/3/2021</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9AC2733-D7C6-4092-983D-D906CA894180}" type="slidenum">
              <a:rPr lang="el-GR" smtClean="0"/>
              <a:t>‹#›</a:t>
            </a:fld>
            <a:endParaRPr lang="el-GR"/>
          </a:p>
        </p:txBody>
      </p:sp>
    </p:spTree>
    <p:extLst>
      <p:ext uri="{BB962C8B-B14F-4D97-AF65-F5344CB8AC3E}">
        <p14:creationId xmlns:p14="http://schemas.microsoft.com/office/powerpoint/2010/main" val="1745450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D21A820-652A-40B6-9276-066C7E1E6C8A}" type="datetimeFigureOut">
              <a:rPr lang="el-GR" smtClean="0"/>
              <a:t>17/3/2021</a:t>
            </a:fld>
            <a:endParaRPr lang="el-G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l-G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19AC2733-D7C6-4092-983D-D906CA894180}" type="slidenum">
              <a:rPr lang="el-GR" smtClean="0"/>
              <a:t>‹#›</a:t>
            </a:fld>
            <a:endParaRPr lang="el-GR"/>
          </a:p>
        </p:txBody>
      </p:sp>
    </p:spTree>
    <p:extLst>
      <p:ext uri="{BB962C8B-B14F-4D97-AF65-F5344CB8AC3E}">
        <p14:creationId xmlns:p14="http://schemas.microsoft.com/office/powerpoint/2010/main" val="407078462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vasnima@sch.gr" TargetMode="Externa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4D287ED-CCAD-4945-A4A6-BB1431DE665D}"/>
              </a:ext>
            </a:extLst>
          </p:cNvPr>
          <p:cNvSpPr>
            <a:spLocks noGrp="1"/>
          </p:cNvSpPr>
          <p:nvPr>
            <p:ph type="ctrTitle"/>
          </p:nvPr>
        </p:nvSpPr>
        <p:spPr>
          <a:xfrm>
            <a:off x="1763486" y="793102"/>
            <a:ext cx="9442579" cy="1474237"/>
          </a:xfrm>
        </p:spPr>
        <p:txBody>
          <a:bodyPr>
            <a:normAutofit fontScale="90000"/>
          </a:bodyPr>
          <a:lstStyle/>
          <a:p>
            <a:pPr algn="ctr"/>
            <a:r>
              <a:rPr lang="el-GR" sz="3600" b="1" dirty="0">
                <a:solidFill>
                  <a:schemeClr val="accent1">
                    <a:lumMod val="75000"/>
                  </a:schemeClr>
                </a:solidFill>
              </a:rPr>
              <a:t>Αναζητώντας πηγές υποστήριξης </a:t>
            </a:r>
            <a:br>
              <a:rPr lang="el-GR" sz="3600" b="1" dirty="0">
                <a:solidFill>
                  <a:schemeClr val="accent1">
                    <a:lumMod val="75000"/>
                  </a:schemeClr>
                </a:solidFill>
              </a:rPr>
            </a:br>
            <a:r>
              <a:rPr lang="el-GR" sz="3600" b="1" dirty="0">
                <a:solidFill>
                  <a:schemeClr val="accent1">
                    <a:lumMod val="75000"/>
                  </a:schemeClr>
                </a:solidFill>
              </a:rPr>
              <a:t>σε περιόδους κρίσιμων γεγονότων </a:t>
            </a:r>
            <a:br>
              <a:rPr lang="el-GR" sz="3600" b="1" dirty="0">
                <a:solidFill>
                  <a:schemeClr val="accent1">
                    <a:lumMod val="75000"/>
                  </a:schemeClr>
                </a:solidFill>
              </a:rPr>
            </a:br>
            <a:r>
              <a:rPr lang="el-GR" sz="3600" b="1" dirty="0">
                <a:solidFill>
                  <a:schemeClr val="accent1">
                    <a:lumMod val="75000"/>
                  </a:schemeClr>
                </a:solidFill>
              </a:rPr>
              <a:t>στη σχολική κοινότητα </a:t>
            </a:r>
          </a:p>
        </p:txBody>
      </p:sp>
      <p:sp>
        <p:nvSpPr>
          <p:cNvPr id="3" name="Υπότιτλος 2">
            <a:extLst>
              <a:ext uri="{FF2B5EF4-FFF2-40B4-BE49-F238E27FC236}">
                <a16:creationId xmlns:a16="http://schemas.microsoft.com/office/drawing/2014/main" id="{6FD56A7F-7B10-48B4-B3C3-81F790A4603B}"/>
              </a:ext>
            </a:extLst>
          </p:cNvPr>
          <p:cNvSpPr>
            <a:spLocks noGrp="1"/>
          </p:cNvSpPr>
          <p:nvPr>
            <p:ph type="subTitle" idx="1"/>
          </p:nvPr>
        </p:nvSpPr>
        <p:spPr>
          <a:xfrm>
            <a:off x="1054361" y="4320072"/>
            <a:ext cx="10776856" cy="942393"/>
          </a:xfrm>
        </p:spPr>
        <p:txBody>
          <a:bodyPr>
            <a:noAutofit/>
          </a:bodyPr>
          <a:lstStyle/>
          <a:p>
            <a:pPr algn="r">
              <a:spcBef>
                <a:spcPts val="0"/>
              </a:spcBef>
            </a:pPr>
            <a:r>
              <a:rPr lang="el-GR" sz="2000" b="1" dirty="0">
                <a:latin typeface="+mj-lt"/>
              </a:rPr>
              <a:t>Βασιλική </a:t>
            </a:r>
            <a:r>
              <a:rPr lang="el-GR" sz="2000" b="1" dirty="0" err="1">
                <a:latin typeface="+mj-lt"/>
              </a:rPr>
              <a:t>Νημά</a:t>
            </a:r>
            <a:r>
              <a:rPr lang="el-GR" sz="2000" b="1" dirty="0">
                <a:latin typeface="+mj-lt"/>
              </a:rPr>
              <a:t> </a:t>
            </a:r>
          </a:p>
          <a:p>
            <a:pPr algn="r">
              <a:spcBef>
                <a:spcPts val="0"/>
              </a:spcBef>
            </a:pPr>
            <a:r>
              <a:rPr lang="el-GR" sz="1200" dirty="0">
                <a:latin typeface="+mj-lt"/>
              </a:rPr>
              <a:t>Σχολική Ψυχολόγος </a:t>
            </a:r>
          </a:p>
          <a:p>
            <a:pPr algn="r">
              <a:spcBef>
                <a:spcPts val="0"/>
              </a:spcBef>
            </a:pPr>
            <a:r>
              <a:rPr lang="el-GR" sz="1200" dirty="0" err="1">
                <a:latin typeface="+mj-lt"/>
              </a:rPr>
              <a:t>MSc</a:t>
            </a:r>
            <a:r>
              <a:rPr lang="el-GR" sz="1200" dirty="0">
                <a:latin typeface="+mj-lt"/>
              </a:rPr>
              <a:t> Πρωτοβάθμια Φροντίδα Υγείας &amp; </a:t>
            </a:r>
          </a:p>
          <a:p>
            <a:pPr algn="r">
              <a:spcBef>
                <a:spcPts val="0"/>
              </a:spcBef>
            </a:pPr>
            <a:r>
              <a:rPr lang="el-GR" sz="1200" dirty="0">
                <a:latin typeface="+mj-lt"/>
              </a:rPr>
              <a:t>Συναισθηματικές και Συγκινησιακές Δυναμικές και Εκπαίδευση</a:t>
            </a:r>
          </a:p>
          <a:p>
            <a:pPr algn="r">
              <a:spcBef>
                <a:spcPts val="0"/>
              </a:spcBef>
            </a:pPr>
            <a:r>
              <a:rPr lang="el-GR" sz="1200" dirty="0">
                <a:latin typeface="+mj-lt"/>
              </a:rPr>
              <a:t>Εκπαιδεύτρια Ενηλίκων </a:t>
            </a:r>
          </a:p>
          <a:p>
            <a:pPr algn="r">
              <a:spcBef>
                <a:spcPts val="0"/>
              </a:spcBef>
            </a:pPr>
            <a:r>
              <a:rPr lang="el-GR" sz="1200" dirty="0">
                <a:latin typeface="+mj-lt"/>
              </a:rPr>
              <a:t>e-</a:t>
            </a:r>
            <a:r>
              <a:rPr lang="el-GR" sz="1200" dirty="0" err="1">
                <a:latin typeface="+mj-lt"/>
              </a:rPr>
              <a:t>mail</a:t>
            </a:r>
            <a:r>
              <a:rPr lang="el-GR" sz="1200" dirty="0">
                <a:latin typeface="+mj-lt"/>
              </a:rPr>
              <a:t>: </a:t>
            </a:r>
            <a:r>
              <a:rPr lang="el-GR" sz="1200" dirty="0">
                <a:latin typeface="+mj-lt"/>
                <a:hlinkClick r:id="rId2"/>
              </a:rPr>
              <a:t>vasnima@sch.gr</a:t>
            </a:r>
            <a:endParaRPr lang="el-GR" sz="1200" dirty="0">
              <a:latin typeface="+mj-lt"/>
            </a:endParaRPr>
          </a:p>
          <a:p>
            <a:pPr algn="r">
              <a:spcBef>
                <a:spcPts val="0"/>
              </a:spcBef>
            </a:pPr>
            <a:endParaRPr lang="el-GR" sz="1200" dirty="0">
              <a:latin typeface="+mj-lt"/>
            </a:endParaRPr>
          </a:p>
          <a:p>
            <a:pPr marL="182880" indent="-228600" algn="ctr">
              <a:spcBef>
                <a:spcPts val="0"/>
              </a:spcBef>
            </a:pPr>
            <a:r>
              <a:rPr lang="el-GR" sz="1400" dirty="0">
                <a:effectLst/>
                <a:latin typeface="Calibri" panose="020F0502020204030204" pitchFamily="34" charset="0"/>
                <a:ea typeface="Times New Roman" panose="02020603050405020304" pitchFamily="18" charset="0"/>
                <a:cs typeface="Times New Roman" panose="02020603050405020304" pitchFamily="18" charset="0"/>
              </a:rPr>
              <a:t>ΕΡΓΟ :</a:t>
            </a:r>
            <a:r>
              <a:rPr lang="el-GR" sz="1400" dirty="0">
                <a:effectLst/>
                <a:latin typeface="Calibri" panose="020F0502020204030204" pitchFamily="34" charset="0"/>
                <a:ea typeface="Times New Roman" panose="02020603050405020304" pitchFamily="18" charset="0"/>
              </a:rPr>
              <a:t> «</a:t>
            </a:r>
            <a:r>
              <a:rPr lang="el-GR" sz="1400" dirty="0">
                <a:solidFill>
                  <a:srgbClr val="000000"/>
                </a:solidFill>
                <a:effectLst/>
                <a:latin typeface="Calibri" panose="020F0502020204030204" pitchFamily="34" charset="0"/>
                <a:ea typeface="Times New Roman" panose="02020603050405020304" pitchFamily="18" charset="0"/>
                <a:cs typeface="Tahoma" panose="020B0604030504040204" pitchFamily="34" charset="0"/>
              </a:rPr>
              <a:t>Υποστήριξη σχολικών Μονάδων Α/</a:t>
            </a:r>
            <a:r>
              <a:rPr lang="el-GR" sz="1400" dirty="0" err="1">
                <a:solidFill>
                  <a:srgbClr val="000000"/>
                </a:solidFill>
                <a:effectLst/>
                <a:latin typeface="Calibri" panose="020F0502020204030204" pitchFamily="34" charset="0"/>
                <a:ea typeface="Times New Roman" panose="02020603050405020304" pitchFamily="18" charset="0"/>
                <a:cs typeface="Tahoma" panose="020B0604030504040204" pitchFamily="34" charset="0"/>
              </a:rPr>
              <a:t>θμιας</a:t>
            </a:r>
            <a:r>
              <a:rPr lang="el-GR" sz="1400" dirty="0">
                <a:solidFill>
                  <a:srgbClr val="000000"/>
                </a:solidFill>
                <a:effectLst/>
                <a:latin typeface="Calibri" panose="020F0502020204030204" pitchFamily="34" charset="0"/>
                <a:ea typeface="Times New Roman" panose="02020603050405020304" pitchFamily="18" charset="0"/>
                <a:cs typeface="Tahoma" panose="020B0604030504040204" pitchFamily="34" charset="0"/>
              </a:rPr>
              <a:t> και Β/</a:t>
            </a:r>
            <a:r>
              <a:rPr lang="el-GR" sz="1400" dirty="0" err="1">
                <a:solidFill>
                  <a:srgbClr val="000000"/>
                </a:solidFill>
                <a:effectLst/>
                <a:latin typeface="Calibri" panose="020F0502020204030204" pitchFamily="34" charset="0"/>
                <a:ea typeface="Times New Roman" panose="02020603050405020304" pitchFamily="18" charset="0"/>
                <a:cs typeface="Tahoma" panose="020B0604030504040204" pitchFamily="34" charset="0"/>
              </a:rPr>
              <a:t>θμιας</a:t>
            </a:r>
            <a:r>
              <a:rPr lang="el-GR" sz="1400" dirty="0">
                <a:solidFill>
                  <a:srgbClr val="000000"/>
                </a:solidFill>
                <a:effectLst/>
                <a:latin typeface="Calibri" panose="020F0502020204030204" pitchFamily="34" charset="0"/>
                <a:ea typeface="Times New Roman" panose="02020603050405020304" pitchFamily="18" charset="0"/>
                <a:cs typeface="Tahoma" panose="020B0604030504040204" pitchFamily="34" charset="0"/>
              </a:rPr>
              <a:t> Εκπαίδευσης από Ψυχολόγους</a:t>
            </a:r>
            <a:r>
              <a:rPr lang="el-GR" sz="1400" dirty="0">
                <a:latin typeface="Times New Roman" panose="02020603050405020304" pitchFamily="18" charset="0"/>
                <a:ea typeface="Times New Roman" panose="02020603050405020304" pitchFamily="18" charset="0"/>
              </a:rPr>
              <a:t> </a:t>
            </a:r>
            <a:r>
              <a:rPr lang="el-GR" sz="1400" dirty="0">
                <a:solidFill>
                  <a:srgbClr val="000000"/>
                </a:solidFill>
                <a:effectLst/>
                <a:latin typeface="Calibri" panose="020F0502020204030204" pitchFamily="34" charset="0"/>
                <a:ea typeface="Times New Roman" panose="02020603050405020304" pitchFamily="18" charset="0"/>
                <a:cs typeface="Tahoma" panose="020B0604030504040204" pitchFamily="34" charset="0"/>
              </a:rPr>
              <a:t>και Κοινωνικούς Λειτουργούς»</a:t>
            </a:r>
            <a:r>
              <a:rPr lang="el-GR" sz="1400" dirty="0">
                <a:effectLst/>
                <a:latin typeface="Calibri" panose="020F0502020204030204" pitchFamily="34" charset="0"/>
                <a:ea typeface="Times New Roman" panose="02020603050405020304" pitchFamily="18" charset="0"/>
              </a:rPr>
              <a:t>, </a:t>
            </a:r>
          </a:p>
          <a:p>
            <a:pPr marL="182880" indent="-228600" algn="ctr">
              <a:spcBef>
                <a:spcPts val="0"/>
              </a:spcBef>
            </a:pPr>
            <a:r>
              <a:rPr lang="el-GR" sz="1400" dirty="0">
                <a:effectLst/>
                <a:latin typeface="Calibri" panose="020F0502020204030204" pitchFamily="34" charset="0"/>
                <a:ea typeface="Times New Roman" panose="02020603050405020304" pitchFamily="18" charset="0"/>
              </a:rPr>
              <a:t>με κωδικό ΟΠΣ </a:t>
            </a:r>
            <a:r>
              <a:rPr lang="el-GR" sz="1400" dirty="0">
                <a:solidFill>
                  <a:srgbClr val="000000"/>
                </a:solidFill>
                <a:effectLst/>
                <a:latin typeface="Calibri" panose="020F0502020204030204" pitchFamily="34" charset="0"/>
                <a:ea typeface="Times New Roman" panose="02020603050405020304" pitchFamily="18" charset="0"/>
                <a:cs typeface="Tahoma" panose="020B0604030504040204" pitchFamily="34" charset="0"/>
              </a:rPr>
              <a:t>5070727</a:t>
            </a:r>
            <a:r>
              <a:rPr lang="el-GR" sz="1400" dirty="0">
                <a:effectLst/>
                <a:latin typeface="Calibri" panose="020F0502020204030204" pitchFamily="34" charset="0"/>
                <a:ea typeface="Times New Roman" panose="02020603050405020304" pitchFamily="18" charset="0"/>
                <a:cs typeface="Times New Roman" panose="02020603050405020304" pitchFamily="18" charset="0"/>
              </a:rPr>
              <a:t>,  Σχολικό  Έτος 2020-2021.</a:t>
            </a:r>
          </a:p>
          <a:p>
            <a:pPr marL="182880" indent="-228600" algn="ctr">
              <a:spcBef>
                <a:spcPts val="0"/>
              </a:spcBef>
            </a:pPr>
            <a:endParaRPr lang="el-GR" sz="1400" dirty="0">
              <a:latin typeface="Calibri" panose="020F0502020204030204" pitchFamily="34" charset="0"/>
              <a:ea typeface="Times New Roman" panose="02020603050405020304" pitchFamily="18" charset="0"/>
              <a:cs typeface="Times New Roman" panose="02020603050405020304" pitchFamily="18" charset="0"/>
            </a:endParaRPr>
          </a:p>
          <a:p>
            <a:pPr marL="182880" indent="-228600" algn="ctr"/>
            <a:endParaRPr lang="el-GR" sz="1400" dirty="0">
              <a:effectLst/>
              <a:latin typeface="Times New Roman" panose="02020603050405020304" pitchFamily="18" charset="0"/>
              <a:ea typeface="Times New Roman" panose="02020603050405020304" pitchFamily="18" charset="0"/>
            </a:endParaRPr>
          </a:p>
          <a:p>
            <a:pPr algn="r">
              <a:spcBef>
                <a:spcPts val="0"/>
              </a:spcBef>
            </a:pPr>
            <a:endParaRPr lang="el-GR" sz="1400" dirty="0">
              <a:latin typeface="+mj-lt"/>
            </a:endParaRPr>
          </a:p>
        </p:txBody>
      </p:sp>
      <p:pic>
        <p:nvPicPr>
          <p:cNvPr id="4" name="Εικόνα 3">
            <a:extLst>
              <a:ext uri="{FF2B5EF4-FFF2-40B4-BE49-F238E27FC236}">
                <a16:creationId xmlns:a16="http://schemas.microsoft.com/office/drawing/2014/main" id="{1B542CAD-DF7E-4E5D-BEF0-A712F79C9CFF}"/>
              </a:ext>
            </a:extLst>
          </p:cNvPr>
          <p:cNvPicPr/>
          <p:nvPr/>
        </p:nvPicPr>
        <p:blipFill>
          <a:blip r:embed="rId3">
            <a:extLst>
              <a:ext uri="{28A0092B-C50C-407E-A947-70E740481C1C}">
                <a14:useLocalDpi xmlns:a14="http://schemas.microsoft.com/office/drawing/2010/main" val="0"/>
              </a:ext>
            </a:extLst>
          </a:blip>
          <a:stretch>
            <a:fillRect/>
          </a:stretch>
        </p:blipFill>
        <p:spPr>
          <a:xfrm>
            <a:off x="2974190" y="6242180"/>
            <a:ext cx="7021169" cy="582813"/>
          </a:xfrm>
          <a:prstGeom prst="rect">
            <a:avLst/>
          </a:prstGeom>
        </p:spPr>
      </p:pic>
      <p:pic>
        <p:nvPicPr>
          <p:cNvPr id="5" name="4 - Θέση περιεχομένου" descr="unnamed.jpg">
            <a:extLst>
              <a:ext uri="{FF2B5EF4-FFF2-40B4-BE49-F238E27FC236}">
                <a16:creationId xmlns:a16="http://schemas.microsoft.com/office/drawing/2014/main" id="{C2C5D0A2-8FBF-4A66-8EA2-92F509C190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378691" y="2494189"/>
            <a:ext cx="3314700" cy="2333625"/>
          </a:xfrm>
          <a:prstGeom prst="rect">
            <a:avLst/>
          </a:prstGeom>
        </p:spPr>
      </p:pic>
    </p:spTree>
    <p:extLst>
      <p:ext uri="{BB962C8B-B14F-4D97-AF65-F5344CB8AC3E}">
        <p14:creationId xmlns:p14="http://schemas.microsoft.com/office/powerpoint/2010/main" val="1267420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F4DA40-B391-4DBF-AA7B-E11A279544BA}"/>
              </a:ext>
            </a:extLst>
          </p:cNvPr>
          <p:cNvSpPr>
            <a:spLocks noGrp="1"/>
          </p:cNvSpPr>
          <p:nvPr>
            <p:ph type="title"/>
          </p:nvPr>
        </p:nvSpPr>
        <p:spPr>
          <a:xfrm>
            <a:off x="1912776" y="624110"/>
            <a:ext cx="6130212" cy="654184"/>
          </a:xfrm>
        </p:spPr>
        <p:txBody>
          <a:bodyPr>
            <a:normAutofit/>
          </a:bodyPr>
          <a:lstStyle/>
          <a:p>
            <a:pPr algn="ctr"/>
            <a:r>
              <a:rPr lang="el-GR" sz="3200" b="1" dirty="0"/>
              <a:t>Φάσεις – Στάδια των Κρίσεων</a:t>
            </a:r>
          </a:p>
        </p:txBody>
      </p:sp>
      <p:sp>
        <p:nvSpPr>
          <p:cNvPr id="3" name="Θέση περιεχομένου 2">
            <a:extLst>
              <a:ext uri="{FF2B5EF4-FFF2-40B4-BE49-F238E27FC236}">
                <a16:creationId xmlns:a16="http://schemas.microsoft.com/office/drawing/2014/main" id="{7A766D1D-31C0-4EE0-B914-1104040AE251}"/>
              </a:ext>
            </a:extLst>
          </p:cNvPr>
          <p:cNvSpPr>
            <a:spLocks noGrp="1"/>
          </p:cNvSpPr>
          <p:nvPr>
            <p:ph idx="1"/>
          </p:nvPr>
        </p:nvSpPr>
        <p:spPr>
          <a:xfrm>
            <a:off x="2080728" y="1390261"/>
            <a:ext cx="8817428" cy="5215811"/>
          </a:xfrm>
        </p:spPr>
        <p:txBody>
          <a:bodyPr>
            <a:normAutofit lnSpcReduction="10000"/>
          </a:bodyPr>
          <a:lstStyle/>
          <a:p>
            <a:pPr>
              <a:buFont typeface="+mj-lt"/>
              <a:buAutoNum type="alphaUcPeriod"/>
            </a:pPr>
            <a:r>
              <a:rPr lang="el-GR" b="1" dirty="0">
                <a:solidFill>
                  <a:schemeClr val="accent1"/>
                </a:solidFill>
              </a:rPr>
              <a:t>Πρώτη επαφή με το γεγονός: </a:t>
            </a:r>
          </a:p>
          <a:p>
            <a:pPr marL="0" indent="0">
              <a:buNone/>
            </a:pPr>
            <a:r>
              <a:rPr lang="el-GR" dirty="0"/>
              <a:t>–- Κατακλυσμιαία συναισθήματα /παρεμπόδιση εύρεσης ακόμη και των πιο απλών λύσεων για αντιμετώπιση. </a:t>
            </a:r>
          </a:p>
          <a:p>
            <a:pPr marL="0" indent="0">
              <a:buNone/>
            </a:pPr>
            <a:r>
              <a:rPr lang="el-GR" b="1" dirty="0">
                <a:solidFill>
                  <a:schemeClr val="accent1"/>
                </a:solidFill>
              </a:rPr>
              <a:t>Β. Φάση επεξεργασίας του γεγονότος: </a:t>
            </a:r>
          </a:p>
          <a:p>
            <a:pPr marL="0" indent="0">
              <a:buNone/>
            </a:pPr>
            <a:r>
              <a:rPr lang="el-GR" dirty="0"/>
              <a:t>–-</a:t>
            </a:r>
            <a:r>
              <a:rPr lang="el-GR" b="1" dirty="0"/>
              <a:t>  </a:t>
            </a:r>
            <a:r>
              <a:rPr lang="el-GR" dirty="0"/>
              <a:t>Πρώτες συναισθηματικές αντιδράσεις (κλάμα, άρνηση, θυμός). </a:t>
            </a:r>
          </a:p>
          <a:p>
            <a:pPr marL="0" indent="0">
              <a:buNone/>
            </a:pPr>
            <a:r>
              <a:rPr lang="el-GR" dirty="0"/>
              <a:t>–-  Πολλά άτομα επιθυμούν να συζητήσουν το γεγονός με άτομα που έζησαν το γεγονός (το ίδιο μαζί τους ή άλλο). </a:t>
            </a:r>
          </a:p>
          <a:p>
            <a:pPr marL="0" indent="0">
              <a:buNone/>
            </a:pPr>
            <a:r>
              <a:rPr lang="el-GR" dirty="0"/>
              <a:t>–- Συνειδητοποίηση του φυσιολογικού χαρακτήρα των συναισθημάτων τους.</a:t>
            </a:r>
          </a:p>
          <a:p>
            <a:pPr marL="0" indent="0">
              <a:buNone/>
            </a:pPr>
            <a:r>
              <a:rPr lang="el-GR" b="1" dirty="0">
                <a:solidFill>
                  <a:schemeClr val="accent1"/>
                </a:solidFill>
              </a:rPr>
              <a:t>Γ. Φάση αντιμετώπισης ή προσαρμογής: </a:t>
            </a:r>
          </a:p>
          <a:p>
            <a:pPr marL="0" indent="0">
              <a:buNone/>
            </a:pPr>
            <a:r>
              <a:rPr lang="el-GR" dirty="0"/>
              <a:t>– Αρχίζει να διαφαίνεται η ανάκαμψη.</a:t>
            </a:r>
          </a:p>
          <a:p>
            <a:pPr marL="0" indent="0">
              <a:buNone/>
            </a:pPr>
            <a:r>
              <a:rPr lang="el-GR" dirty="0"/>
              <a:t>– Γενικότερος απολογισμός των συνεπειών. </a:t>
            </a:r>
          </a:p>
          <a:p>
            <a:pPr marL="0" indent="0">
              <a:buNone/>
            </a:pPr>
            <a:r>
              <a:rPr lang="el-GR" dirty="0"/>
              <a:t>– Έναρξη δράσης με σκοπό την αντιμετώπιση. </a:t>
            </a:r>
          </a:p>
          <a:p>
            <a:pPr marL="0" indent="0">
              <a:buNone/>
            </a:pPr>
            <a:r>
              <a:rPr lang="el-GR" b="1" dirty="0">
                <a:solidFill>
                  <a:schemeClr val="accent1"/>
                </a:solidFill>
              </a:rPr>
              <a:t>Δ. Επιστροφή στο επίπεδο λειτουργίας πριν από την κρίση:</a:t>
            </a:r>
            <a:r>
              <a:rPr lang="el-GR" dirty="0">
                <a:solidFill>
                  <a:schemeClr val="accent1"/>
                </a:solidFill>
              </a:rPr>
              <a:t> </a:t>
            </a:r>
          </a:p>
          <a:p>
            <a:pPr marL="0" indent="0">
              <a:buNone/>
            </a:pPr>
            <a:r>
              <a:rPr lang="el-GR" dirty="0"/>
              <a:t>Μακρόχρονη περίοδος, μερικοί μήνες έως και χρόνια.</a:t>
            </a:r>
          </a:p>
        </p:txBody>
      </p:sp>
    </p:spTree>
    <p:extLst>
      <p:ext uri="{BB962C8B-B14F-4D97-AF65-F5344CB8AC3E}">
        <p14:creationId xmlns:p14="http://schemas.microsoft.com/office/powerpoint/2010/main" val="2642749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F6E011D-677E-4A9B-A4E2-80149A891EB0}"/>
              </a:ext>
            </a:extLst>
          </p:cNvPr>
          <p:cNvSpPr>
            <a:spLocks noGrp="1"/>
          </p:cNvSpPr>
          <p:nvPr>
            <p:ph type="title"/>
          </p:nvPr>
        </p:nvSpPr>
        <p:spPr>
          <a:xfrm>
            <a:off x="1623527" y="755781"/>
            <a:ext cx="10263673" cy="541174"/>
          </a:xfrm>
        </p:spPr>
        <p:txBody>
          <a:bodyPr>
            <a:noAutofit/>
          </a:bodyPr>
          <a:lstStyle/>
          <a:p>
            <a:r>
              <a:rPr lang="el-GR" sz="2400" b="1" dirty="0"/>
              <a:t>Οι 3 γνωστότερες διαγνώσεις για τα άτομα που έχουν βιώσει κρίση</a:t>
            </a:r>
          </a:p>
        </p:txBody>
      </p:sp>
      <p:sp>
        <p:nvSpPr>
          <p:cNvPr id="3" name="Θέση περιεχομένου 2">
            <a:extLst>
              <a:ext uri="{FF2B5EF4-FFF2-40B4-BE49-F238E27FC236}">
                <a16:creationId xmlns:a16="http://schemas.microsoft.com/office/drawing/2014/main" id="{AC9AFC64-53A6-474E-9830-6981C2B42074}"/>
              </a:ext>
            </a:extLst>
          </p:cNvPr>
          <p:cNvSpPr>
            <a:spLocks noGrp="1"/>
          </p:cNvSpPr>
          <p:nvPr>
            <p:ph idx="1"/>
          </p:nvPr>
        </p:nvSpPr>
        <p:spPr>
          <a:xfrm>
            <a:off x="1446245" y="1371599"/>
            <a:ext cx="9713167" cy="4478695"/>
          </a:xfrm>
        </p:spPr>
        <p:txBody>
          <a:bodyPr>
            <a:normAutofit/>
          </a:bodyPr>
          <a:lstStyle/>
          <a:p>
            <a:r>
              <a:rPr lang="el-GR" sz="2000" dirty="0"/>
              <a:t>Διαταραχή Μετατραυματικού Στρες (PTSD). </a:t>
            </a:r>
          </a:p>
          <a:p>
            <a:r>
              <a:rPr lang="el-GR" sz="2000" dirty="0"/>
              <a:t>Οξεία Διαταραχή Στρες. </a:t>
            </a:r>
          </a:p>
          <a:p>
            <a:r>
              <a:rPr lang="el-GR" sz="2000" dirty="0"/>
              <a:t>Σύνδρομο Δυσλειτουργιών Προσαρμογής. </a:t>
            </a:r>
            <a:r>
              <a:rPr lang="el-GR" sz="1200" b="1" dirty="0"/>
              <a:t>(DSM-IV, American Psychiatric Association, 2000.)</a:t>
            </a:r>
            <a:endParaRPr lang="en-US" sz="1200" b="1" dirty="0"/>
          </a:p>
          <a:p>
            <a:pPr marL="0" indent="0" algn="ctr">
              <a:buNone/>
            </a:pPr>
            <a:endParaRPr lang="el-GR" sz="2000" b="1" dirty="0"/>
          </a:p>
          <a:p>
            <a:pPr marL="0" indent="0" algn="ctr">
              <a:buNone/>
            </a:pPr>
            <a:r>
              <a:rPr lang="el-GR" sz="2000" b="1" dirty="0"/>
              <a:t>Σημάδια μη-υποχώρησης μιας κρίσης</a:t>
            </a:r>
          </a:p>
          <a:p>
            <a:pPr marL="0" indent="0" algn="ctr">
              <a:buNone/>
            </a:pPr>
            <a:endParaRPr lang="en-US" sz="2000" b="1" dirty="0"/>
          </a:p>
        </p:txBody>
      </p:sp>
      <p:graphicFrame>
        <p:nvGraphicFramePr>
          <p:cNvPr id="4" name="Πίνακας 4">
            <a:extLst>
              <a:ext uri="{FF2B5EF4-FFF2-40B4-BE49-F238E27FC236}">
                <a16:creationId xmlns:a16="http://schemas.microsoft.com/office/drawing/2014/main" id="{7A1C21B3-F16A-46C6-8F29-DE27F8F93FC5}"/>
              </a:ext>
            </a:extLst>
          </p:cNvPr>
          <p:cNvGraphicFramePr>
            <a:graphicFrameLocks/>
          </p:cNvGraphicFramePr>
          <p:nvPr>
            <p:extLst>
              <p:ext uri="{D42A27DB-BD31-4B8C-83A1-F6EECF244321}">
                <p14:modId xmlns:p14="http://schemas.microsoft.com/office/powerpoint/2010/main" val="3650043912"/>
              </p:ext>
            </p:extLst>
          </p:nvPr>
        </p:nvGraphicFramePr>
        <p:xfrm>
          <a:off x="2556586" y="3699588"/>
          <a:ext cx="6904653" cy="2262985"/>
        </p:xfrm>
        <a:graphic>
          <a:graphicData uri="http://schemas.openxmlformats.org/drawingml/2006/table">
            <a:tbl>
              <a:tblPr firstRow="1" bandRow="1">
                <a:tableStyleId>{69CF1AB2-1976-4502-BF36-3FF5EA218861}</a:tableStyleId>
              </a:tblPr>
              <a:tblGrid>
                <a:gridCol w="3327972">
                  <a:extLst>
                    <a:ext uri="{9D8B030D-6E8A-4147-A177-3AD203B41FA5}">
                      <a16:colId xmlns:a16="http://schemas.microsoft.com/office/drawing/2014/main" val="918589623"/>
                    </a:ext>
                  </a:extLst>
                </a:gridCol>
                <a:gridCol w="3576681">
                  <a:extLst>
                    <a:ext uri="{9D8B030D-6E8A-4147-A177-3AD203B41FA5}">
                      <a16:colId xmlns:a16="http://schemas.microsoft.com/office/drawing/2014/main" val="3974989259"/>
                    </a:ext>
                  </a:extLst>
                </a:gridCol>
              </a:tblGrid>
              <a:tr h="433562">
                <a:tc>
                  <a:txBody>
                    <a:bodyPr/>
                    <a:lstStyle/>
                    <a:p>
                      <a:pPr algn="ctr"/>
                      <a:r>
                        <a:rPr lang="el-GR" sz="1400" b="1" dirty="0"/>
                        <a:t>Έμμονες σκέψεις/ εικόνες</a:t>
                      </a:r>
                    </a:p>
                  </a:txBody>
                  <a:tcPr/>
                </a:tc>
                <a:tc>
                  <a:txBody>
                    <a:bodyPr/>
                    <a:lstStyle/>
                    <a:p>
                      <a:pPr algn="ctr"/>
                      <a:r>
                        <a:rPr lang="el-GR" sz="1400" b="1" dirty="0"/>
                        <a:t>Κατάθλιψη, ενοχές, αίσθημα ντροπής </a:t>
                      </a:r>
                    </a:p>
                  </a:txBody>
                  <a:tcPr/>
                </a:tc>
                <a:extLst>
                  <a:ext uri="{0D108BD9-81ED-4DB2-BD59-A6C34878D82A}">
                    <a16:rowId xmlns:a16="http://schemas.microsoft.com/office/drawing/2014/main" val="2203795765"/>
                  </a:ext>
                </a:extLst>
              </a:tr>
              <a:tr h="391575">
                <a:tc>
                  <a:txBody>
                    <a:bodyPr/>
                    <a:lstStyle/>
                    <a:p>
                      <a:pPr algn="ctr"/>
                      <a:r>
                        <a:rPr lang="el-GR" sz="1400" b="1" dirty="0"/>
                        <a:t>Επαναβίωση του συμβάντος</a:t>
                      </a:r>
                    </a:p>
                  </a:txBody>
                  <a:tcPr/>
                </a:tc>
                <a:tc>
                  <a:txBody>
                    <a:bodyPr/>
                    <a:lstStyle/>
                    <a:p>
                      <a:pPr algn="ctr"/>
                      <a:r>
                        <a:rPr lang="el-GR" sz="1400" b="1" dirty="0"/>
                        <a:t>Καταναγκασμοί</a:t>
                      </a:r>
                    </a:p>
                  </a:txBody>
                  <a:tcPr/>
                </a:tc>
                <a:extLst>
                  <a:ext uri="{0D108BD9-81ED-4DB2-BD59-A6C34878D82A}">
                    <a16:rowId xmlns:a16="http://schemas.microsoft.com/office/drawing/2014/main" val="330725905"/>
                  </a:ext>
                </a:extLst>
              </a:tr>
              <a:tr h="358296">
                <a:tc>
                  <a:txBody>
                    <a:bodyPr/>
                    <a:lstStyle/>
                    <a:p>
                      <a:pPr algn="ctr"/>
                      <a:r>
                        <a:rPr lang="el-GR" sz="1400" b="1" dirty="0"/>
                        <a:t>Σωματική/ ψυχική κόπωση</a:t>
                      </a:r>
                    </a:p>
                  </a:txBody>
                  <a:tcPr/>
                </a:tc>
                <a:tc>
                  <a:txBody>
                    <a:bodyPr/>
                    <a:lstStyle/>
                    <a:p>
                      <a:pPr algn="ctr"/>
                      <a:r>
                        <a:rPr lang="el-GR" sz="1400" b="1" dirty="0"/>
                        <a:t>Κοινωνική απόσυρση</a:t>
                      </a:r>
                    </a:p>
                  </a:txBody>
                  <a:tcPr/>
                </a:tc>
                <a:extLst>
                  <a:ext uri="{0D108BD9-81ED-4DB2-BD59-A6C34878D82A}">
                    <a16:rowId xmlns:a16="http://schemas.microsoft.com/office/drawing/2014/main" val="412263322"/>
                  </a:ext>
                </a:extLst>
              </a:tr>
              <a:tr h="362961">
                <a:tc>
                  <a:txBody>
                    <a:bodyPr/>
                    <a:lstStyle/>
                    <a:p>
                      <a:pPr algn="ctr"/>
                      <a:r>
                        <a:rPr lang="el-GR" sz="1400" b="1" dirty="0"/>
                        <a:t>Υπνηλία</a:t>
                      </a:r>
                    </a:p>
                  </a:txBody>
                  <a:tcPr/>
                </a:tc>
                <a:tc>
                  <a:txBody>
                    <a:bodyPr/>
                    <a:lstStyle/>
                    <a:p>
                      <a:pPr algn="ctr"/>
                      <a:r>
                        <a:rPr lang="el-GR" sz="1400" b="1" dirty="0"/>
                        <a:t>Κατάχρηση αλκοόλ, ουσιών</a:t>
                      </a:r>
                    </a:p>
                  </a:txBody>
                  <a:tcPr/>
                </a:tc>
                <a:extLst>
                  <a:ext uri="{0D108BD9-81ED-4DB2-BD59-A6C34878D82A}">
                    <a16:rowId xmlns:a16="http://schemas.microsoft.com/office/drawing/2014/main" val="1593942983"/>
                  </a:ext>
                </a:extLst>
              </a:tr>
              <a:tr h="373224">
                <a:tc>
                  <a:txBody>
                    <a:bodyPr/>
                    <a:lstStyle/>
                    <a:p>
                      <a:pPr algn="ctr"/>
                      <a:r>
                        <a:rPr lang="el-GR" sz="1400" b="1" dirty="0"/>
                        <a:t>Διαταραχές διατροφής</a:t>
                      </a:r>
                    </a:p>
                  </a:txBody>
                  <a:tcPr/>
                </a:tc>
                <a:tc>
                  <a:txBody>
                    <a:bodyPr/>
                    <a:lstStyle/>
                    <a:p>
                      <a:pPr algn="ctr"/>
                      <a:r>
                        <a:rPr lang="el-GR" sz="1400" b="1" dirty="0"/>
                        <a:t>Επιθετικότητα</a:t>
                      </a:r>
                    </a:p>
                  </a:txBody>
                  <a:tcPr/>
                </a:tc>
                <a:extLst>
                  <a:ext uri="{0D108BD9-81ED-4DB2-BD59-A6C34878D82A}">
                    <a16:rowId xmlns:a16="http://schemas.microsoft.com/office/drawing/2014/main" val="780814018"/>
                  </a:ext>
                </a:extLst>
              </a:tr>
              <a:tr h="343367">
                <a:tc>
                  <a:txBody>
                    <a:bodyPr/>
                    <a:lstStyle/>
                    <a:p>
                      <a:pPr algn="ctr"/>
                      <a:endParaRPr lang="el-GR" sz="1400" b="1" dirty="0"/>
                    </a:p>
                  </a:txBody>
                  <a:tcPr/>
                </a:tc>
                <a:tc>
                  <a:txBody>
                    <a:bodyPr/>
                    <a:lstStyle/>
                    <a:p>
                      <a:pPr algn="ctr"/>
                      <a:r>
                        <a:rPr lang="el-GR" sz="1400" b="1" dirty="0"/>
                        <a:t>Τάσεις αυτοκτονίας</a:t>
                      </a:r>
                    </a:p>
                  </a:txBody>
                  <a:tcPr/>
                </a:tc>
                <a:extLst>
                  <a:ext uri="{0D108BD9-81ED-4DB2-BD59-A6C34878D82A}">
                    <a16:rowId xmlns:a16="http://schemas.microsoft.com/office/drawing/2014/main" val="3283776137"/>
                  </a:ext>
                </a:extLst>
              </a:tr>
            </a:tbl>
          </a:graphicData>
        </a:graphic>
      </p:graphicFrame>
    </p:spTree>
    <p:extLst>
      <p:ext uri="{BB962C8B-B14F-4D97-AF65-F5344CB8AC3E}">
        <p14:creationId xmlns:p14="http://schemas.microsoft.com/office/powerpoint/2010/main" val="1894061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E8E9FE-3AFA-4AE7-B26B-65C6AFDF470B}"/>
              </a:ext>
            </a:extLst>
          </p:cNvPr>
          <p:cNvSpPr>
            <a:spLocks noGrp="1"/>
          </p:cNvSpPr>
          <p:nvPr>
            <p:ph type="title"/>
          </p:nvPr>
        </p:nvSpPr>
        <p:spPr>
          <a:xfrm>
            <a:off x="1726165" y="624111"/>
            <a:ext cx="5094514" cy="725718"/>
          </a:xfrm>
        </p:spPr>
        <p:txBody>
          <a:bodyPr>
            <a:normAutofit/>
          </a:bodyPr>
          <a:lstStyle/>
          <a:p>
            <a:pPr algn="ctr"/>
            <a:r>
              <a:rPr lang="el-GR" sz="3200" b="1" dirty="0"/>
              <a:t>Δευτερογενής εκτίμηση</a:t>
            </a:r>
          </a:p>
        </p:txBody>
      </p:sp>
      <p:sp>
        <p:nvSpPr>
          <p:cNvPr id="3" name="Θέση περιεχομένου 2">
            <a:extLst>
              <a:ext uri="{FF2B5EF4-FFF2-40B4-BE49-F238E27FC236}">
                <a16:creationId xmlns:a16="http://schemas.microsoft.com/office/drawing/2014/main" id="{FB2B92BC-520D-4163-8A10-B955162B2BF6}"/>
              </a:ext>
            </a:extLst>
          </p:cNvPr>
          <p:cNvSpPr>
            <a:spLocks noGrp="1"/>
          </p:cNvSpPr>
          <p:nvPr>
            <p:ph idx="1"/>
          </p:nvPr>
        </p:nvSpPr>
        <p:spPr>
          <a:xfrm>
            <a:off x="1673290" y="1156996"/>
            <a:ext cx="8845420" cy="2845837"/>
          </a:xfrm>
        </p:spPr>
        <p:txBody>
          <a:bodyPr>
            <a:noAutofit/>
          </a:bodyPr>
          <a:lstStyle/>
          <a:p>
            <a:pPr algn="just">
              <a:lnSpc>
                <a:spcPct val="150000"/>
              </a:lnSpc>
            </a:pPr>
            <a:r>
              <a:rPr lang="el-GR" dirty="0"/>
              <a:t>Είναι σχεδιασμένη να εντοπίζει τα άτομα που εμφανίζουν σοβαρές αντιδράσεις στην κρίση. Αν </a:t>
            </a:r>
            <a:r>
              <a:rPr lang="el-GR" b="1" i="1" dirty="0"/>
              <a:t>η αϋπνία, το άγχος, η γενική διεγερσιμότητα δεν υποχωρήσουν μέσα στις πρώτες εβδομάδες μετά την κρίση</a:t>
            </a:r>
            <a:r>
              <a:rPr lang="el-GR" dirty="0"/>
              <a:t>, υπάρχει κίνδυνος για την εμφάνιση διαταραχής μετατραυματικού στρες.</a:t>
            </a:r>
          </a:p>
          <a:p>
            <a:pPr>
              <a:lnSpc>
                <a:spcPct val="150000"/>
              </a:lnSpc>
            </a:pPr>
            <a:r>
              <a:rPr lang="el-GR" dirty="0"/>
              <a:t> Η αξιολόγηση αυτή θα πρέπει να περιλαμβάνει και την υποκειμενική αντίληψη της απειλής εκ μέρους του ατόμου (ποια είναι η αντιλαμβανόμενη απειλή;).</a:t>
            </a:r>
          </a:p>
        </p:txBody>
      </p:sp>
      <p:pic>
        <p:nvPicPr>
          <p:cNvPr id="6146" name="Picture 2" descr="Miedos que nos alejan de invertir y cómo combatirlos - WORTEV CAPITAL">
            <a:extLst>
              <a:ext uri="{FF2B5EF4-FFF2-40B4-BE49-F238E27FC236}">
                <a16:creationId xmlns:a16="http://schemas.microsoft.com/office/drawing/2014/main" id="{F7ABF04E-A7D6-4B10-87D6-AFAE513CC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5412" y="3937518"/>
            <a:ext cx="4503577" cy="2715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901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F33059-F415-4F63-A152-6C8669F71E0E}"/>
              </a:ext>
            </a:extLst>
          </p:cNvPr>
          <p:cNvSpPr>
            <a:spLocks noGrp="1"/>
          </p:cNvSpPr>
          <p:nvPr>
            <p:ph type="title"/>
          </p:nvPr>
        </p:nvSpPr>
        <p:spPr>
          <a:xfrm>
            <a:off x="1791479" y="624111"/>
            <a:ext cx="9713134" cy="682176"/>
          </a:xfrm>
        </p:spPr>
        <p:txBody>
          <a:bodyPr>
            <a:noAutofit/>
          </a:bodyPr>
          <a:lstStyle/>
          <a:p>
            <a:pPr algn="ctr"/>
            <a:r>
              <a:rPr lang="el-GR" sz="3000" b="1" dirty="0"/>
              <a:t>Γενικές αρχές παρέμβασης σε καταστάσεις κρίσης</a:t>
            </a:r>
          </a:p>
        </p:txBody>
      </p:sp>
      <p:sp>
        <p:nvSpPr>
          <p:cNvPr id="3" name="Θέση περιεχομένου 2">
            <a:extLst>
              <a:ext uri="{FF2B5EF4-FFF2-40B4-BE49-F238E27FC236}">
                <a16:creationId xmlns:a16="http://schemas.microsoft.com/office/drawing/2014/main" id="{870F6CB7-21BA-49E1-A896-03FABF5A8C24}"/>
              </a:ext>
            </a:extLst>
          </p:cNvPr>
          <p:cNvSpPr>
            <a:spLocks noGrp="1"/>
          </p:cNvSpPr>
          <p:nvPr>
            <p:ph idx="1"/>
          </p:nvPr>
        </p:nvSpPr>
        <p:spPr>
          <a:xfrm>
            <a:off x="1604864" y="1548882"/>
            <a:ext cx="9386597" cy="2500604"/>
          </a:xfrm>
        </p:spPr>
        <p:txBody>
          <a:bodyPr>
            <a:normAutofit/>
          </a:bodyPr>
          <a:lstStyle/>
          <a:p>
            <a:pPr>
              <a:lnSpc>
                <a:spcPct val="150000"/>
              </a:lnSpc>
            </a:pPr>
            <a:r>
              <a:rPr lang="el-GR" dirty="0"/>
              <a:t>Να διευκολυνθεί η διαμόρφωση ενός </a:t>
            </a:r>
            <a:r>
              <a:rPr lang="el-GR" b="1" dirty="0"/>
              <a:t>υποστηρικτικού κοινωνικού δικτύου</a:t>
            </a:r>
            <a:r>
              <a:rPr lang="el-GR" dirty="0"/>
              <a:t>.</a:t>
            </a:r>
          </a:p>
          <a:p>
            <a:r>
              <a:rPr lang="el-GR" dirty="0"/>
              <a:t>Να δοθεί </a:t>
            </a:r>
            <a:r>
              <a:rPr lang="el-GR" b="1" dirty="0"/>
              <a:t>έμφαση στην επίλυση του προβλήματος</a:t>
            </a:r>
            <a:r>
              <a:rPr lang="el-GR" dirty="0"/>
              <a:t>.</a:t>
            </a:r>
          </a:p>
          <a:p>
            <a:r>
              <a:rPr lang="el-GR" dirty="0"/>
              <a:t>Εστίαση στην ενδυνάμωση, την αυτοαντίληψη και την </a:t>
            </a:r>
            <a:r>
              <a:rPr lang="el-GR" b="1" dirty="0"/>
              <a:t>εμπιστοσύνη στον εαυτό</a:t>
            </a:r>
            <a:r>
              <a:rPr lang="el-GR" dirty="0"/>
              <a:t>.</a:t>
            </a:r>
          </a:p>
          <a:p>
            <a:r>
              <a:rPr lang="el-GR" dirty="0"/>
              <a:t>Να ενθαρρυνθεί το άτομο να </a:t>
            </a:r>
            <a:r>
              <a:rPr lang="el-GR" b="1" dirty="0"/>
              <a:t>στηριχθεί στις προσωπικές του δυνάμεις.</a:t>
            </a:r>
            <a:endParaRPr lang="el-GR" dirty="0"/>
          </a:p>
          <a:p>
            <a:r>
              <a:rPr lang="el-GR" dirty="0"/>
              <a:t>Να είναι ευέλικτη και να προσαρμόζεται στις </a:t>
            </a:r>
            <a:r>
              <a:rPr lang="el-GR" b="1" dirty="0"/>
              <a:t>εξατομικευμένες ανάγκες</a:t>
            </a:r>
            <a:r>
              <a:rPr lang="el-GR" dirty="0"/>
              <a:t> του κάθε ατόμου ξεχωριστά και της σχολικής κοινότητας συνολικά.</a:t>
            </a:r>
          </a:p>
        </p:txBody>
      </p:sp>
      <p:pic>
        <p:nvPicPr>
          <p:cNvPr id="11266" name="Picture 2" descr="Εξειδικευμένη Εκπαιδευτική Υποστήριξη - Παραμυθένιο Δάσος">
            <a:extLst>
              <a:ext uri="{FF2B5EF4-FFF2-40B4-BE49-F238E27FC236}">
                <a16:creationId xmlns:a16="http://schemas.microsoft.com/office/drawing/2014/main" id="{688C359F-09A1-4A14-98BA-5426831BD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8274" y="4049486"/>
            <a:ext cx="3883187" cy="2808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788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D0BCC4-C5C2-4371-82E1-BBA56011C9A1}"/>
              </a:ext>
            </a:extLst>
          </p:cNvPr>
          <p:cNvSpPr>
            <a:spLocks noGrp="1"/>
          </p:cNvSpPr>
          <p:nvPr>
            <p:ph type="title"/>
          </p:nvPr>
        </p:nvSpPr>
        <p:spPr>
          <a:xfrm>
            <a:off x="1698172" y="746449"/>
            <a:ext cx="7660432" cy="755779"/>
          </a:xfrm>
        </p:spPr>
        <p:txBody>
          <a:bodyPr>
            <a:normAutofit/>
          </a:bodyPr>
          <a:lstStyle/>
          <a:p>
            <a:pPr algn="ctr"/>
            <a:r>
              <a:rPr lang="el-GR" sz="2800" b="1" dirty="0"/>
              <a:t>Αντιμετώπιση της κρίσης: Γενικές οδηγίες</a:t>
            </a:r>
          </a:p>
        </p:txBody>
      </p:sp>
      <p:sp>
        <p:nvSpPr>
          <p:cNvPr id="3" name="Θέση περιεχομένου 2">
            <a:extLst>
              <a:ext uri="{FF2B5EF4-FFF2-40B4-BE49-F238E27FC236}">
                <a16:creationId xmlns:a16="http://schemas.microsoft.com/office/drawing/2014/main" id="{BC3F174C-028B-4A3B-A874-07C4E560DA43}"/>
              </a:ext>
            </a:extLst>
          </p:cNvPr>
          <p:cNvSpPr>
            <a:spLocks noGrp="1"/>
          </p:cNvSpPr>
          <p:nvPr>
            <p:ph idx="1"/>
          </p:nvPr>
        </p:nvSpPr>
        <p:spPr>
          <a:xfrm>
            <a:off x="1959429" y="1502227"/>
            <a:ext cx="8388220" cy="4609324"/>
          </a:xfrm>
        </p:spPr>
        <p:txBody>
          <a:bodyPr>
            <a:normAutofit fontScale="70000" lnSpcReduction="20000"/>
          </a:bodyPr>
          <a:lstStyle/>
          <a:p>
            <a:pPr>
              <a:lnSpc>
                <a:spcPct val="120000"/>
              </a:lnSpc>
            </a:pPr>
            <a:r>
              <a:rPr lang="el-GR" sz="2600" dirty="0">
                <a:solidFill>
                  <a:schemeClr val="dk1"/>
                </a:solidFill>
              </a:rPr>
              <a:t>Μοίρασμα εμπειριών με άτομα που έχουν βιώσει κρίση. </a:t>
            </a:r>
          </a:p>
          <a:p>
            <a:pPr>
              <a:lnSpc>
                <a:spcPct val="120000"/>
              </a:lnSpc>
            </a:pPr>
            <a:r>
              <a:rPr lang="el-GR" sz="2600" dirty="0">
                <a:solidFill>
                  <a:schemeClr val="dk1"/>
                </a:solidFill>
              </a:rPr>
              <a:t>Εκμάθηση τεχνικών χαλάρωσης. </a:t>
            </a:r>
          </a:p>
          <a:p>
            <a:pPr>
              <a:lnSpc>
                <a:spcPct val="120000"/>
              </a:lnSpc>
            </a:pPr>
            <a:r>
              <a:rPr lang="el-GR" sz="2600" dirty="0">
                <a:solidFill>
                  <a:schemeClr val="dk1"/>
                </a:solidFill>
              </a:rPr>
              <a:t>Σωματική άσκηση, ξεκούραση, υγιεινή διατροφή. </a:t>
            </a:r>
          </a:p>
          <a:p>
            <a:pPr>
              <a:lnSpc>
                <a:spcPct val="120000"/>
              </a:lnSpc>
            </a:pPr>
            <a:r>
              <a:rPr lang="el-GR" sz="2600" dirty="0">
                <a:solidFill>
                  <a:schemeClr val="dk1"/>
                </a:solidFill>
              </a:rPr>
              <a:t>Συμμετοχή σε ομαδικές δραστηριότητες (π.χ. καλλιτεχνικές, αθλητικές). </a:t>
            </a:r>
          </a:p>
          <a:p>
            <a:pPr>
              <a:lnSpc>
                <a:spcPct val="120000"/>
              </a:lnSpc>
            </a:pPr>
            <a:r>
              <a:rPr lang="el-GR" sz="2600" dirty="0">
                <a:solidFill>
                  <a:schemeClr val="dk1"/>
                </a:solidFill>
              </a:rPr>
              <a:t>Διατήρηση καθημερινών συνηθειών.</a:t>
            </a:r>
          </a:p>
          <a:p>
            <a:pPr>
              <a:lnSpc>
                <a:spcPct val="120000"/>
              </a:lnSpc>
            </a:pPr>
            <a:r>
              <a:rPr lang="el-GR" sz="2600" dirty="0">
                <a:solidFill>
                  <a:schemeClr val="dk1"/>
                </a:solidFill>
              </a:rPr>
              <a:t>Αναγνωρίστε τα όρια του ρόλου σας. </a:t>
            </a:r>
          </a:p>
          <a:p>
            <a:pPr>
              <a:lnSpc>
                <a:spcPct val="120000"/>
              </a:lnSpc>
            </a:pPr>
            <a:r>
              <a:rPr lang="el-GR" sz="2600" dirty="0">
                <a:solidFill>
                  <a:schemeClr val="dk1"/>
                </a:solidFill>
              </a:rPr>
              <a:t>Δημιουργείστε ένα δίκτυο από φίλους, συναδέλφους, ειδικούς ώστε να μπορείτε να αντλείτε στήριξη.</a:t>
            </a:r>
          </a:p>
          <a:p>
            <a:pPr marL="0" indent="0">
              <a:buNone/>
            </a:pPr>
            <a:endParaRPr lang="el-GR" sz="2000" dirty="0">
              <a:solidFill>
                <a:schemeClr val="dk1"/>
              </a:solidFill>
            </a:endParaRPr>
          </a:p>
          <a:p>
            <a:pPr marL="0" indent="0">
              <a:lnSpc>
                <a:spcPct val="170000"/>
              </a:lnSpc>
              <a:buNone/>
            </a:pPr>
            <a:r>
              <a:rPr lang="el-GR" sz="2300" b="1" dirty="0"/>
              <a:t>Η ενασχόληση με παιδιά που έχουν βιώσει τραυματικές εμπειρίες και η ανταπόκριση στις ιδιαίτερες ανάγκες τους, είναι μια στρεσσογόνος διαδικασία. </a:t>
            </a:r>
          </a:p>
          <a:p>
            <a:pPr marL="0" indent="0">
              <a:lnSpc>
                <a:spcPct val="170000"/>
              </a:lnSpc>
              <a:buNone/>
            </a:pPr>
            <a:endParaRPr lang="el-GR" sz="2000" dirty="0">
              <a:solidFill>
                <a:schemeClr val="dk1"/>
              </a:solidFill>
            </a:endParaRPr>
          </a:p>
        </p:txBody>
      </p:sp>
    </p:spTree>
    <p:extLst>
      <p:ext uri="{BB962C8B-B14F-4D97-AF65-F5344CB8AC3E}">
        <p14:creationId xmlns:p14="http://schemas.microsoft.com/office/powerpoint/2010/main" val="2747744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403751-ACA7-46B7-9C28-E61007CCC41E}"/>
              </a:ext>
            </a:extLst>
          </p:cNvPr>
          <p:cNvSpPr>
            <a:spLocks noGrp="1"/>
          </p:cNvSpPr>
          <p:nvPr>
            <p:ph type="title"/>
          </p:nvPr>
        </p:nvSpPr>
        <p:spPr>
          <a:xfrm>
            <a:off x="1679510" y="737119"/>
            <a:ext cx="8922381" cy="694850"/>
          </a:xfrm>
        </p:spPr>
        <p:txBody>
          <a:bodyPr>
            <a:noAutofit/>
          </a:bodyPr>
          <a:lstStyle/>
          <a:p>
            <a:pPr algn="ctr"/>
            <a:r>
              <a:rPr lang="el-GR" sz="2800" b="1" dirty="0"/>
              <a:t> Αντιμετώπιση της κρίσης: Διαδικασία Διαχείρισης </a:t>
            </a:r>
          </a:p>
        </p:txBody>
      </p:sp>
      <p:sp>
        <p:nvSpPr>
          <p:cNvPr id="3" name="Θέση περιεχομένου 2">
            <a:extLst>
              <a:ext uri="{FF2B5EF4-FFF2-40B4-BE49-F238E27FC236}">
                <a16:creationId xmlns:a16="http://schemas.microsoft.com/office/drawing/2014/main" id="{B72416BF-0F60-4206-9457-BD8707420450}"/>
              </a:ext>
            </a:extLst>
          </p:cNvPr>
          <p:cNvSpPr>
            <a:spLocks noGrp="1"/>
          </p:cNvSpPr>
          <p:nvPr>
            <p:ph idx="1"/>
          </p:nvPr>
        </p:nvSpPr>
        <p:spPr>
          <a:xfrm>
            <a:off x="1590109" y="1431969"/>
            <a:ext cx="9011782" cy="4066514"/>
          </a:xfrm>
        </p:spPr>
        <p:txBody>
          <a:bodyPr>
            <a:noAutofit/>
          </a:bodyPr>
          <a:lstStyle/>
          <a:p>
            <a:r>
              <a:rPr lang="el-GR" dirty="0">
                <a:solidFill>
                  <a:schemeClr val="dk1"/>
                </a:solidFill>
              </a:rPr>
              <a:t>Προσδιορισμός των γεγονότων της κρίσης. Εκτίμηση του βαθμού του αντίκτυπου της κρίσης στο σχολείο. Παράθεση γεγονότων, διάψευση φημών. </a:t>
            </a:r>
          </a:p>
          <a:p>
            <a:r>
              <a:rPr lang="el-GR" dirty="0">
                <a:solidFill>
                  <a:schemeClr val="dk1"/>
                </a:solidFill>
              </a:rPr>
              <a:t>Αναγνώριση – κατανόηση και έκφραση συναισθημάτων.</a:t>
            </a:r>
          </a:p>
          <a:p>
            <a:r>
              <a:rPr lang="el-GR" dirty="0">
                <a:solidFill>
                  <a:schemeClr val="dk1"/>
                </a:solidFill>
              </a:rPr>
              <a:t>Ειδοποίηση άλλων σχολικών μονάδων που πιθανόν να έχουν επηρεαστεί.</a:t>
            </a:r>
          </a:p>
          <a:p>
            <a:r>
              <a:rPr lang="el-GR" dirty="0">
                <a:solidFill>
                  <a:schemeClr val="dk1"/>
                </a:solidFill>
              </a:rPr>
              <a:t>Ανταλλαγή ιστοριών/εμπειριών. Προσδιορισμός του τρόπου με τον οποίο θα ανακοινωθούν οι πληροφορίες.</a:t>
            </a:r>
          </a:p>
          <a:p>
            <a:r>
              <a:rPr lang="el-GR" dirty="0">
                <a:solidFill>
                  <a:schemeClr val="dk1"/>
                </a:solidFill>
              </a:rPr>
              <a:t>Ενδυνάμωση, φροντίδα, κατανόηση, αποδοχή, ψυχολογική εκτίμηση.</a:t>
            </a:r>
          </a:p>
          <a:p>
            <a:r>
              <a:rPr lang="el-GR" dirty="0">
                <a:solidFill>
                  <a:schemeClr val="dk1"/>
                </a:solidFill>
              </a:rPr>
              <a:t> Εντοπισμός μαθητών υψηλού κινδύνου – παραπομπή.</a:t>
            </a:r>
          </a:p>
          <a:p>
            <a:r>
              <a:rPr lang="el-GR" dirty="0">
                <a:solidFill>
                  <a:schemeClr val="dk1"/>
                </a:solidFill>
              </a:rPr>
              <a:t>Επικοινωνία με τις οικογένειες των παιδιών.</a:t>
            </a:r>
          </a:p>
          <a:p>
            <a:pPr marL="0" indent="0">
              <a:lnSpc>
                <a:spcPct val="150000"/>
              </a:lnSpc>
              <a:buNone/>
            </a:pPr>
            <a:endParaRPr lang="el-GR" dirty="0">
              <a:solidFill>
                <a:schemeClr val="dk1"/>
              </a:solidFill>
            </a:endParaRPr>
          </a:p>
        </p:txBody>
      </p:sp>
      <p:pic>
        <p:nvPicPr>
          <p:cNvPr id="4" name="Εικόνα 3">
            <a:extLst>
              <a:ext uri="{FF2B5EF4-FFF2-40B4-BE49-F238E27FC236}">
                <a16:creationId xmlns:a16="http://schemas.microsoft.com/office/drawing/2014/main" id="{ADA68BAD-2102-4475-A97E-F8676711B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1650" y="3993503"/>
            <a:ext cx="3240056" cy="2556586"/>
          </a:xfrm>
          <a:prstGeom prst="rect">
            <a:avLst/>
          </a:prstGeom>
        </p:spPr>
      </p:pic>
    </p:spTree>
    <p:extLst>
      <p:ext uri="{BB962C8B-B14F-4D97-AF65-F5344CB8AC3E}">
        <p14:creationId xmlns:p14="http://schemas.microsoft.com/office/powerpoint/2010/main" val="1046358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64D318-610A-4A30-A349-776C6A1002FD}"/>
              </a:ext>
            </a:extLst>
          </p:cNvPr>
          <p:cNvSpPr>
            <a:spLocks noGrp="1"/>
          </p:cNvSpPr>
          <p:nvPr>
            <p:ph type="title"/>
          </p:nvPr>
        </p:nvSpPr>
        <p:spPr>
          <a:xfrm>
            <a:off x="2071396" y="774440"/>
            <a:ext cx="6699380" cy="718458"/>
          </a:xfrm>
        </p:spPr>
        <p:txBody>
          <a:bodyPr>
            <a:normAutofit/>
          </a:bodyPr>
          <a:lstStyle/>
          <a:p>
            <a:pPr algn="ctr"/>
            <a:r>
              <a:rPr lang="el-GR" sz="2800" b="1" dirty="0"/>
              <a:t>Ενίσχυση της ψυχικής ανθεκτικότητας</a:t>
            </a:r>
          </a:p>
        </p:txBody>
      </p:sp>
      <p:sp>
        <p:nvSpPr>
          <p:cNvPr id="3" name="Θέση περιεχομένου 2">
            <a:extLst>
              <a:ext uri="{FF2B5EF4-FFF2-40B4-BE49-F238E27FC236}">
                <a16:creationId xmlns:a16="http://schemas.microsoft.com/office/drawing/2014/main" id="{8CBA47C2-7644-4614-A256-5F75EA2C9DA3}"/>
              </a:ext>
            </a:extLst>
          </p:cNvPr>
          <p:cNvSpPr>
            <a:spLocks noGrp="1"/>
          </p:cNvSpPr>
          <p:nvPr>
            <p:ph idx="1"/>
          </p:nvPr>
        </p:nvSpPr>
        <p:spPr>
          <a:xfrm>
            <a:off x="1035698" y="1698170"/>
            <a:ext cx="7585788" cy="4544010"/>
          </a:xfrm>
        </p:spPr>
        <p:txBody>
          <a:bodyPr>
            <a:normAutofit fontScale="92500" lnSpcReduction="10000"/>
          </a:bodyPr>
          <a:lstStyle/>
          <a:p>
            <a:pPr algn="just">
              <a:lnSpc>
                <a:spcPct val="150000"/>
              </a:lnSpc>
              <a:spcAft>
                <a:spcPts val="1000"/>
              </a:spcAft>
            </a:pPr>
            <a:r>
              <a:rPr lang="el-GR" dirty="0">
                <a:solidFill>
                  <a:schemeClr val="dk1"/>
                </a:solidFill>
              </a:rPr>
              <a:t>Η ψυχική ανθεκτικότητα θεωρείται ως </a:t>
            </a:r>
            <a:r>
              <a:rPr lang="el-GR" b="1" i="1" dirty="0">
                <a:solidFill>
                  <a:schemeClr val="dk1"/>
                </a:solidFill>
              </a:rPr>
              <a:t>η ικανότητα του ανθρώπου να επιβιώνει</a:t>
            </a:r>
            <a:r>
              <a:rPr lang="el-GR" dirty="0">
                <a:solidFill>
                  <a:schemeClr val="dk1"/>
                </a:solidFill>
              </a:rPr>
              <a:t> </a:t>
            </a:r>
            <a:r>
              <a:rPr lang="el-GR" b="1" i="1" dirty="0">
                <a:solidFill>
                  <a:schemeClr val="dk1"/>
                </a:solidFill>
              </a:rPr>
              <a:t>σε ένα αντίξοο περιβάλλον</a:t>
            </a:r>
            <a:r>
              <a:rPr lang="el-GR" dirty="0">
                <a:solidFill>
                  <a:schemeClr val="dk1"/>
                </a:solidFill>
              </a:rPr>
              <a:t>. Ορίζεται ως μια δυναμική, ενεργητική διαδικασία στην οποία κάποιες εσωτερικές ικανότητες </a:t>
            </a:r>
            <a:r>
              <a:rPr lang="el-GR" i="1" dirty="0">
                <a:solidFill>
                  <a:schemeClr val="dk1"/>
                </a:solidFill>
              </a:rPr>
              <a:t>(όπως ο δείκτης νοημοσύνης) </a:t>
            </a:r>
            <a:r>
              <a:rPr lang="el-GR" dirty="0">
                <a:solidFill>
                  <a:schemeClr val="dk1"/>
                </a:solidFill>
              </a:rPr>
              <a:t>αλλά και η επίδραση συγκεκριμένων εξωτερικών προστατευτικών παραγόντων </a:t>
            </a:r>
            <a:r>
              <a:rPr lang="el-GR" i="1" dirty="0">
                <a:solidFill>
                  <a:schemeClr val="dk1"/>
                </a:solidFill>
              </a:rPr>
              <a:t>(όπως η καλή γονική φροντίδα)</a:t>
            </a:r>
            <a:r>
              <a:rPr lang="el-GR" dirty="0">
                <a:solidFill>
                  <a:schemeClr val="dk1"/>
                </a:solidFill>
              </a:rPr>
              <a:t> μπορούν να πετύχουν σημαντικά αναπτυξιακά αποτελέσματα ακόμα και σε αντίξοο πλαίσιο. </a:t>
            </a:r>
            <a:r>
              <a:rPr lang="el-GR" sz="1500" i="1" dirty="0">
                <a:solidFill>
                  <a:schemeClr val="dk1"/>
                </a:solidFill>
              </a:rPr>
              <a:t>(</a:t>
            </a:r>
            <a:r>
              <a:rPr lang="en-GB" sz="1500" i="1" dirty="0">
                <a:solidFill>
                  <a:schemeClr val="dk1"/>
                </a:solidFill>
              </a:rPr>
              <a:t>Fergusson</a:t>
            </a:r>
            <a:r>
              <a:rPr lang="el-GR" sz="1500" i="1" dirty="0">
                <a:solidFill>
                  <a:schemeClr val="dk1"/>
                </a:solidFill>
              </a:rPr>
              <a:t>&amp;</a:t>
            </a:r>
            <a:r>
              <a:rPr lang="en-GB" sz="1500" i="1" dirty="0">
                <a:solidFill>
                  <a:schemeClr val="dk1"/>
                </a:solidFill>
              </a:rPr>
              <a:t>Horwood</a:t>
            </a:r>
            <a:r>
              <a:rPr lang="el-GR" sz="1500" i="1" dirty="0">
                <a:solidFill>
                  <a:schemeClr val="dk1"/>
                </a:solidFill>
              </a:rPr>
              <a:t>, 2003;  </a:t>
            </a:r>
            <a:r>
              <a:rPr lang="en-GB" sz="1500" i="1" dirty="0">
                <a:solidFill>
                  <a:schemeClr val="dk1"/>
                </a:solidFill>
              </a:rPr>
              <a:t>Yatesetal</a:t>
            </a:r>
            <a:r>
              <a:rPr lang="el-GR" sz="1500" i="1" dirty="0">
                <a:solidFill>
                  <a:schemeClr val="dk1"/>
                </a:solidFill>
              </a:rPr>
              <a:t>. 2003).</a:t>
            </a:r>
          </a:p>
          <a:p>
            <a:pPr algn="just">
              <a:lnSpc>
                <a:spcPct val="150000"/>
              </a:lnSpc>
              <a:spcAft>
                <a:spcPts val="1000"/>
              </a:spcAft>
            </a:pPr>
            <a:r>
              <a:rPr lang="el-GR" dirty="0">
                <a:solidFill>
                  <a:schemeClr val="dk1"/>
                </a:solidFill>
              </a:rPr>
              <a:t>Επιπρόσθετα, σύμφωνα με </a:t>
            </a:r>
            <a:r>
              <a:rPr lang="el-GR" sz="1500" i="1" dirty="0">
                <a:solidFill>
                  <a:schemeClr val="dk1"/>
                </a:solidFill>
              </a:rPr>
              <a:t>τον </a:t>
            </a:r>
            <a:r>
              <a:rPr lang="en-GB" sz="1500" i="1" dirty="0">
                <a:solidFill>
                  <a:schemeClr val="dk1"/>
                </a:solidFill>
              </a:rPr>
              <a:t>Siebert</a:t>
            </a:r>
            <a:r>
              <a:rPr lang="el-GR" sz="1500" i="1" dirty="0">
                <a:solidFill>
                  <a:schemeClr val="dk1"/>
                </a:solidFill>
              </a:rPr>
              <a:t> (2005) του </a:t>
            </a:r>
            <a:r>
              <a:rPr lang="en-GB" sz="1500" i="1" dirty="0">
                <a:solidFill>
                  <a:schemeClr val="dk1"/>
                </a:solidFill>
              </a:rPr>
              <a:t>Resilience</a:t>
            </a:r>
            <a:r>
              <a:rPr lang="el-GR" sz="1500" i="1" dirty="0">
                <a:solidFill>
                  <a:schemeClr val="dk1"/>
                </a:solidFill>
              </a:rPr>
              <a:t> </a:t>
            </a:r>
            <a:r>
              <a:rPr lang="en-GB" sz="1500" i="1" dirty="0">
                <a:solidFill>
                  <a:schemeClr val="dk1"/>
                </a:solidFill>
              </a:rPr>
              <a:t>Center</a:t>
            </a:r>
            <a:r>
              <a:rPr lang="el-GR" sz="1500" i="1" dirty="0">
                <a:solidFill>
                  <a:schemeClr val="dk1"/>
                </a:solidFill>
              </a:rPr>
              <a:t>,</a:t>
            </a:r>
            <a:r>
              <a:rPr lang="el-GR" dirty="0">
                <a:solidFill>
                  <a:schemeClr val="dk1"/>
                </a:solidFill>
              </a:rPr>
              <a:t> η ψυχική ανθεκτικότητα ορίζεται ως </a:t>
            </a:r>
            <a:r>
              <a:rPr lang="el-GR" b="1" i="1" dirty="0">
                <a:solidFill>
                  <a:schemeClr val="dk1"/>
                </a:solidFill>
              </a:rPr>
              <a:t>η ικανότητα να ανακάμψει κάποιος γρήγορα από μια κακοτυχία.</a:t>
            </a:r>
          </a:p>
          <a:p>
            <a:pPr marL="0" indent="0">
              <a:buNone/>
            </a:pPr>
            <a:endParaRPr lang="el-GR" dirty="0"/>
          </a:p>
        </p:txBody>
      </p:sp>
      <p:pic>
        <p:nvPicPr>
          <p:cNvPr id="4" name="Εικόνα 3">
            <a:extLst>
              <a:ext uri="{FF2B5EF4-FFF2-40B4-BE49-F238E27FC236}">
                <a16:creationId xmlns:a16="http://schemas.microsoft.com/office/drawing/2014/main" id="{C7941DEF-B6CE-4607-9995-3A15B714587D}"/>
              </a:ext>
            </a:extLst>
          </p:cNvPr>
          <p:cNvPicPr>
            <a:picLocks noChangeAspect="1"/>
          </p:cNvPicPr>
          <p:nvPr/>
        </p:nvPicPr>
        <p:blipFill>
          <a:blip r:embed="rId2"/>
          <a:stretch>
            <a:fillRect/>
          </a:stretch>
        </p:blipFill>
        <p:spPr>
          <a:xfrm>
            <a:off x="8770776" y="923731"/>
            <a:ext cx="3051109" cy="3256384"/>
          </a:xfrm>
          <a:prstGeom prst="rect">
            <a:avLst/>
          </a:prstGeom>
        </p:spPr>
      </p:pic>
    </p:spTree>
    <p:extLst>
      <p:ext uri="{BB962C8B-B14F-4D97-AF65-F5344CB8AC3E}">
        <p14:creationId xmlns:p14="http://schemas.microsoft.com/office/powerpoint/2010/main" val="1222210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B4A98B-DD1A-4298-B021-4D9970313D73}"/>
              </a:ext>
            </a:extLst>
          </p:cNvPr>
          <p:cNvSpPr>
            <a:spLocks noGrp="1"/>
          </p:cNvSpPr>
          <p:nvPr>
            <p:ph type="title"/>
          </p:nvPr>
        </p:nvSpPr>
        <p:spPr>
          <a:xfrm>
            <a:off x="1968759" y="681135"/>
            <a:ext cx="8061649" cy="569168"/>
          </a:xfrm>
        </p:spPr>
        <p:txBody>
          <a:bodyPr>
            <a:normAutofit fontScale="90000"/>
          </a:bodyPr>
          <a:lstStyle/>
          <a:p>
            <a:pPr algn="ctr"/>
            <a:r>
              <a:rPr lang="el-GR" sz="3100" b="1" dirty="0"/>
              <a:t>Παράγοντες και στρατηγικές ανθεκτικότητας</a:t>
            </a:r>
            <a:br>
              <a:rPr lang="el-GR" sz="2900" b="1" dirty="0"/>
            </a:br>
            <a:endParaRPr lang="el-GR" sz="2900" b="1" dirty="0"/>
          </a:p>
        </p:txBody>
      </p:sp>
      <p:sp>
        <p:nvSpPr>
          <p:cNvPr id="3" name="Θέση περιεχομένου 2">
            <a:extLst>
              <a:ext uri="{FF2B5EF4-FFF2-40B4-BE49-F238E27FC236}">
                <a16:creationId xmlns:a16="http://schemas.microsoft.com/office/drawing/2014/main" id="{4C8FEEC1-48B4-4817-91F8-6BF643EBFBB6}"/>
              </a:ext>
            </a:extLst>
          </p:cNvPr>
          <p:cNvSpPr>
            <a:spLocks noGrp="1"/>
          </p:cNvSpPr>
          <p:nvPr>
            <p:ph idx="1"/>
          </p:nvPr>
        </p:nvSpPr>
        <p:spPr>
          <a:xfrm>
            <a:off x="1632857" y="1436915"/>
            <a:ext cx="9283959" cy="5001208"/>
          </a:xfrm>
        </p:spPr>
        <p:txBody>
          <a:bodyPr>
            <a:normAutofit/>
          </a:bodyPr>
          <a:lstStyle/>
          <a:p>
            <a:pPr marL="0" indent="0" algn="just">
              <a:lnSpc>
                <a:spcPct val="115000"/>
              </a:lnSpc>
              <a:spcAft>
                <a:spcPts val="1000"/>
              </a:spcAft>
              <a:buNone/>
            </a:pPr>
            <a:r>
              <a:rPr lang="el-GR" sz="1700" dirty="0">
                <a:solidFill>
                  <a:schemeClr val="dk1"/>
                </a:solidFill>
              </a:rPr>
              <a:t>Ένας συνδυασμός παραγόντων επιδρά στην ανθεκτικότητα. Από μελέτες έχει φανεί ότι ο πρωταρχικός παράγοντας ανάπτυξης της ανθεκτικότητας είναι </a:t>
            </a:r>
            <a:r>
              <a:rPr lang="el-GR" sz="1700" b="1" dirty="0">
                <a:solidFill>
                  <a:schemeClr val="dk1"/>
                </a:solidFill>
              </a:rPr>
              <a:t>η φροντίδα και οι υποστηρικτικές σχέσεις εντός και εκτός της οικογένειας</a:t>
            </a:r>
            <a:r>
              <a:rPr lang="el-GR" sz="1700" dirty="0">
                <a:solidFill>
                  <a:schemeClr val="dk1"/>
                </a:solidFill>
              </a:rPr>
              <a:t>. Οι σχέσεις που δημιουργούν την αγάπη και την εμπιστοσύνη, παρέχουν μοντέλα και προσφέρουν υποστήριξη, ενθάρρυνση και επιβεβαίωση για την ενίσχυση της αντοχής του ανθρώπου.</a:t>
            </a:r>
            <a:endParaRPr lang="el-GR" sz="1700" b="1" i="1" dirty="0">
              <a:solidFill>
                <a:schemeClr val="dk1"/>
              </a:solidFill>
            </a:endParaRPr>
          </a:p>
          <a:p>
            <a:endParaRPr lang="el-GR" dirty="0"/>
          </a:p>
        </p:txBody>
      </p:sp>
      <p:pic>
        <p:nvPicPr>
          <p:cNvPr id="8194" name="Picture 2" descr="Επιμορφωτικό πρόγραμμα: «Οικογενειακές σχέσεις: Δικαιώματα και υποχρεώσεις»  - e-thessalia.gr">
            <a:extLst>
              <a:ext uri="{FF2B5EF4-FFF2-40B4-BE49-F238E27FC236}">
                <a16:creationId xmlns:a16="http://schemas.microsoft.com/office/drawing/2014/main" id="{8B7C2345-E9E0-4335-91DD-7D59C1D8C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4703" y="3321698"/>
            <a:ext cx="8294914" cy="302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310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B9A7E01-D06A-417D-8BB0-CB4EBE2EAA9E}"/>
              </a:ext>
            </a:extLst>
          </p:cNvPr>
          <p:cNvSpPr>
            <a:spLocks noGrp="1"/>
          </p:cNvSpPr>
          <p:nvPr>
            <p:ph type="title"/>
          </p:nvPr>
        </p:nvSpPr>
        <p:spPr>
          <a:xfrm>
            <a:off x="1651518" y="699796"/>
            <a:ext cx="7053943" cy="587828"/>
          </a:xfrm>
        </p:spPr>
        <p:txBody>
          <a:bodyPr>
            <a:normAutofit fontScale="90000"/>
          </a:bodyPr>
          <a:lstStyle/>
          <a:p>
            <a:pPr algn="ctr"/>
            <a:r>
              <a:rPr lang="el-GR" sz="3100" b="1" dirty="0"/>
              <a:t>Ενδογενείς προστατευτικοί παράγοντες                                      </a:t>
            </a:r>
            <a:br>
              <a:rPr lang="el-GR" sz="3600" dirty="0">
                <a:effectLst/>
                <a:latin typeface="Calibri" panose="020F0502020204030204" pitchFamily="34" charset="0"/>
                <a:ea typeface="Calibri" panose="020F0502020204030204" pitchFamily="34" charset="0"/>
                <a:cs typeface="Times New Roman" panose="02020603050405020304" pitchFamily="18" charset="0"/>
              </a:rPr>
            </a:br>
            <a:endParaRPr lang="el-GR" dirty="0"/>
          </a:p>
        </p:txBody>
      </p:sp>
      <p:sp>
        <p:nvSpPr>
          <p:cNvPr id="3" name="Θέση περιεχομένου 2">
            <a:extLst>
              <a:ext uri="{FF2B5EF4-FFF2-40B4-BE49-F238E27FC236}">
                <a16:creationId xmlns:a16="http://schemas.microsoft.com/office/drawing/2014/main" id="{7FAD8D48-A4B0-4480-BE6E-E9BA44CF63C8}"/>
              </a:ext>
            </a:extLst>
          </p:cNvPr>
          <p:cNvSpPr>
            <a:spLocks noGrp="1"/>
          </p:cNvSpPr>
          <p:nvPr>
            <p:ph idx="1"/>
          </p:nvPr>
        </p:nvSpPr>
        <p:spPr>
          <a:xfrm>
            <a:off x="1651518" y="1287624"/>
            <a:ext cx="9004041" cy="4231712"/>
          </a:xfrm>
        </p:spPr>
        <p:txBody>
          <a:bodyPr>
            <a:normAutofit fontScale="25000" lnSpcReduction="20000"/>
          </a:bodyPr>
          <a:lstStyle/>
          <a:p>
            <a:pPr algn="just">
              <a:lnSpc>
                <a:spcPct val="120000"/>
              </a:lnSpc>
              <a:buFont typeface="Wingdings" panose="05000000000000000000" pitchFamily="2" charset="2"/>
              <a:buChar char="§"/>
            </a:pPr>
            <a:r>
              <a:rPr lang="el-GR" sz="6400" dirty="0"/>
              <a:t>Η ικανότητα να κάνουν οι άνθρωποι ρεαλιστικά σχέδια και ενέργειες για την υλοποίησή τους - κίνητρα επίτευξης στόχων.</a:t>
            </a:r>
          </a:p>
          <a:p>
            <a:pPr lvl="0" algn="just">
              <a:lnSpc>
                <a:spcPct val="120000"/>
              </a:lnSpc>
              <a:buFont typeface="Wingdings" panose="05000000000000000000" pitchFamily="2" charset="2"/>
              <a:buChar char="§"/>
            </a:pPr>
            <a:r>
              <a:rPr lang="el-GR" sz="6400" dirty="0"/>
              <a:t>Η θετική άποψη για τον εαυτό και η εμπιστοσύνη στις δυνάμεις και στις ικανότητές του - αισιόδοξη στάση για προσωπική ανέλιξη.</a:t>
            </a:r>
          </a:p>
          <a:p>
            <a:pPr lvl="0" algn="just">
              <a:lnSpc>
                <a:spcPct val="120000"/>
              </a:lnSpc>
              <a:buFont typeface="Wingdings" panose="05000000000000000000" pitchFamily="2" charset="2"/>
              <a:buChar char="§"/>
            </a:pPr>
            <a:r>
              <a:rPr lang="el-GR" sz="6400" dirty="0"/>
              <a:t>Κοινωνικές δεξιότητες, δεξιότητες επικοινωνίας και επίλυσης προβλημάτων.</a:t>
            </a:r>
          </a:p>
          <a:p>
            <a:pPr lvl="0">
              <a:lnSpc>
                <a:spcPct val="120000"/>
              </a:lnSpc>
              <a:spcAft>
                <a:spcPts val="1000"/>
              </a:spcAft>
              <a:buFont typeface="Wingdings" panose="05000000000000000000" pitchFamily="2" charset="2"/>
              <a:buChar char="§"/>
            </a:pPr>
            <a:r>
              <a:rPr lang="el-GR" sz="6400" dirty="0"/>
              <a:t>Ικανότητα να διαχειρίζονται έντονα συναισθήματα και παρορμήσεις (εσωτερικός έλεγχος).</a:t>
            </a:r>
          </a:p>
          <a:p>
            <a:pPr>
              <a:lnSpc>
                <a:spcPct val="120000"/>
              </a:lnSpc>
              <a:buFont typeface="Wingdings" panose="05000000000000000000" pitchFamily="2" charset="2"/>
              <a:buChar char="§"/>
            </a:pPr>
            <a:r>
              <a:rPr lang="el-GR" sz="6400" dirty="0"/>
              <a:t>Θέτει εαυτό στην υπηρεσία των άλλων.</a:t>
            </a:r>
          </a:p>
          <a:p>
            <a:pPr>
              <a:lnSpc>
                <a:spcPct val="120000"/>
              </a:lnSpc>
              <a:buFont typeface="Wingdings" panose="05000000000000000000" pitchFamily="2" charset="2"/>
              <a:buChar char="§"/>
            </a:pPr>
            <a:r>
              <a:rPr lang="el-GR" sz="6400" dirty="0"/>
              <a:t>Κοινωνικότητα, δηλαδή, να μπορεί να λειτουργεί ως φίλος και να συνάπτει υγιείς και ζεστές σχέσεις.</a:t>
            </a:r>
          </a:p>
          <a:p>
            <a:pPr>
              <a:lnSpc>
                <a:spcPct val="120000"/>
              </a:lnSpc>
              <a:buFont typeface="Wingdings" panose="05000000000000000000" pitchFamily="2" charset="2"/>
              <a:buChar char="§"/>
            </a:pPr>
            <a:r>
              <a:rPr lang="el-GR" sz="6400" dirty="0"/>
              <a:t>Αίσθηση χιούμορ.</a:t>
            </a:r>
          </a:p>
          <a:p>
            <a:pPr>
              <a:lnSpc>
                <a:spcPct val="120000"/>
              </a:lnSpc>
              <a:buFont typeface="Wingdings" panose="05000000000000000000" pitchFamily="2" charset="2"/>
              <a:buChar char="§"/>
            </a:pPr>
            <a:r>
              <a:rPr lang="el-GR" sz="6400" dirty="0"/>
              <a:t>Αυτονομία – Ανεξαρτησία.</a:t>
            </a:r>
          </a:p>
          <a:p>
            <a:pPr>
              <a:lnSpc>
                <a:spcPct val="120000"/>
              </a:lnSpc>
              <a:buFont typeface="Wingdings" panose="05000000000000000000" pitchFamily="2" charset="2"/>
              <a:buChar char="§"/>
            </a:pPr>
            <a:r>
              <a:rPr lang="el-GR" sz="6400" dirty="0"/>
              <a:t>Ευελιξία.</a:t>
            </a:r>
          </a:p>
          <a:p>
            <a:pPr>
              <a:lnSpc>
                <a:spcPct val="120000"/>
              </a:lnSpc>
              <a:buFont typeface="Wingdings" panose="05000000000000000000" pitchFamily="2" charset="2"/>
              <a:buChar char="§"/>
            </a:pPr>
            <a:r>
              <a:rPr lang="el-GR" sz="6400" dirty="0"/>
              <a:t>Ικανότητα μάθησης.</a:t>
            </a:r>
          </a:p>
          <a:p>
            <a:pPr>
              <a:lnSpc>
                <a:spcPct val="120000"/>
              </a:lnSpc>
              <a:buFont typeface="Wingdings" panose="05000000000000000000" pitchFamily="2" charset="2"/>
              <a:buChar char="§"/>
            </a:pPr>
            <a:r>
              <a:rPr lang="el-GR" sz="6400" dirty="0"/>
              <a:t>Προσωπική επάρκεια, τα καταφέρνει επαρκώς τουλάχιστον σε κάποιο τομέα.</a:t>
            </a:r>
          </a:p>
          <a:p>
            <a:pPr marL="0" indent="0">
              <a:buNone/>
            </a:pPr>
            <a:r>
              <a:rPr lang="el-GR" dirty="0"/>
              <a:t>.</a:t>
            </a:r>
          </a:p>
        </p:txBody>
      </p:sp>
    </p:spTree>
    <p:extLst>
      <p:ext uri="{BB962C8B-B14F-4D97-AF65-F5344CB8AC3E}">
        <p14:creationId xmlns:p14="http://schemas.microsoft.com/office/powerpoint/2010/main" val="1401509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746326-72CE-4E81-9555-B7F2C0EABA8D}"/>
              </a:ext>
            </a:extLst>
          </p:cNvPr>
          <p:cNvSpPr>
            <a:spLocks noGrp="1"/>
          </p:cNvSpPr>
          <p:nvPr>
            <p:ph type="title"/>
          </p:nvPr>
        </p:nvSpPr>
        <p:spPr>
          <a:xfrm>
            <a:off x="1704393" y="708085"/>
            <a:ext cx="8055428" cy="868788"/>
          </a:xfrm>
        </p:spPr>
        <p:txBody>
          <a:bodyPr>
            <a:noAutofit/>
          </a:bodyPr>
          <a:lstStyle/>
          <a:p>
            <a:pPr algn="ctr"/>
            <a:r>
              <a:rPr lang="el-GR" sz="2800" b="1" dirty="0"/>
              <a:t>Περιβαλλοντικοί προστατευτικοί παράγοντες </a:t>
            </a:r>
          </a:p>
        </p:txBody>
      </p:sp>
      <p:sp>
        <p:nvSpPr>
          <p:cNvPr id="3" name="Θέση περιεχομένου 2">
            <a:extLst>
              <a:ext uri="{FF2B5EF4-FFF2-40B4-BE49-F238E27FC236}">
                <a16:creationId xmlns:a16="http://schemas.microsoft.com/office/drawing/2014/main" id="{1085A3AD-B63C-4DB9-A44B-85B49194C238}"/>
              </a:ext>
            </a:extLst>
          </p:cNvPr>
          <p:cNvSpPr>
            <a:spLocks noGrp="1"/>
          </p:cNvSpPr>
          <p:nvPr>
            <p:ph idx="1"/>
          </p:nvPr>
        </p:nvSpPr>
        <p:spPr>
          <a:xfrm>
            <a:off x="1259633" y="1343608"/>
            <a:ext cx="9825134" cy="2659225"/>
          </a:xfrm>
        </p:spPr>
        <p:txBody>
          <a:bodyPr>
            <a:normAutofit/>
          </a:bodyPr>
          <a:lstStyle/>
          <a:p>
            <a:pPr algn="just">
              <a:lnSpc>
                <a:spcPct val="115000"/>
              </a:lnSpc>
              <a:buFont typeface="Wingdings" panose="05000000000000000000" pitchFamily="2" charset="2"/>
              <a:buChar char="§"/>
            </a:pPr>
            <a:r>
              <a:rPr lang="el-GR" sz="1600" dirty="0"/>
              <a:t>Προαγωγή της δημιουργίας στενών υποστηρικτικών δεσμών. Θετικός τρόπος αλληλεπίδρασης (ζεστές διαπροσωπικές σχέσεις, ενδιαφέρον και φροντίδα με χαμηλά επίπεδα κριτικής).</a:t>
            </a:r>
          </a:p>
          <a:p>
            <a:pPr lvl="0" algn="just">
              <a:lnSpc>
                <a:spcPct val="115000"/>
              </a:lnSpc>
              <a:buFont typeface="Wingdings" panose="05000000000000000000" pitchFamily="2" charset="2"/>
              <a:buChar char="§"/>
            </a:pPr>
            <a:r>
              <a:rPr lang="el-GR" sz="1600" dirty="0"/>
              <a:t>Ενθάρρυνση της διαδικασίας μάθησης.</a:t>
            </a:r>
          </a:p>
          <a:p>
            <a:pPr algn="just">
              <a:lnSpc>
                <a:spcPct val="115000"/>
              </a:lnSpc>
              <a:buFont typeface="Wingdings" panose="05000000000000000000" pitchFamily="2" charset="2"/>
              <a:buChar char="§"/>
            </a:pPr>
            <a:r>
              <a:rPr lang="el-GR" sz="1600" dirty="0"/>
              <a:t>Σαφή όρια (κανόνες, συνήθειες, νόμοι). Καταμερισμός ευθυνών.</a:t>
            </a:r>
          </a:p>
          <a:p>
            <a:pPr lvl="0">
              <a:lnSpc>
                <a:spcPct val="115000"/>
              </a:lnSpc>
              <a:buFont typeface="Wingdings" panose="05000000000000000000" pitchFamily="2" charset="2"/>
              <a:buChar char="§"/>
            </a:pPr>
            <a:r>
              <a:rPr lang="el-GR" sz="1600" dirty="0"/>
              <a:t>Ικανοποίηση βασικών αγαθών                                                                                                    (στέγης, εργασίας, υπηρεσιών υγείας, ψυχαγωγίας κλπ.)</a:t>
            </a:r>
          </a:p>
          <a:p>
            <a:pPr lvl="0" algn="just">
              <a:lnSpc>
                <a:spcPct val="115000"/>
              </a:lnSpc>
              <a:buFont typeface="Wingdings" panose="05000000000000000000" pitchFamily="2" charset="2"/>
              <a:buChar char="§"/>
            </a:pPr>
            <a:r>
              <a:rPr lang="el-GR" sz="1600" dirty="0"/>
              <a:t>Υψηλές αλλά ρεαλιστικές προσδοκίες για επιτυχία.</a:t>
            </a:r>
          </a:p>
          <a:p>
            <a:pPr marL="0" indent="0">
              <a:buNone/>
            </a:pPr>
            <a:endParaRPr lang="el-GR" dirty="0"/>
          </a:p>
        </p:txBody>
      </p:sp>
      <p:pic>
        <p:nvPicPr>
          <p:cNvPr id="10" name="Εικόνα 9">
            <a:extLst>
              <a:ext uri="{FF2B5EF4-FFF2-40B4-BE49-F238E27FC236}">
                <a16:creationId xmlns:a16="http://schemas.microsoft.com/office/drawing/2014/main" id="{DADB6664-A168-48F0-9B02-25D059D87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1895" y="2799184"/>
            <a:ext cx="4086806" cy="3839548"/>
          </a:xfrm>
          <a:prstGeom prst="rect">
            <a:avLst/>
          </a:prstGeom>
        </p:spPr>
      </p:pic>
    </p:spTree>
    <p:extLst>
      <p:ext uri="{BB962C8B-B14F-4D97-AF65-F5344CB8AC3E}">
        <p14:creationId xmlns:p14="http://schemas.microsoft.com/office/powerpoint/2010/main" val="1336051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DF326E-E6F6-4F27-8CEB-1E9AFB086F24}"/>
              </a:ext>
            </a:extLst>
          </p:cNvPr>
          <p:cNvSpPr>
            <a:spLocks noGrp="1"/>
          </p:cNvSpPr>
          <p:nvPr>
            <p:ph type="title"/>
          </p:nvPr>
        </p:nvSpPr>
        <p:spPr>
          <a:xfrm>
            <a:off x="1389277" y="624110"/>
            <a:ext cx="7568111" cy="766151"/>
          </a:xfrm>
        </p:spPr>
        <p:txBody>
          <a:bodyPr>
            <a:normAutofit/>
          </a:bodyPr>
          <a:lstStyle/>
          <a:p>
            <a:pPr algn="ctr"/>
            <a:r>
              <a:rPr lang="el-GR" sz="3200" b="1" dirty="0">
                <a:solidFill>
                  <a:schemeClr val="tx1">
                    <a:lumMod val="65000"/>
                    <a:lumOff val="35000"/>
                  </a:schemeClr>
                </a:solidFill>
                <a:ea typeface="+mn-ea"/>
                <a:cs typeface="+mn-cs"/>
              </a:rPr>
              <a:t>Εννοιολογικός προσδιορισμός</a:t>
            </a:r>
          </a:p>
        </p:txBody>
      </p:sp>
      <p:sp>
        <p:nvSpPr>
          <p:cNvPr id="3" name="Θέση περιεχομένου 2">
            <a:extLst>
              <a:ext uri="{FF2B5EF4-FFF2-40B4-BE49-F238E27FC236}">
                <a16:creationId xmlns:a16="http://schemas.microsoft.com/office/drawing/2014/main" id="{6C504AD0-A2F9-4E2E-8B96-774FDF8EFF79}"/>
              </a:ext>
            </a:extLst>
          </p:cNvPr>
          <p:cNvSpPr>
            <a:spLocks noGrp="1"/>
          </p:cNvSpPr>
          <p:nvPr>
            <p:ph idx="1"/>
          </p:nvPr>
        </p:nvSpPr>
        <p:spPr>
          <a:xfrm>
            <a:off x="1940767" y="1390261"/>
            <a:ext cx="9395927" cy="4208106"/>
          </a:xfrm>
        </p:spPr>
        <p:txBody>
          <a:bodyPr>
            <a:normAutofit/>
          </a:bodyPr>
          <a:lstStyle/>
          <a:p>
            <a:pPr>
              <a:lnSpc>
                <a:spcPct val="150000"/>
              </a:lnSpc>
            </a:pPr>
            <a:r>
              <a:rPr lang="el-GR" b="1" dirty="0"/>
              <a:t>Κρίση:</a:t>
            </a:r>
            <a:r>
              <a:rPr lang="el-GR" dirty="0"/>
              <a:t> Συχνή η χρήση του όρου στην καθημερινή μας ζωή τόσο σε </a:t>
            </a:r>
            <a:r>
              <a:rPr lang="el-GR" b="1" i="1" dirty="0"/>
              <a:t>ατομικό </a:t>
            </a:r>
            <a:r>
              <a:rPr lang="el-GR" dirty="0"/>
              <a:t>όσο και σε </a:t>
            </a:r>
            <a:r>
              <a:rPr lang="el-GR" b="1" i="1" dirty="0"/>
              <a:t>συλλογικό </a:t>
            </a:r>
            <a:r>
              <a:rPr lang="el-GR" i="1" dirty="0"/>
              <a:t>επίπεδο</a:t>
            </a:r>
            <a:r>
              <a:rPr lang="el-GR" dirty="0"/>
              <a:t>.</a:t>
            </a:r>
            <a:endParaRPr lang="el-GR" sz="1600" dirty="0"/>
          </a:p>
          <a:p>
            <a:pPr>
              <a:lnSpc>
                <a:spcPct val="150000"/>
              </a:lnSpc>
            </a:pPr>
            <a:r>
              <a:rPr lang="el-GR" b="1" dirty="0"/>
              <a:t>Ορισμός</a:t>
            </a:r>
            <a:r>
              <a:rPr lang="el-GR" dirty="0"/>
              <a:t>: Η κρίση είναι μια </a:t>
            </a:r>
            <a:r>
              <a:rPr lang="el-GR" b="1" i="1" dirty="0"/>
              <a:t>παροδική κατάσταση αποσταθεροποίησης του ατόμου</a:t>
            </a:r>
            <a:r>
              <a:rPr lang="el-GR" b="1" dirty="0"/>
              <a:t> </a:t>
            </a:r>
            <a:r>
              <a:rPr lang="el-GR" dirty="0"/>
              <a:t>όταν έρχεται αντιμέτωπο με μια απειλητική περίσταση, την οποία αντιλαμβάνεται ως σημαντικό πρόβλημα που εκείνη τουλάχιστον τη στιγμή δεν μπορεί ούτε να αποφύγει ούτε να επιλύσει με τις συνήθεις δεξιότητες επίλυσης προβλημάτων που διαθέτει </a:t>
            </a:r>
            <a:r>
              <a:rPr lang="el-GR" i="1" dirty="0"/>
              <a:t>(Caplan,1964).</a:t>
            </a:r>
          </a:p>
          <a:p>
            <a:pPr>
              <a:lnSpc>
                <a:spcPct val="150000"/>
              </a:lnSpc>
            </a:pPr>
            <a:r>
              <a:rPr lang="el-GR" dirty="0"/>
              <a:t>Συνήθως, πρόκειται για μια </a:t>
            </a:r>
            <a:r>
              <a:rPr lang="el-GR" b="1" i="1" dirty="0"/>
              <a:t>συναισθηματικά απειλητική κατάσταση </a:t>
            </a:r>
            <a:r>
              <a:rPr lang="el-GR" dirty="0"/>
              <a:t>που συνδέεται με αλλαγές στις κοινωνικές συνθήκες στις οποίες το άτομο ζει. </a:t>
            </a:r>
          </a:p>
        </p:txBody>
      </p:sp>
    </p:spTree>
    <p:extLst>
      <p:ext uri="{BB962C8B-B14F-4D97-AF65-F5344CB8AC3E}">
        <p14:creationId xmlns:p14="http://schemas.microsoft.com/office/powerpoint/2010/main" val="4208196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01895BB-E0D4-4507-BE33-882F055BC967}"/>
              </a:ext>
            </a:extLst>
          </p:cNvPr>
          <p:cNvSpPr>
            <a:spLocks noGrp="1"/>
          </p:cNvSpPr>
          <p:nvPr>
            <p:ph type="title"/>
          </p:nvPr>
        </p:nvSpPr>
        <p:spPr>
          <a:xfrm>
            <a:off x="1912775" y="624110"/>
            <a:ext cx="9041363" cy="672845"/>
          </a:xfrm>
        </p:spPr>
        <p:txBody>
          <a:bodyPr>
            <a:noAutofit/>
          </a:bodyPr>
          <a:lstStyle/>
          <a:p>
            <a:pPr algn="ctr"/>
            <a:r>
              <a:rPr lang="el-GR" sz="2800" b="1" dirty="0"/>
              <a:t>Η ψυχική ανθεκτικότητα των μαθητών καλλιεργείται</a:t>
            </a:r>
          </a:p>
        </p:txBody>
      </p:sp>
      <p:sp>
        <p:nvSpPr>
          <p:cNvPr id="3" name="Θέση περιεχομένου 2">
            <a:extLst>
              <a:ext uri="{FF2B5EF4-FFF2-40B4-BE49-F238E27FC236}">
                <a16:creationId xmlns:a16="http://schemas.microsoft.com/office/drawing/2014/main" id="{0633EDC0-62A0-4A32-8D2F-CE5DEF5A3697}"/>
              </a:ext>
            </a:extLst>
          </p:cNvPr>
          <p:cNvSpPr>
            <a:spLocks noGrp="1"/>
          </p:cNvSpPr>
          <p:nvPr>
            <p:ph idx="1"/>
          </p:nvPr>
        </p:nvSpPr>
        <p:spPr>
          <a:xfrm>
            <a:off x="2136710" y="1296956"/>
            <a:ext cx="9367902" cy="4357396"/>
          </a:xfrm>
        </p:spPr>
        <p:txBody>
          <a:bodyPr>
            <a:normAutofit/>
          </a:bodyPr>
          <a:lstStyle/>
          <a:p>
            <a:r>
              <a:rPr lang="el-GR" sz="1600" dirty="0"/>
              <a:t> Όταν νιώθουν σωματικά και συναισθηματικά ασφαλείς. </a:t>
            </a:r>
          </a:p>
          <a:p>
            <a:r>
              <a:rPr lang="el-GR" sz="1600" dirty="0"/>
              <a:t>Όταν ο γονιός λειτουργεί με επάρκεια στο γονεϊκό του ρόλο (π.χ. κατανοεί τις ανάγκες του παιδιού, στηρίζει και θέτει όρια).</a:t>
            </a:r>
          </a:p>
          <a:p>
            <a:r>
              <a:rPr lang="el-GR" sz="1600" dirty="0"/>
              <a:t> Όταν διαθέτουν σταθερό και ποιοτικό υποστηρικτικό δίκτυο (πχ. δάσκαλοι, φίλοι, συγγενείς). </a:t>
            </a:r>
          </a:p>
          <a:p>
            <a:r>
              <a:rPr lang="el-GR" sz="1600" dirty="0"/>
              <a:t>Όταν ενισχύονται οι προσπάθειές τους και αναγνωρίζονται τα επιτεύγματά τους. </a:t>
            </a:r>
          </a:p>
          <a:p>
            <a:r>
              <a:rPr lang="el-GR" sz="1600" dirty="0"/>
              <a:t>Όταν νιώθουν αποδεκτοί για τις ιδέες και τα συναισθήματά τους.</a:t>
            </a:r>
          </a:p>
          <a:p>
            <a:r>
              <a:rPr lang="el-GR" sz="1600" dirty="0"/>
              <a:t>Όταν διευκολύνονται να δώσουν στις εμπειρίες που βίωσαν ένα νόημα που τους ταιριάζει και τους επιτρέπει να διατηρούν την ελπίδα τους. </a:t>
            </a:r>
          </a:p>
          <a:p>
            <a:r>
              <a:rPr lang="el-GR" sz="1600" dirty="0"/>
              <a:t>Όταν ενθαρρύνονται να αντιμετωπίσουν τις όποιες δυσκολίες αντί να τις αποφεύγουν ή να θυματοποιούν τον εαυτό τους. </a:t>
            </a:r>
          </a:p>
          <a:p>
            <a:r>
              <a:rPr lang="el-GR" sz="1600" dirty="0"/>
              <a:t>Όταν συμβάλλουν σε εκδηλώσεις αλληλεγγύης και κοινωνικής προσφοράς – δράσεις αλτρουισμού που ενισχύουν την εικόνα εαυτού.</a:t>
            </a:r>
          </a:p>
        </p:txBody>
      </p:sp>
    </p:spTree>
    <p:extLst>
      <p:ext uri="{BB962C8B-B14F-4D97-AF65-F5344CB8AC3E}">
        <p14:creationId xmlns:p14="http://schemas.microsoft.com/office/powerpoint/2010/main" val="4101732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414D08-C5AC-4565-84D8-526DE33EE568}"/>
              </a:ext>
            </a:extLst>
          </p:cNvPr>
          <p:cNvSpPr>
            <a:spLocks noGrp="1"/>
          </p:cNvSpPr>
          <p:nvPr>
            <p:ph type="title"/>
          </p:nvPr>
        </p:nvSpPr>
        <p:spPr>
          <a:xfrm>
            <a:off x="1281210" y="765108"/>
            <a:ext cx="8291998" cy="643815"/>
          </a:xfrm>
        </p:spPr>
        <p:txBody>
          <a:bodyPr>
            <a:noAutofit/>
          </a:bodyPr>
          <a:lstStyle/>
          <a:p>
            <a:pPr algn="ctr"/>
            <a:r>
              <a:rPr lang="el-GR" sz="2400" b="1" dirty="0"/>
              <a:t>H επικοινωνία του εκπαιδευτικού με την οικογένεια</a:t>
            </a:r>
          </a:p>
        </p:txBody>
      </p:sp>
      <p:sp>
        <p:nvSpPr>
          <p:cNvPr id="3" name="Θέση περιεχομένου 2">
            <a:extLst>
              <a:ext uri="{FF2B5EF4-FFF2-40B4-BE49-F238E27FC236}">
                <a16:creationId xmlns:a16="http://schemas.microsoft.com/office/drawing/2014/main" id="{016F8A88-D308-4195-8F18-B22A840D0257}"/>
              </a:ext>
            </a:extLst>
          </p:cNvPr>
          <p:cNvSpPr>
            <a:spLocks noGrp="1"/>
          </p:cNvSpPr>
          <p:nvPr>
            <p:ph idx="1"/>
          </p:nvPr>
        </p:nvSpPr>
        <p:spPr>
          <a:xfrm>
            <a:off x="1523806" y="1539550"/>
            <a:ext cx="9896863" cy="5243805"/>
          </a:xfrm>
        </p:spPr>
        <p:txBody>
          <a:bodyPr>
            <a:normAutofit/>
          </a:bodyPr>
          <a:lstStyle/>
          <a:p>
            <a:r>
              <a:rPr lang="el-GR" sz="1600" dirty="0"/>
              <a:t>να </a:t>
            </a:r>
            <a:r>
              <a:rPr lang="el-GR" sz="1600" b="1" dirty="0"/>
              <a:t>κατανοήσει</a:t>
            </a:r>
            <a:r>
              <a:rPr lang="el-GR" sz="1600" dirty="0"/>
              <a:t> καλύτερα ο εκπαιδευτικός τι ακριβώς βιώνει ο μαθητής, </a:t>
            </a:r>
          </a:p>
          <a:p>
            <a:r>
              <a:rPr lang="el-GR" sz="1600" dirty="0"/>
              <a:t>να </a:t>
            </a:r>
            <a:r>
              <a:rPr lang="el-GR" sz="1600" b="1" dirty="0"/>
              <a:t>παρέχει πληροφορίες </a:t>
            </a:r>
            <a:r>
              <a:rPr lang="el-GR" sz="1600" dirty="0"/>
              <a:t>τόσο για τις φυσιολογικές αντιδράσεις και ανάγκες του παιδιού, όσο και για τις επίμονες τραυματικές αντιδράσεις και δυσκολίες που χρήζουν συνεργασία με ειδικό ψυχικής υγείας, </a:t>
            </a:r>
          </a:p>
          <a:p>
            <a:r>
              <a:rPr lang="el-GR" sz="1600" dirty="0"/>
              <a:t>να </a:t>
            </a:r>
            <a:r>
              <a:rPr lang="el-GR" sz="1600" b="1" dirty="0"/>
              <a:t>ενισχύσει</a:t>
            </a:r>
            <a:r>
              <a:rPr lang="el-GR" sz="1600" dirty="0"/>
              <a:t> τον γονιό ή κηδεμόνα στο ρόλο φροντίδας που αναλαμβάνει. </a:t>
            </a:r>
          </a:p>
          <a:p>
            <a:pPr marL="0" indent="0">
              <a:buNone/>
            </a:pPr>
            <a:endParaRPr lang="el-GR" sz="1600" dirty="0"/>
          </a:p>
          <a:p>
            <a:pPr>
              <a:buFont typeface="Wingdings" panose="05000000000000000000" pitchFamily="2" charset="2"/>
              <a:buChar char="q"/>
            </a:pPr>
            <a:r>
              <a:rPr lang="el-GR" sz="1600" dirty="0"/>
              <a:t>Ενθαρρύνετε τους γονείς </a:t>
            </a:r>
            <a:r>
              <a:rPr lang="el-GR" sz="1600" b="1" i="1" dirty="0"/>
              <a:t>να</a:t>
            </a:r>
            <a:r>
              <a:rPr lang="el-GR" sz="1600" dirty="0"/>
              <a:t> </a:t>
            </a:r>
            <a:r>
              <a:rPr lang="el-GR" sz="1600" b="1" i="1" dirty="0"/>
              <a:t>διατηρούν ανοιχτή επικοινωνία με τα παιδιά τους</a:t>
            </a:r>
            <a:r>
              <a:rPr lang="el-GR" sz="1600" dirty="0"/>
              <a:t>, να εκφράζουν την αγάπη και τη στοργή τους. </a:t>
            </a:r>
          </a:p>
          <a:p>
            <a:pPr>
              <a:buFont typeface="Wingdings" panose="05000000000000000000" pitchFamily="2" charset="2"/>
              <a:buChar char="q"/>
            </a:pPr>
            <a:r>
              <a:rPr lang="el-GR" sz="1600" dirty="0"/>
              <a:t>Ενθαρρύνετε τους γονείς </a:t>
            </a:r>
            <a:r>
              <a:rPr lang="el-GR" sz="1600" b="1" i="1" dirty="0"/>
              <a:t>να</a:t>
            </a:r>
            <a:r>
              <a:rPr lang="el-GR" sz="1600" dirty="0"/>
              <a:t> </a:t>
            </a:r>
            <a:r>
              <a:rPr lang="el-GR" sz="1600" b="1" i="1" dirty="0"/>
              <a:t>διατηρούν μια ρουτίνα στην καθημερινότητά τους</a:t>
            </a:r>
            <a:r>
              <a:rPr lang="el-GR" sz="1600" dirty="0"/>
              <a:t>.</a:t>
            </a:r>
          </a:p>
          <a:p>
            <a:pPr marL="0" indent="0">
              <a:buNone/>
            </a:pPr>
            <a:endParaRPr lang="el-GR" sz="1600" dirty="0"/>
          </a:p>
        </p:txBody>
      </p:sp>
      <p:pic>
        <p:nvPicPr>
          <p:cNvPr id="5122" name="Picture 2" descr="ΨΥΧΙΚΗ ΑΝΘΕΚΤΙΚΟΤΗΤΑ : ΤΟ ΒΑΣΙΚΟ ΣΥΣΤΑΤΙΚΟ ΤΗΣ ΕΥΤΥΧΙΑΣ ΚΑΙ ΤΗΣ ΕΠΙΤΥΧΙΑΣ –  3ο ΓΥΜΝΑΣΙΟ ΚΙΛΚΙΣ">
            <a:extLst>
              <a:ext uri="{FF2B5EF4-FFF2-40B4-BE49-F238E27FC236}">
                <a16:creationId xmlns:a16="http://schemas.microsoft.com/office/drawing/2014/main" id="{171CFCF4-BC58-41FA-A9D9-7EA84BA227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9257" y="4460032"/>
            <a:ext cx="4021495" cy="2099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273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EA1385-98C4-478A-97A0-80CC31114C9A}"/>
              </a:ext>
            </a:extLst>
          </p:cNvPr>
          <p:cNvSpPr>
            <a:spLocks noGrp="1"/>
          </p:cNvSpPr>
          <p:nvPr>
            <p:ph type="title"/>
          </p:nvPr>
        </p:nvSpPr>
        <p:spPr>
          <a:xfrm>
            <a:off x="1278295" y="624111"/>
            <a:ext cx="7921690" cy="663514"/>
          </a:xfrm>
        </p:spPr>
        <p:txBody>
          <a:bodyPr>
            <a:noAutofit/>
          </a:bodyPr>
          <a:lstStyle/>
          <a:p>
            <a:pPr algn="ctr"/>
            <a:r>
              <a:rPr lang="el-GR" sz="3200" b="1" dirty="0">
                <a:latin typeface="Calibri" panose="020F0502020204030204" pitchFamily="34" charset="0"/>
                <a:cs typeface="Calibri" panose="020F0502020204030204" pitchFamily="34" charset="0"/>
              </a:rPr>
              <a:t>Ατομική υποστήριξη εκπαιδευτικών</a:t>
            </a:r>
          </a:p>
        </p:txBody>
      </p:sp>
      <p:sp>
        <p:nvSpPr>
          <p:cNvPr id="3" name="Θέση περιεχομένου 2">
            <a:extLst>
              <a:ext uri="{FF2B5EF4-FFF2-40B4-BE49-F238E27FC236}">
                <a16:creationId xmlns:a16="http://schemas.microsoft.com/office/drawing/2014/main" id="{556115D1-1BEA-4729-B936-75344BF8DD28}"/>
              </a:ext>
            </a:extLst>
          </p:cNvPr>
          <p:cNvSpPr>
            <a:spLocks noGrp="1"/>
          </p:cNvSpPr>
          <p:nvPr>
            <p:ph idx="1"/>
          </p:nvPr>
        </p:nvSpPr>
        <p:spPr>
          <a:xfrm>
            <a:off x="1772817" y="1287624"/>
            <a:ext cx="9731796" cy="4946266"/>
          </a:xfrm>
        </p:spPr>
        <p:txBody>
          <a:bodyPr>
            <a:normAutofit/>
          </a:bodyPr>
          <a:lstStyle/>
          <a:p>
            <a:pPr algn="just"/>
            <a:r>
              <a:rPr lang="el-GR" altLang="el-GR" sz="1700" dirty="0"/>
              <a:t>Παρατηρώντας πολύ καλά ένα πρόσωπο, </a:t>
            </a:r>
            <a:r>
              <a:rPr lang="el-GR" altLang="el-GR" sz="1700" b="1" i="1" dirty="0"/>
              <a:t>ένα άτομο </a:t>
            </a:r>
            <a:r>
              <a:rPr lang="el-GR" altLang="el-GR" sz="1700" dirty="0"/>
              <a:t>μπορούμε να μιλήσουμε για ένα </a:t>
            </a:r>
            <a:r>
              <a:rPr lang="el-GR" altLang="el-GR" sz="1700" b="1" i="1" dirty="0"/>
              <a:t>υπερπολύπλοκο σύστημα</a:t>
            </a:r>
            <a:r>
              <a:rPr lang="el-GR" altLang="el-GR" sz="1700" dirty="0"/>
              <a:t>. Συναισθήματα, σκέψεις, αντιλήψεις, πεποιθήσεις, ιστορίες, εμπειρίες, όνειρα για το μέλλον, ελπίδες, σχέσεις. Όλα αυτά αλληλεπιδρούν μέσα μας, επικοινωνούν, συνυπάρχουν. </a:t>
            </a:r>
          </a:p>
          <a:p>
            <a:pPr algn="just"/>
            <a:r>
              <a:rPr lang="el-GR" altLang="el-GR" sz="1700" dirty="0"/>
              <a:t>Μία κρίση, είτε εσωτερική με εξωτερικούς παράγοντες, είτε εξωτερική με εσωτερικές επιρροές και επιδράσεις αφορά </a:t>
            </a:r>
            <a:r>
              <a:rPr lang="el-GR" altLang="el-GR" sz="1700" b="1" i="1" dirty="0"/>
              <a:t>το άτομο στο σύνολό του </a:t>
            </a:r>
            <a:r>
              <a:rPr lang="el-GR" altLang="el-GR" sz="1700" dirty="0"/>
              <a:t>και επίσης μέσα στο πλαίσιο που κάθε φορά λειτουργεί, την οικογένεια, την κοινότητα ή αλλού. </a:t>
            </a:r>
          </a:p>
          <a:p>
            <a:pPr algn="just"/>
            <a:r>
              <a:rPr lang="el-GR" altLang="el-GR" sz="1700" dirty="0"/>
              <a:t>Κατά τη διάρκεια μιας κρίσης το άτομο ως σύστημα βιώνει συνεχείς και πολλές φορές ανεξέλεγκτες </a:t>
            </a:r>
            <a:r>
              <a:rPr lang="el-GR" altLang="el-GR" sz="1700" b="1" i="1" dirty="0"/>
              <a:t>μεταβολές στα σταθερά σημεία του</a:t>
            </a:r>
            <a:r>
              <a:rPr lang="el-GR" altLang="el-GR" sz="1700" dirty="0"/>
              <a:t>. Χρειάζεται χρόνος για να βρεθούν οι νέες «σταθερές». </a:t>
            </a:r>
          </a:p>
          <a:p>
            <a:pPr marL="342900" lvl="0" indent="-342900" algn="just">
              <a:lnSpc>
                <a:spcPct val="115000"/>
              </a:lnSpc>
              <a:spcAft>
                <a:spcPts val="1000"/>
              </a:spcAft>
              <a:buSzPts val="1400"/>
              <a:buFont typeface="Wingdings" panose="05000000000000000000" pitchFamily="2" charset="2"/>
              <a:buChar char=""/>
            </a:pPr>
            <a:r>
              <a:rPr lang="el-GR" altLang="el-GR" sz="1700" dirty="0"/>
              <a:t>Στην προσπάθειά του το άτομο να αντιμετωπίσει το άγνωστο και απρόβλεπτο μέλλον, </a:t>
            </a:r>
            <a:r>
              <a:rPr lang="el-GR" altLang="el-GR" sz="1700" b="1" i="1" dirty="0"/>
              <a:t>απευθύνεται στην ιστορία του</a:t>
            </a:r>
            <a:r>
              <a:rPr lang="el-GR" altLang="el-GR" sz="1700" dirty="0"/>
              <a:t>. Αναζητά παγιωμένες και δοκιμασμένες λύσεις στα δυσλειτουργικά σχήματα στα οποία συμμετείχε στο παρελθόν και ανασύρει εμπειρίες που βοήθησαν…(</a:t>
            </a:r>
            <a:r>
              <a:rPr lang="el-GR" sz="1700" dirty="0"/>
              <a:t>Πως αντιδρώ όταν συναντιέμαι με την δυσκολία; Τι μου αρέσει και τι όχι στον τρόπο που αντιδρώ; τι με βοήθησε να ανταπεξέλθω;). </a:t>
            </a:r>
          </a:p>
          <a:p>
            <a:pPr algn="just"/>
            <a:endParaRPr lang="el-GR" altLang="el-GR" sz="1800" dirty="0">
              <a:latin typeface="Comic Sans MS" panose="030F0702030302020204" pitchFamily="66" charset="0"/>
            </a:endParaRPr>
          </a:p>
          <a:p>
            <a:pPr marL="0" indent="0">
              <a:buNone/>
            </a:pPr>
            <a:endParaRPr lang="el-GR" dirty="0"/>
          </a:p>
        </p:txBody>
      </p:sp>
    </p:spTree>
    <p:extLst>
      <p:ext uri="{BB962C8B-B14F-4D97-AF65-F5344CB8AC3E}">
        <p14:creationId xmlns:p14="http://schemas.microsoft.com/office/powerpoint/2010/main" val="314099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324359-1FF8-4B6C-86A2-2D4CBCA0A3D6}"/>
              </a:ext>
            </a:extLst>
          </p:cNvPr>
          <p:cNvSpPr>
            <a:spLocks noGrp="1"/>
          </p:cNvSpPr>
          <p:nvPr>
            <p:ph type="title"/>
          </p:nvPr>
        </p:nvSpPr>
        <p:spPr>
          <a:xfrm>
            <a:off x="1446245" y="624109"/>
            <a:ext cx="10011747" cy="1671221"/>
          </a:xfrm>
        </p:spPr>
        <p:txBody>
          <a:bodyPr>
            <a:normAutofit fontScale="90000"/>
          </a:bodyPr>
          <a:lstStyle/>
          <a:p>
            <a:pPr>
              <a:lnSpc>
                <a:spcPct val="150000"/>
              </a:lnSpc>
            </a:pPr>
            <a:r>
              <a:rPr lang="el-GR" altLang="el-GR" sz="2700" dirty="0">
                <a:latin typeface="Comic Sans MS" panose="030F0702030302020204" pitchFamily="66" charset="0"/>
              </a:rPr>
              <a:t>      </a:t>
            </a:r>
            <a:r>
              <a:rPr lang="en-US" altLang="el-GR" sz="2700" dirty="0">
                <a:latin typeface="Comic Sans MS" panose="030F0702030302020204" pitchFamily="66" charset="0"/>
              </a:rPr>
              <a:t> </a:t>
            </a:r>
            <a:r>
              <a:rPr lang="el-GR" altLang="el-GR" sz="2700" dirty="0">
                <a:latin typeface="Calibri" panose="020F0502020204030204" pitchFamily="34" charset="0"/>
                <a:cs typeface="Calibri" panose="020F0502020204030204" pitchFamily="34" charset="0"/>
              </a:rPr>
              <a:t>Η παρέμβαση στην κρίση δε σημαίνει ‘σωτηρία’!</a:t>
            </a:r>
            <a:br>
              <a:rPr lang="el-GR" altLang="el-GR" sz="2700" dirty="0">
                <a:latin typeface="Calibri" panose="020F0502020204030204" pitchFamily="34" charset="0"/>
                <a:cs typeface="Calibri" panose="020F0502020204030204" pitchFamily="34" charset="0"/>
              </a:rPr>
            </a:br>
            <a:r>
              <a:rPr lang="el-GR" altLang="el-GR" sz="2700" dirty="0">
                <a:latin typeface="Calibri" panose="020F0502020204030204" pitchFamily="34" charset="0"/>
                <a:cs typeface="Calibri" panose="020F0502020204030204" pitchFamily="34" charset="0"/>
              </a:rPr>
              <a:t>       </a:t>
            </a:r>
            <a:r>
              <a:rPr lang="en-US" altLang="el-GR" sz="2700" dirty="0">
                <a:latin typeface="Calibri" panose="020F0502020204030204" pitchFamily="34" charset="0"/>
                <a:cs typeface="Calibri" panose="020F0502020204030204" pitchFamily="34" charset="0"/>
              </a:rPr>
              <a:t>  </a:t>
            </a:r>
            <a:r>
              <a:rPr lang="el-GR" altLang="el-GR" sz="2700" dirty="0">
                <a:latin typeface="Calibri" panose="020F0502020204030204" pitchFamily="34" charset="0"/>
                <a:cs typeface="Calibri" panose="020F0502020204030204" pitchFamily="34" charset="0"/>
              </a:rPr>
              <a:t>Η ‘σωτηρία’ ωφελεί περισσότερο το διαχειριστή της κρίσης παρά το θύμα</a:t>
            </a:r>
            <a:br>
              <a:rPr lang="el-GR" altLang="el-GR" sz="2700" dirty="0">
                <a:latin typeface="Calibri" panose="020F0502020204030204" pitchFamily="34" charset="0"/>
                <a:cs typeface="Calibri" panose="020F0502020204030204" pitchFamily="34" charset="0"/>
              </a:rPr>
            </a:br>
            <a:endParaRPr lang="el-GR" sz="2700" dirty="0">
              <a:latin typeface="Calibri" panose="020F0502020204030204" pitchFamily="34" charset="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8D4F848E-3D21-432E-A079-F46E97BA1B1D}"/>
              </a:ext>
            </a:extLst>
          </p:cNvPr>
          <p:cNvSpPr>
            <a:spLocks noGrp="1"/>
          </p:cNvSpPr>
          <p:nvPr>
            <p:ph idx="1"/>
          </p:nvPr>
        </p:nvSpPr>
        <p:spPr>
          <a:xfrm>
            <a:off x="1138335" y="1978090"/>
            <a:ext cx="10319657" cy="4376261"/>
          </a:xfrm>
        </p:spPr>
        <p:txBody>
          <a:bodyPr/>
          <a:lstStyle/>
          <a:p>
            <a:pPr marL="0" indent="0" algn="ctr">
              <a:buNone/>
            </a:pPr>
            <a:r>
              <a:rPr lang="en-US" altLang="el-GR" sz="2800" b="1" dirty="0">
                <a:solidFill>
                  <a:schemeClr val="accent2">
                    <a:lumMod val="50000"/>
                  </a:schemeClr>
                </a:solidFill>
                <a:latin typeface="Comic Sans MS" panose="030F0702030302020204" pitchFamily="66" charset="0"/>
              </a:rPr>
              <a:t> </a:t>
            </a:r>
            <a:r>
              <a:rPr lang="el-GR" altLang="el-GR" sz="2400" b="1" dirty="0">
                <a:solidFill>
                  <a:schemeClr val="accent2">
                    <a:lumMod val="50000"/>
                  </a:schemeClr>
                </a:solidFill>
              </a:rPr>
              <a:t>Κρίσεις = </a:t>
            </a:r>
            <a:r>
              <a:rPr lang="el-GR" altLang="el-GR" sz="2000" b="1" dirty="0">
                <a:solidFill>
                  <a:schemeClr val="accent2">
                    <a:lumMod val="50000"/>
                  </a:schemeClr>
                </a:solidFill>
              </a:rPr>
              <a:t>μέρος της ζωής όλων </a:t>
            </a:r>
          </a:p>
          <a:p>
            <a:pPr marL="0" indent="0" algn="ctr">
              <a:buNone/>
            </a:pPr>
            <a:r>
              <a:rPr lang="el-GR" altLang="el-GR" sz="1600" dirty="0"/>
              <a:t>αργά ή γρήγορα όλοι θα βρεθούμε σε κατάσταση κρίσης και θα βιώσουμε ψυχική αναστάτωση </a:t>
            </a:r>
            <a:endParaRPr lang="el-GR" altLang="el-GR" sz="1600" dirty="0">
              <a:latin typeface="Calibri" panose="020F0502020204030204" pitchFamily="34" charset="0"/>
              <a:cs typeface="Calibri" panose="020F0502020204030204" pitchFamily="34" charset="0"/>
            </a:endParaRPr>
          </a:p>
          <a:p>
            <a:pPr marL="0" indent="0" algn="ctr">
              <a:buNone/>
            </a:pPr>
            <a:r>
              <a:rPr lang="el-GR" altLang="el-GR" sz="2000" b="1" dirty="0">
                <a:solidFill>
                  <a:schemeClr val="accent2">
                    <a:lumMod val="50000"/>
                  </a:schemeClr>
                </a:solidFill>
              </a:rPr>
              <a:t>Η αντίδραση στην κρίση </a:t>
            </a:r>
          </a:p>
          <a:p>
            <a:pPr marL="0" indent="0" algn="ctr">
              <a:buNone/>
            </a:pPr>
            <a:r>
              <a:rPr lang="el-GR" altLang="el-GR" sz="2000" b="1" dirty="0">
                <a:solidFill>
                  <a:schemeClr val="accent2">
                    <a:lumMod val="50000"/>
                  </a:schemeClr>
                </a:solidFill>
              </a:rPr>
              <a:t>είναι μια φυσιολογική αντίδραση σε μια μη φυσιολογική κατάσταση</a:t>
            </a:r>
          </a:p>
          <a:p>
            <a:pPr marL="0" indent="0" algn="ctr">
              <a:buNone/>
            </a:pPr>
            <a:endParaRPr lang="el-GR" altLang="el-GR" sz="2000" dirty="0"/>
          </a:p>
          <a:p>
            <a:r>
              <a:rPr lang="en-US" altLang="el-GR" sz="4000" b="1" dirty="0">
                <a:solidFill>
                  <a:schemeClr val="accent2">
                    <a:lumMod val="50000"/>
                  </a:schemeClr>
                </a:solidFill>
              </a:rPr>
              <a:t>It’s ok, not to be ok!</a:t>
            </a:r>
            <a:endParaRPr lang="el-GR" altLang="el-GR" sz="4000" b="1" dirty="0">
              <a:solidFill>
                <a:schemeClr val="accent2">
                  <a:lumMod val="50000"/>
                </a:schemeClr>
              </a:solidFill>
            </a:endParaRPr>
          </a:p>
          <a:p>
            <a:pPr marL="0" indent="0" algn="r">
              <a:buNone/>
            </a:pPr>
            <a:endParaRPr lang="el-GR" dirty="0"/>
          </a:p>
        </p:txBody>
      </p:sp>
      <p:sp>
        <p:nvSpPr>
          <p:cNvPr id="4" name="Βέλος: Διάσημα 3">
            <a:extLst>
              <a:ext uri="{FF2B5EF4-FFF2-40B4-BE49-F238E27FC236}">
                <a16:creationId xmlns:a16="http://schemas.microsoft.com/office/drawing/2014/main" id="{06AEB1CC-AE69-442C-8F06-93B0024E6883}"/>
              </a:ext>
            </a:extLst>
          </p:cNvPr>
          <p:cNvSpPr/>
          <p:nvPr/>
        </p:nvSpPr>
        <p:spPr>
          <a:xfrm>
            <a:off x="1743281" y="1403214"/>
            <a:ext cx="349372" cy="23326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5" name="Βέλος: Διάσημα 4">
            <a:extLst>
              <a:ext uri="{FF2B5EF4-FFF2-40B4-BE49-F238E27FC236}">
                <a16:creationId xmlns:a16="http://schemas.microsoft.com/office/drawing/2014/main" id="{383189A0-33F4-43D0-A6EC-FF9A2F1E90AB}"/>
              </a:ext>
            </a:extLst>
          </p:cNvPr>
          <p:cNvSpPr/>
          <p:nvPr/>
        </p:nvSpPr>
        <p:spPr>
          <a:xfrm>
            <a:off x="1743281" y="908693"/>
            <a:ext cx="349372" cy="23326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pic>
        <p:nvPicPr>
          <p:cNvPr id="2054" name="Picture 6" descr="Επιστροφή στο σχολείο">
            <a:extLst>
              <a:ext uri="{FF2B5EF4-FFF2-40B4-BE49-F238E27FC236}">
                <a16:creationId xmlns:a16="http://schemas.microsoft.com/office/drawing/2014/main" id="{DD150C65-B70A-43F8-9750-97A575A33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2208" y="3949527"/>
            <a:ext cx="3985825" cy="2284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695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Θέση περιεχομένου 7">
            <a:extLst>
              <a:ext uri="{FF2B5EF4-FFF2-40B4-BE49-F238E27FC236}">
                <a16:creationId xmlns:a16="http://schemas.microsoft.com/office/drawing/2014/main" id="{1BD783EF-CE45-4C9C-B5E4-A5EE8F70C9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3526" y="553437"/>
            <a:ext cx="5094515" cy="5558114"/>
          </a:xfrm>
        </p:spPr>
      </p:pic>
      <p:sp>
        <p:nvSpPr>
          <p:cNvPr id="4" name="Θέση κειμένου 3">
            <a:extLst>
              <a:ext uri="{FF2B5EF4-FFF2-40B4-BE49-F238E27FC236}">
                <a16:creationId xmlns:a16="http://schemas.microsoft.com/office/drawing/2014/main" id="{32974010-0D26-454B-A8B5-92B1131C96B8}"/>
              </a:ext>
            </a:extLst>
          </p:cNvPr>
          <p:cNvSpPr>
            <a:spLocks noGrp="1"/>
          </p:cNvSpPr>
          <p:nvPr>
            <p:ph type="body" sz="half" idx="2"/>
          </p:nvPr>
        </p:nvSpPr>
        <p:spPr>
          <a:xfrm>
            <a:off x="6094411" y="5805422"/>
            <a:ext cx="5747657" cy="606490"/>
          </a:xfrm>
        </p:spPr>
        <p:txBody>
          <a:bodyPr>
            <a:normAutofit/>
          </a:bodyPr>
          <a:lstStyle/>
          <a:p>
            <a:r>
              <a:rPr lang="el-GR" sz="2000" b="1" i="1" dirty="0">
                <a:solidFill>
                  <a:schemeClr val="accent2">
                    <a:lumMod val="50000"/>
                  </a:schemeClr>
                </a:solidFill>
              </a:rPr>
              <a:t>Σας ευχαριστώ πολύ για τη συμμετοχή σας…</a:t>
            </a:r>
          </a:p>
        </p:txBody>
      </p:sp>
      <p:pic>
        <p:nvPicPr>
          <p:cNvPr id="10242" name="Picture 2" descr="76 Αισιόδοξα μηνύματα ideas | αληθινά λόγια, σοφά λόγια, ρητά">
            <a:extLst>
              <a:ext uri="{FF2B5EF4-FFF2-40B4-BE49-F238E27FC236}">
                <a16:creationId xmlns:a16="http://schemas.microsoft.com/office/drawing/2014/main" id="{95883971-8EE5-42B4-BB20-82C313B83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081" y="2743200"/>
            <a:ext cx="4200525" cy="2875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224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0F73D3-39E5-4F1E-8D64-313FD3C751B7}"/>
              </a:ext>
            </a:extLst>
          </p:cNvPr>
          <p:cNvSpPr>
            <a:spLocks noGrp="1"/>
          </p:cNvSpPr>
          <p:nvPr>
            <p:ph type="title"/>
          </p:nvPr>
        </p:nvSpPr>
        <p:spPr>
          <a:xfrm>
            <a:off x="1763487" y="754739"/>
            <a:ext cx="9293288" cy="588870"/>
          </a:xfrm>
        </p:spPr>
        <p:txBody>
          <a:bodyPr>
            <a:normAutofit/>
          </a:bodyPr>
          <a:lstStyle/>
          <a:p>
            <a:pPr algn="ctr"/>
            <a:r>
              <a:rPr lang="el-GR" altLang="el-GR" sz="2800" b="1" dirty="0">
                <a:solidFill>
                  <a:schemeClr val="tx1">
                    <a:lumMod val="65000"/>
                    <a:lumOff val="35000"/>
                  </a:schemeClr>
                </a:solidFill>
                <a:ea typeface="+mn-ea"/>
                <a:cs typeface="+mn-cs"/>
              </a:rPr>
              <a:t>Βασικά κοινά στοιχεία που εμπεριέχονται στην κρίση </a:t>
            </a:r>
            <a:endParaRPr lang="el-GR" sz="2800" b="1" dirty="0">
              <a:solidFill>
                <a:schemeClr val="tx1">
                  <a:lumMod val="65000"/>
                  <a:lumOff val="35000"/>
                </a:schemeClr>
              </a:solidFill>
              <a:ea typeface="+mn-ea"/>
              <a:cs typeface="+mn-cs"/>
            </a:endParaRPr>
          </a:p>
        </p:txBody>
      </p:sp>
      <p:sp>
        <p:nvSpPr>
          <p:cNvPr id="3" name="Θέση περιεχομένου 2">
            <a:extLst>
              <a:ext uri="{FF2B5EF4-FFF2-40B4-BE49-F238E27FC236}">
                <a16:creationId xmlns:a16="http://schemas.microsoft.com/office/drawing/2014/main" id="{74627EDF-FB32-42D8-9E04-2F4E329E6089}"/>
              </a:ext>
            </a:extLst>
          </p:cNvPr>
          <p:cNvSpPr>
            <a:spLocks noGrp="1"/>
          </p:cNvSpPr>
          <p:nvPr>
            <p:ph idx="1"/>
          </p:nvPr>
        </p:nvSpPr>
        <p:spPr>
          <a:xfrm>
            <a:off x="1875452" y="1343609"/>
            <a:ext cx="9545217" cy="4567613"/>
          </a:xfrm>
        </p:spPr>
        <p:txBody>
          <a:bodyPr>
            <a:normAutofit/>
          </a:bodyPr>
          <a:lstStyle/>
          <a:p>
            <a:pPr eaLnBrk="1" hangingPunct="1">
              <a:lnSpc>
                <a:spcPct val="150000"/>
              </a:lnSpc>
            </a:pPr>
            <a:r>
              <a:rPr lang="el-GR" altLang="el-GR" dirty="0"/>
              <a:t>Απειλή για τον άνθρωπο και τους πόρους του – διαβίωσή του </a:t>
            </a:r>
          </a:p>
          <a:p>
            <a:pPr eaLnBrk="1" hangingPunct="1">
              <a:lnSpc>
                <a:spcPct val="150000"/>
              </a:lnSpc>
            </a:pPr>
            <a:r>
              <a:rPr lang="el-GR" altLang="el-GR" dirty="0"/>
              <a:t>Το στοιχείο της έκπληξης - αιφνιδιασμού με αποτέλεσμα την απώλεια ελέγχου </a:t>
            </a:r>
          </a:p>
          <a:p>
            <a:pPr eaLnBrk="1" hangingPunct="1">
              <a:lnSpc>
                <a:spcPct val="150000"/>
              </a:lnSpc>
            </a:pPr>
            <a:r>
              <a:rPr lang="el-GR" altLang="el-GR" dirty="0"/>
              <a:t>Το μικρό χρονικό διάστημα για τη λήψη απόφασης</a:t>
            </a:r>
          </a:p>
          <a:p>
            <a:pPr marL="0" indent="0">
              <a:buNone/>
            </a:pPr>
            <a:r>
              <a:rPr lang="el-GR" sz="2400" b="1" dirty="0">
                <a:solidFill>
                  <a:schemeClr val="tx1">
                    <a:lumMod val="65000"/>
                    <a:lumOff val="35000"/>
                  </a:schemeClr>
                </a:solidFill>
                <a:latin typeface="+mj-lt"/>
              </a:rPr>
              <a:t>Τι προηγείται μιας κρίσης;</a:t>
            </a:r>
          </a:p>
          <a:p>
            <a:r>
              <a:rPr lang="el-GR" dirty="0"/>
              <a:t>Ένα στρεσσογόνο, επικίνδυνο γεγονός με συγκεκριμένη διάρκεια.</a:t>
            </a:r>
          </a:p>
          <a:p>
            <a:r>
              <a:rPr lang="el-GR" dirty="0"/>
              <a:t>Υποκειμενική αντίληψη - αξιολόγηση και ερμηνεία του γεγονότος.</a:t>
            </a:r>
          </a:p>
          <a:p>
            <a:pPr marL="0" indent="0">
              <a:buNone/>
            </a:pPr>
            <a:r>
              <a:rPr lang="el-GR" dirty="0"/>
              <a:t> </a:t>
            </a:r>
          </a:p>
          <a:p>
            <a:pPr marL="0" indent="0">
              <a:buNone/>
            </a:pPr>
            <a:r>
              <a:rPr lang="el-GR" sz="2400" dirty="0">
                <a:solidFill>
                  <a:schemeClr val="tx1">
                    <a:lumMod val="85000"/>
                    <a:lumOff val="15000"/>
                  </a:schemeClr>
                </a:solidFill>
                <a:latin typeface="Comic Sans MS" panose="030F0702030302020204" pitchFamily="66" charset="0"/>
                <a:ea typeface="+mj-ea"/>
                <a:cs typeface="+mj-cs"/>
              </a:rPr>
              <a:t>ΑΡΑ</a:t>
            </a:r>
            <a:r>
              <a:rPr lang="el-GR" dirty="0">
                <a:solidFill>
                  <a:schemeClr val="tx1">
                    <a:lumMod val="85000"/>
                    <a:lumOff val="15000"/>
                  </a:schemeClr>
                </a:solidFill>
                <a:latin typeface="Comic Sans MS" panose="030F0702030302020204" pitchFamily="66" charset="0"/>
                <a:ea typeface="+mj-ea"/>
                <a:cs typeface="+mj-cs"/>
              </a:rPr>
              <a:t>: </a:t>
            </a:r>
            <a:r>
              <a:rPr lang="el-GR" dirty="0"/>
              <a:t>Το ίδιο ‘στρεσσογόνο’, ‘απειλητικό’ γεγονός δεν οδηγεί σε κρίση όλα τα άτομα… </a:t>
            </a:r>
          </a:p>
          <a:p>
            <a:pPr marL="0" indent="0" algn="ctr">
              <a:buNone/>
            </a:pPr>
            <a:r>
              <a:rPr lang="el-GR" sz="1800" b="1" dirty="0"/>
              <a:t>Μεγάλες διατομικές διαφορές στον τρόπο διαχείρισης  </a:t>
            </a:r>
          </a:p>
          <a:p>
            <a:pPr marL="0" indent="0" algn="ctr">
              <a:buNone/>
            </a:pPr>
            <a:endParaRPr lang="el-GR" sz="1800" dirty="0"/>
          </a:p>
          <a:p>
            <a:pPr marL="0" indent="0">
              <a:buNone/>
            </a:pPr>
            <a:endParaRPr lang="el-GR" dirty="0"/>
          </a:p>
          <a:p>
            <a:pPr marL="0" indent="0">
              <a:buNone/>
            </a:pPr>
            <a:endParaRPr lang="el-GR" sz="2800" b="1" dirty="0">
              <a:solidFill>
                <a:schemeClr val="tx1">
                  <a:lumMod val="65000"/>
                  <a:lumOff val="35000"/>
                </a:schemeClr>
              </a:solidFill>
              <a:latin typeface="+mj-lt"/>
            </a:endParaRPr>
          </a:p>
        </p:txBody>
      </p:sp>
      <p:sp>
        <p:nvSpPr>
          <p:cNvPr id="5" name="4 - Βέλος προς τα κάτω">
            <a:extLst>
              <a:ext uri="{FF2B5EF4-FFF2-40B4-BE49-F238E27FC236}">
                <a16:creationId xmlns:a16="http://schemas.microsoft.com/office/drawing/2014/main" id="{F46023DA-A858-43A4-AE76-BEC54E45377E}"/>
              </a:ext>
            </a:extLst>
          </p:cNvPr>
          <p:cNvSpPr/>
          <p:nvPr/>
        </p:nvSpPr>
        <p:spPr>
          <a:xfrm>
            <a:off x="6267256" y="5157204"/>
            <a:ext cx="285750" cy="3571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2400"/>
          </a:p>
        </p:txBody>
      </p:sp>
    </p:spTree>
    <p:extLst>
      <p:ext uri="{BB962C8B-B14F-4D97-AF65-F5344CB8AC3E}">
        <p14:creationId xmlns:p14="http://schemas.microsoft.com/office/powerpoint/2010/main" val="2900496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BD95BB-E95A-4360-A089-45553F3B40F9}"/>
              </a:ext>
            </a:extLst>
          </p:cNvPr>
          <p:cNvSpPr>
            <a:spLocks noGrp="1"/>
          </p:cNvSpPr>
          <p:nvPr>
            <p:ph type="title"/>
          </p:nvPr>
        </p:nvSpPr>
        <p:spPr>
          <a:xfrm>
            <a:off x="2155371" y="624110"/>
            <a:ext cx="4572001" cy="700837"/>
          </a:xfrm>
        </p:spPr>
        <p:txBody>
          <a:bodyPr>
            <a:noAutofit/>
          </a:bodyPr>
          <a:lstStyle/>
          <a:p>
            <a:pPr algn="ctr"/>
            <a:r>
              <a:rPr lang="el-GR" b="1" dirty="0">
                <a:solidFill>
                  <a:schemeClr val="tx1">
                    <a:lumMod val="65000"/>
                    <a:lumOff val="35000"/>
                  </a:schemeClr>
                </a:solidFill>
                <a:ea typeface="+mn-ea"/>
                <a:cs typeface="+mn-cs"/>
              </a:rPr>
              <a:t>Σχηματικά </a:t>
            </a:r>
          </a:p>
        </p:txBody>
      </p:sp>
      <p:sp>
        <p:nvSpPr>
          <p:cNvPr id="4" name="2 - Θέση περιεχομένου">
            <a:extLst>
              <a:ext uri="{FF2B5EF4-FFF2-40B4-BE49-F238E27FC236}">
                <a16:creationId xmlns:a16="http://schemas.microsoft.com/office/drawing/2014/main" id="{D13F0560-9917-46FF-94B4-34420FA86983}"/>
              </a:ext>
            </a:extLst>
          </p:cNvPr>
          <p:cNvSpPr>
            <a:spLocks noGrp="1"/>
          </p:cNvSpPr>
          <p:nvPr>
            <p:ph idx="1"/>
          </p:nvPr>
        </p:nvSpPr>
        <p:spPr>
          <a:xfrm>
            <a:off x="1007707" y="1511559"/>
            <a:ext cx="7660432" cy="4722331"/>
          </a:xfrm>
        </p:spPr>
        <p:txBody>
          <a:bodyPr>
            <a:noAutofit/>
          </a:bodyPr>
          <a:lstStyle/>
          <a:p>
            <a:pPr marL="0" indent="0" algn="ctr">
              <a:buNone/>
            </a:pPr>
            <a:r>
              <a:rPr lang="el-GR" altLang="el-GR" dirty="0"/>
              <a:t>Κατάσταση κρίσης (προβλέψιμο ή απρόβλεπτο επικίνδυνο γεγονός)</a:t>
            </a:r>
          </a:p>
          <a:p>
            <a:pPr marL="0" indent="0" algn="ctr">
              <a:buNone/>
            </a:pPr>
            <a:endParaRPr lang="el-GR" altLang="el-GR" dirty="0"/>
          </a:p>
          <a:p>
            <a:pPr marL="0" indent="0" algn="ctr">
              <a:buNone/>
            </a:pPr>
            <a:r>
              <a:rPr lang="el-GR" altLang="el-GR" dirty="0"/>
              <a:t>Άγχος, ανισορροπία, αποδιοργάνωση </a:t>
            </a:r>
          </a:p>
          <a:p>
            <a:pPr marL="0" indent="0" algn="ctr">
              <a:buNone/>
            </a:pPr>
            <a:endParaRPr lang="el-GR" altLang="el-GR" dirty="0"/>
          </a:p>
          <a:p>
            <a:pPr marL="0" indent="0" algn="ctr">
              <a:buNone/>
            </a:pPr>
            <a:r>
              <a:rPr lang="el-GR" altLang="el-GR" dirty="0"/>
              <a:t>Εσωτερική ένταση </a:t>
            </a:r>
          </a:p>
          <a:p>
            <a:pPr marL="0" indent="0" algn="ctr">
              <a:buNone/>
            </a:pPr>
            <a:endParaRPr lang="el-GR" altLang="el-GR" dirty="0"/>
          </a:p>
          <a:p>
            <a:pPr marL="0" indent="0" algn="ctr">
              <a:buNone/>
            </a:pPr>
            <a:r>
              <a:rPr lang="el-GR" altLang="el-GR" dirty="0"/>
              <a:t>Αδυναμία να αντιμετωπίσει το αγχογόνο γεγονός </a:t>
            </a:r>
          </a:p>
          <a:p>
            <a:pPr marL="0" indent="0" algn="ctr">
              <a:buNone/>
            </a:pPr>
            <a:r>
              <a:rPr lang="el-GR" altLang="el-GR" dirty="0"/>
              <a:t>και να προσαρμοστεί σε αυτό (φαινομενικά ‘άλυτο’ πρόβλημα)</a:t>
            </a:r>
          </a:p>
          <a:p>
            <a:pPr marL="0" indent="0" algn="ctr">
              <a:buNone/>
            </a:pPr>
            <a:endParaRPr lang="el-GR" altLang="el-GR" dirty="0"/>
          </a:p>
          <a:p>
            <a:pPr marL="0" indent="0" algn="ctr">
              <a:buNone/>
            </a:pPr>
            <a:r>
              <a:rPr lang="el-GR" altLang="el-GR" dirty="0"/>
              <a:t>Πολύ μεγάλη αναστάτωση</a:t>
            </a:r>
          </a:p>
          <a:p>
            <a:pPr marL="0" indent="0" algn="ctr">
              <a:buNone/>
            </a:pPr>
            <a:endParaRPr lang="el-GR" altLang="el-GR" dirty="0"/>
          </a:p>
          <a:p>
            <a:pPr marL="0" indent="0" algn="ctr">
              <a:buNone/>
            </a:pPr>
            <a:r>
              <a:rPr lang="el-GR" altLang="el-GR" dirty="0"/>
              <a:t>Αναζήτηση τρόπων ανακούφισης από την ένταση</a:t>
            </a:r>
          </a:p>
        </p:txBody>
      </p:sp>
      <p:sp>
        <p:nvSpPr>
          <p:cNvPr id="5" name="4 - Βέλος προς τα κάτω">
            <a:extLst>
              <a:ext uri="{FF2B5EF4-FFF2-40B4-BE49-F238E27FC236}">
                <a16:creationId xmlns:a16="http://schemas.microsoft.com/office/drawing/2014/main" id="{E7177D38-1F57-4C04-AD6C-B54B65F46E0E}"/>
              </a:ext>
            </a:extLst>
          </p:cNvPr>
          <p:cNvSpPr/>
          <p:nvPr/>
        </p:nvSpPr>
        <p:spPr>
          <a:xfrm>
            <a:off x="4583275" y="1975602"/>
            <a:ext cx="285750" cy="3571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2400"/>
          </a:p>
        </p:txBody>
      </p:sp>
      <p:sp>
        <p:nvSpPr>
          <p:cNvPr id="6" name="4 - Βέλος προς τα κάτω">
            <a:extLst>
              <a:ext uri="{FF2B5EF4-FFF2-40B4-BE49-F238E27FC236}">
                <a16:creationId xmlns:a16="http://schemas.microsoft.com/office/drawing/2014/main" id="{60965EAA-EDB3-49DF-8CE2-391BD43876AE}"/>
              </a:ext>
            </a:extLst>
          </p:cNvPr>
          <p:cNvSpPr/>
          <p:nvPr/>
        </p:nvSpPr>
        <p:spPr>
          <a:xfrm>
            <a:off x="4597077" y="2796832"/>
            <a:ext cx="285750" cy="3571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2400"/>
          </a:p>
        </p:txBody>
      </p:sp>
      <p:sp>
        <p:nvSpPr>
          <p:cNvPr id="7" name="4 - Βέλος προς τα κάτω">
            <a:extLst>
              <a:ext uri="{FF2B5EF4-FFF2-40B4-BE49-F238E27FC236}">
                <a16:creationId xmlns:a16="http://schemas.microsoft.com/office/drawing/2014/main" id="{174C98A7-6C31-4968-81BC-63A6110E681B}"/>
              </a:ext>
            </a:extLst>
          </p:cNvPr>
          <p:cNvSpPr/>
          <p:nvPr/>
        </p:nvSpPr>
        <p:spPr>
          <a:xfrm>
            <a:off x="4594712" y="3618062"/>
            <a:ext cx="285750" cy="3571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2400"/>
          </a:p>
        </p:txBody>
      </p:sp>
      <p:sp>
        <p:nvSpPr>
          <p:cNvPr id="8" name="4 - Βέλος προς τα κάτω">
            <a:extLst>
              <a:ext uri="{FF2B5EF4-FFF2-40B4-BE49-F238E27FC236}">
                <a16:creationId xmlns:a16="http://schemas.microsoft.com/office/drawing/2014/main" id="{95AB360B-7887-4F56-89C3-4B17BCA9088A}"/>
              </a:ext>
            </a:extLst>
          </p:cNvPr>
          <p:cNvSpPr/>
          <p:nvPr/>
        </p:nvSpPr>
        <p:spPr>
          <a:xfrm>
            <a:off x="4594712" y="5569860"/>
            <a:ext cx="285750" cy="3571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2400"/>
          </a:p>
        </p:txBody>
      </p:sp>
      <p:sp>
        <p:nvSpPr>
          <p:cNvPr id="9" name="4 - Βέλος προς τα κάτω">
            <a:extLst>
              <a:ext uri="{FF2B5EF4-FFF2-40B4-BE49-F238E27FC236}">
                <a16:creationId xmlns:a16="http://schemas.microsoft.com/office/drawing/2014/main" id="{F822A123-CADC-4E14-8AEF-D77790AA10AE}"/>
              </a:ext>
            </a:extLst>
          </p:cNvPr>
          <p:cNvSpPr/>
          <p:nvPr/>
        </p:nvSpPr>
        <p:spPr>
          <a:xfrm>
            <a:off x="4583275" y="4747382"/>
            <a:ext cx="285750" cy="3571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2400"/>
          </a:p>
        </p:txBody>
      </p:sp>
      <p:pic>
        <p:nvPicPr>
          <p:cNvPr id="10" name="Picture 2">
            <a:extLst>
              <a:ext uri="{FF2B5EF4-FFF2-40B4-BE49-F238E27FC236}">
                <a16:creationId xmlns:a16="http://schemas.microsoft.com/office/drawing/2014/main" id="{A142414E-479C-4F3E-B79C-17AB45265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3494" y="1324948"/>
            <a:ext cx="3265715" cy="4992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029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668630-815D-4EF1-B5A6-CC8535ADBAA1}"/>
              </a:ext>
            </a:extLst>
          </p:cNvPr>
          <p:cNvSpPr>
            <a:spLocks noGrp="1"/>
          </p:cNvSpPr>
          <p:nvPr>
            <p:ph type="title"/>
          </p:nvPr>
        </p:nvSpPr>
        <p:spPr>
          <a:xfrm>
            <a:off x="2592925" y="624110"/>
            <a:ext cx="7521459" cy="691506"/>
          </a:xfrm>
        </p:spPr>
        <p:txBody>
          <a:bodyPr>
            <a:normAutofit fontScale="90000"/>
          </a:bodyPr>
          <a:lstStyle/>
          <a:p>
            <a:pPr algn="ctr"/>
            <a:r>
              <a:rPr lang="el-GR" altLang="el-GR" b="1" dirty="0">
                <a:solidFill>
                  <a:schemeClr val="tx1">
                    <a:lumMod val="65000"/>
                    <a:lumOff val="35000"/>
                  </a:schemeClr>
                </a:solidFill>
                <a:ea typeface="+mn-ea"/>
                <a:cs typeface="+mn-cs"/>
              </a:rPr>
              <a:t>Είδη &amp; Κατηγορίες Κρίσεων</a:t>
            </a:r>
            <a:br>
              <a:rPr lang="el-GR" altLang="el-GR" b="1" dirty="0">
                <a:solidFill>
                  <a:schemeClr val="tx1">
                    <a:lumMod val="65000"/>
                    <a:lumOff val="35000"/>
                  </a:schemeClr>
                </a:solidFill>
                <a:ea typeface="+mn-ea"/>
                <a:cs typeface="+mn-cs"/>
              </a:rPr>
            </a:br>
            <a:endParaRPr lang="el-GR" b="1" dirty="0">
              <a:solidFill>
                <a:schemeClr val="tx1">
                  <a:lumMod val="65000"/>
                  <a:lumOff val="35000"/>
                </a:schemeClr>
              </a:solidFill>
              <a:ea typeface="+mn-ea"/>
              <a:cs typeface="+mn-cs"/>
            </a:endParaRPr>
          </a:p>
        </p:txBody>
      </p:sp>
      <p:sp>
        <p:nvSpPr>
          <p:cNvPr id="3" name="Θέση περιεχομένου 2">
            <a:extLst>
              <a:ext uri="{FF2B5EF4-FFF2-40B4-BE49-F238E27FC236}">
                <a16:creationId xmlns:a16="http://schemas.microsoft.com/office/drawing/2014/main" id="{141F1233-0029-42F3-B896-C56218570D34}"/>
              </a:ext>
            </a:extLst>
          </p:cNvPr>
          <p:cNvSpPr>
            <a:spLocks noGrp="1"/>
          </p:cNvSpPr>
          <p:nvPr>
            <p:ph idx="1"/>
          </p:nvPr>
        </p:nvSpPr>
        <p:spPr>
          <a:xfrm>
            <a:off x="1595534" y="1315616"/>
            <a:ext cx="9386597" cy="4918274"/>
          </a:xfrm>
        </p:spPr>
        <p:txBody>
          <a:bodyPr>
            <a:normAutofit/>
          </a:bodyPr>
          <a:lstStyle/>
          <a:p>
            <a:pPr>
              <a:lnSpc>
                <a:spcPct val="150000"/>
              </a:lnSpc>
              <a:buFont typeface="Arial" panose="020B0604020202020204" pitchFamily="34" charset="0"/>
              <a:buAutoNum type="alphaUcPeriod"/>
            </a:pPr>
            <a:r>
              <a:rPr lang="el-GR" altLang="el-GR" sz="2400" b="1" dirty="0">
                <a:solidFill>
                  <a:schemeClr val="tx1">
                    <a:lumMod val="65000"/>
                    <a:lumOff val="35000"/>
                  </a:schemeClr>
                </a:solidFill>
                <a:latin typeface="+mj-lt"/>
              </a:rPr>
              <a:t>Αναπτυξιακές κρίσεις </a:t>
            </a:r>
          </a:p>
          <a:p>
            <a:pPr marL="0" indent="0">
              <a:lnSpc>
                <a:spcPct val="150000"/>
              </a:lnSpc>
              <a:buNone/>
            </a:pPr>
            <a:r>
              <a:rPr lang="el-GR" altLang="el-GR" dirty="0">
                <a:solidFill>
                  <a:schemeClr val="tx1">
                    <a:lumMod val="65000"/>
                    <a:lumOff val="35000"/>
                  </a:schemeClr>
                </a:solidFill>
                <a:latin typeface="+mj-lt"/>
              </a:rPr>
              <a:t>(ψυχολογική διαδικασία μετάβασης σε ένα νέο αναπτυξιακό στάδιο). </a:t>
            </a:r>
          </a:p>
          <a:p>
            <a:r>
              <a:rPr lang="el-GR" altLang="el-GR" sz="1600" dirty="0">
                <a:solidFill>
                  <a:schemeClr val="tx1">
                    <a:lumMod val="65000"/>
                    <a:lumOff val="35000"/>
                  </a:schemeClr>
                </a:solidFill>
                <a:latin typeface="+mj-lt"/>
              </a:rPr>
              <a:t>Αναμενόμενες κρίσεις, φυσιολογικές μεταβατικές διαδικασίες τις οποίες, ωστόσο, το άτομο δεν μπορεί να διαχειριστεί με επιτυχία.</a:t>
            </a:r>
            <a:r>
              <a:rPr lang="en-US" altLang="el-GR" sz="1600" dirty="0">
                <a:solidFill>
                  <a:schemeClr val="tx1">
                    <a:lumMod val="65000"/>
                    <a:lumOff val="35000"/>
                  </a:schemeClr>
                </a:solidFill>
                <a:latin typeface="+mj-lt"/>
              </a:rPr>
              <a:t> </a:t>
            </a:r>
            <a:r>
              <a:rPr lang="el-GR" altLang="el-GR" sz="1600" dirty="0">
                <a:solidFill>
                  <a:schemeClr val="tx1">
                    <a:lumMod val="65000"/>
                    <a:lumOff val="35000"/>
                  </a:schemeClr>
                </a:solidFill>
                <a:latin typeface="+mj-lt"/>
              </a:rPr>
              <a:t>Π.χ., έναρξη της σχολικής ζωής, αλλαγή σχολείου, μετακόμιση, γέννηση αδερφού/-</a:t>
            </a:r>
            <a:r>
              <a:rPr lang="el-GR" altLang="el-GR" sz="1600" dirty="0" err="1">
                <a:solidFill>
                  <a:schemeClr val="tx1">
                    <a:lumMod val="65000"/>
                    <a:lumOff val="35000"/>
                  </a:schemeClr>
                </a:solidFill>
                <a:latin typeface="+mj-lt"/>
              </a:rPr>
              <a:t>ής</a:t>
            </a:r>
            <a:r>
              <a:rPr lang="el-GR" altLang="el-GR" sz="1600" dirty="0">
                <a:solidFill>
                  <a:schemeClr val="tx1">
                    <a:lumMod val="65000"/>
                    <a:lumOff val="35000"/>
                  </a:schemeClr>
                </a:solidFill>
                <a:latin typeface="+mj-lt"/>
              </a:rPr>
              <a:t>, νέος γάμος γονέων, είσοδος στην εφηβεία </a:t>
            </a:r>
            <a:r>
              <a:rPr lang="el-GR" altLang="el-GR" sz="1600" dirty="0" err="1">
                <a:solidFill>
                  <a:schemeClr val="tx1">
                    <a:lumMod val="65000"/>
                    <a:lumOff val="35000"/>
                  </a:schemeClr>
                </a:solidFill>
                <a:latin typeface="+mj-lt"/>
              </a:rPr>
              <a:t>κ.ο.κ.</a:t>
            </a:r>
            <a:endParaRPr lang="en-US" altLang="el-GR" sz="1600" dirty="0">
              <a:solidFill>
                <a:schemeClr val="tx1">
                  <a:lumMod val="65000"/>
                  <a:lumOff val="35000"/>
                </a:schemeClr>
              </a:solidFill>
              <a:latin typeface="+mj-lt"/>
            </a:endParaRPr>
          </a:p>
          <a:p>
            <a:pPr marL="0" indent="0">
              <a:lnSpc>
                <a:spcPct val="150000"/>
              </a:lnSpc>
              <a:buNone/>
            </a:pPr>
            <a:r>
              <a:rPr lang="el-GR" altLang="el-GR" sz="2400" b="1" dirty="0">
                <a:solidFill>
                  <a:schemeClr val="accent1"/>
                </a:solidFill>
                <a:latin typeface="+mj-lt"/>
              </a:rPr>
              <a:t>Β</a:t>
            </a:r>
            <a:r>
              <a:rPr lang="el-GR" altLang="el-GR" sz="2400" b="1" dirty="0">
                <a:solidFill>
                  <a:schemeClr val="tx1">
                    <a:lumMod val="65000"/>
                    <a:lumOff val="35000"/>
                  </a:schemeClr>
                </a:solidFill>
                <a:latin typeface="+mj-lt"/>
              </a:rPr>
              <a:t>. Περιστασιακές, τυχαίες κρίσεις </a:t>
            </a:r>
          </a:p>
          <a:p>
            <a:pPr marL="0" indent="0">
              <a:buNone/>
            </a:pPr>
            <a:r>
              <a:rPr lang="el-GR" altLang="el-GR" dirty="0">
                <a:solidFill>
                  <a:schemeClr val="tx1">
                    <a:lumMod val="65000"/>
                    <a:lumOff val="35000"/>
                  </a:schemeClr>
                </a:solidFill>
                <a:latin typeface="+mj-lt"/>
              </a:rPr>
              <a:t>(συνδέονται με συγκεκριμένα γεγονότα, συνήθως </a:t>
            </a:r>
            <a:r>
              <a:rPr lang="el-GR" altLang="el-GR" b="1" dirty="0">
                <a:solidFill>
                  <a:schemeClr val="tx1">
                    <a:lumMod val="65000"/>
                    <a:lumOff val="35000"/>
                  </a:schemeClr>
                </a:solidFill>
                <a:latin typeface="+mj-lt"/>
              </a:rPr>
              <a:t>ξαφνικά και απρόσμενα</a:t>
            </a:r>
            <a:r>
              <a:rPr lang="el-GR" altLang="el-GR" dirty="0">
                <a:solidFill>
                  <a:schemeClr val="tx1">
                    <a:lumMod val="65000"/>
                    <a:lumOff val="35000"/>
                  </a:schemeClr>
                </a:solidFill>
                <a:latin typeface="+mj-lt"/>
              </a:rPr>
              <a:t>, που μπορεί να συμβούν στον καθένα οποιαδήποτε στιγμή).</a:t>
            </a:r>
          </a:p>
          <a:p>
            <a:r>
              <a:rPr lang="el-GR" altLang="el-GR" sz="1600" dirty="0">
                <a:solidFill>
                  <a:schemeClr val="tx1">
                    <a:lumMod val="65000"/>
                    <a:lumOff val="35000"/>
                  </a:schemeClr>
                </a:solidFill>
                <a:latin typeface="+mj-lt"/>
              </a:rPr>
              <a:t>Απειλητική για τη ζωή ασθένεια, τραυματισμός του παιδιού ή προσώπων στο στενό του περιβάλλον: ασθένειες επικίνδυνες για την υγεία, παραμορφώσεις, ακρωτηριασμοί, απόπειρες αυτοκτονίας.</a:t>
            </a:r>
          </a:p>
          <a:p>
            <a:pPr>
              <a:lnSpc>
                <a:spcPct val="200000"/>
              </a:lnSpc>
            </a:pPr>
            <a:endParaRPr lang="en-US" altLang="el-GR" sz="1600" dirty="0">
              <a:solidFill>
                <a:schemeClr val="tx1">
                  <a:lumMod val="65000"/>
                  <a:lumOff val="35000"/>
                </a:schemeClr>
              </a:solidFill>
              <a:latin typeface="+mj-lt"/>
            </a:endParaRPr>
          </a:p>
          <a:p>
            <a:pPr>
              <a:lnSpc>
                <a:spcPct val="200000"/>
              </a:lnSpc>
            </a:pPr>
            <a:endParaRPr lang="el-GR" altLang="el-GR" sz="1600" dirty="0">
              <a:solidFill>
                <a:schemeClr val="tx1">
                  <a:lumMod val="65000"/>
                  <a:lumOff val="35000"/>
                </a:schemeClr>
              </a:solidFill>
              <a:latin typeface="+mj-lt"/>
            </a:endParaRPr>
          </a:p>
          <a:p>
            <a:pPr marL="0" indent="0">
              <a:lnSpc>
                <a:spcPct val="200000"/>
              </a:lnSpc>
              <a:buNone/>
            </a:pPr>
            <a:endParaRPr lang="el-GR" altLang="el-GR" dirty="0">
              <a:latin typeface="Comic Sans MS" panose="030F0702030302020204" pitchFamily="66" charset="0"/>
            </a:endParaRPr>
          </a:p>
          <a:p>
            <a:pPr marL="0" indent="0">
              <a:buNone/>
            </a:pPr>
            <a:endParaRPr lang="el-GR" dirty="0"/>
          </a:p>
        </p:txBody>
      </p:sp>
    </p:spTree>
    <p:extLst>
      <p:ext uri="{BB962C8B-B14F-4D97-AF65-F5344CB8AC3E}">
        <p14:creationId xmlns:p14="http://schemas.microsoft.com/office/powerpoint/2010/main" val="4203012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400BDB6-FB9D-47F3-9214-F99DF2DCF73E}"/>
              </a:ext>
            </a:extLst>
          </p:cNvPr>
          <p:cNvSpPr>
            <a:spLocks noGrp="1"/>
          </p:cNvSpPr>
          <p:nvPr>
            <p:ph idx="1"/>
          </p:nvPr>
        </p:nvSpPr>
        <p:spPr>
          <a:xfrm>
            <a:off x="1698171" y="531845"/>
            <a:ext cx="10198360" cy="5379377"/>
          </a:xfrm>
        </p:spPr>
        <p:txBody>
          <a:bodyPr/>
          <a:lstStyle/>
          <a:p>
            <a:endParaRPr lang="el-GR" sz="2400" dirty="0">
              <a:latin typeface="Comic Sans MS" panose="030F0702030302020204" pitchFamily="66" charset="0"/>
            </a:endParaRPr>
          </a:p>
          <a:p>
            <a:endParaRPr lang="el-GR" dirty="0">
              <a:latin typeface="Comic Sans MS" panose="030F0702030302020204" pitchFamily="66" charset="0"/>
            </a:endParaRPr>
          </a:p>
          <a:p>
            <a:endParaRPr lang="el-GR" dirty="0">
              <a:latin typeface="Comic Sans MS" panose="030F0702030302020204" pitchFamily="66" charset="0"/>
            </a:endParaRPr>
          </a:p>
          <a:p>
            <a:pPr marL="0" indent="0">
              <a:buNone/>
            </a:pPr>
            <a:endParaRPr lang="el-GR" dirty="0">
              <a:latin typeface="Comic Sans MS" panose="030F0702030302020204" pitchFamily="66" charset="0"/>
            </a:endParaRPr>
          </a:p>
          <a:p>
            <a:pPr marL="0" indent="0">
              <a:buNone/>
            </a:pPr>
            <a:endParaRPr lang="el-GR" sz="2400" dirty="0">
              <a:latin typeface="Comic Sans MS" panose="030F0702030302020204" pitchFamily="66" charset="0"/>
            </a:endParaRPr>
          </a:p>
          <a:p>
            <a:endParaRPr lang="el-GR" altLang="el-GR" sz="1500" dirty="0">
              <a:solidFill>
                <a:schemeClr val="tx1">
                  <a:lumMod val="65000"/>
                  <a:lumOff val="35000"/>
                </a:schemeClr>
              </a:solidFill>
              <a:latin typeface="+mj-lt"/>
            </a:endParaRPr>
          </a:p>
          <a:p>
            <a:endParaRPr lang="el-GR" altLang="el-GR" sz="1500" dirty="0">
              <a:solidFill>
                <a:schemeClr val="tx1">
                  <a:lumMod val="65000"/>
                  <a:lumOff val="35000"/>
                </a:schemeClr>
              </a:solidFill>
              <a:latin typeface="+mj-lt"/>
            </a:endParaRPr>
          </a:p>
          <a:p>
            <a:endParaRPr lang="el-GR" dirty="0"/>
          </a:p>
        </p:txBody>
      </p:sp>
      <p:pic>
        <p:nvPicPr>
          <p:cNvPr id="4" name="4 - Εικόνα" descr="0b2e7a90f2d5b8c84e4b35b7cd08fc20.jpg">
            <a:extLst>
              <a:ext uri="{FF2B5EF4-FFF2-40B4-BE49-F238E27FC236}">
                <a16:creationId xmlns:a16="http://schemas.microsoft.com/office/drawing/2014/main" id="{A7799550-5C7E-41FD-81E4-FD13035E30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2645" y="636255"/>
            <a:ext cx="2808515" cy="142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3 - Εικόνα" descr="800px-Michelle-obama-bringbackourgirls.jpg">
            <a:extLst>
              <a:ext uri="{FF2B5EF4-FFF2-40B4-BE49-F238E27FC236}">
                <a16:creationId xmlns:a16="http://schemas.microsoft.com/office/drawing/2014/main" id="{03A2B93B-927B-414C-84E0-4F754F5C3A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2645" y="2167041"/>
            <a:ext cx="2808515" cy="140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Πίνακας 4">
            <a:extLst>
              <a:ext uri="{FF2B5EF4-FFF2-40B4-BE49-F238E27FC236}">
                <a16:creationId xmlns:a16="http://schemas.microsoft.com/office/drawing/2014/main" id="{C8D2C23B-A3A5-4274-BA5D-07EB505429BB}"/>
              </a:ext>
            </a:extLst>
          </p:cNvPr>
          <p:cNvGraphicFramePr>
            <a:graphicFrameLocks noGrp="1"/>
          </p:cNvGraphicFramePr>
          <p:nvPr>
            <p:extLst>
              <p:ext uri="{D42A27DB-BD31-4B8C-83A1-F6EECF244321}">
                <p14:modId xmlns:p14="http://schemas.microsoft.com/office/powerpoint/2010/main" val="780925110"/>
              </p:ext>
            </p:extLst>
          </p:nvPr>
        </p:nvGraphicFramePr>
        <p:xfrm>
          <a:off x="1613159" y="576059"/>
          <a:ext cx="9686212" cy="1486572"/>
        </p:xfrm>
        <a:graphic>
          <a:graphicData uri="http://schemas.openxmlformats.org/drawingml/2006/table">
            <a:tbl>
              <a:tblPr firstRow="1" bandRow="1">
                <a:tableStyleId>{2D5ABB26-0587-4C30-8999-92F81FD0307C}</a:tableStyleId>
              </a:tblPr>
              <a:tblGrid>
                <a:gridCol w="5431877">
                  <a:extLst>
                    <a:ext uri="{9D8B030D-6E8A-4147-A177-3AD203B41FA5}">
                      <a16:colId xmlns:a16="http://schemas.microsoft.com/office/drawing/2014/main" val="4068168220"/>
                    </a:ext>
                  </a:extLst>
                </a:gridCol>
                <a:gridCol w="4254335">
                  <a:extLst>
                    <a:ext uri="{9D8B030D-6E8A-4147-A177-3AD203B41FA5}">
                      <a16:colId xmlns:a16="http://schemas.microsoft.com/office/drawing/2014/main" val="624594152"/>
                    </a:ext>
                  </a:extLst>
                </a:gridCol>
              </a:tblGrid>
              <a:tr h="148657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altLang="el-GR" sz="1600" kern="1200" dirty="0">
                          <a:solidFill>
                            <a:schemeClr val="tx1">
                              <a:lumMod val="65000"/>
                              <a:lumOff val="35000"/>
                            </a:schemeClr>
                          </a:solidFill>
                          <a:latin typeface="+mn-lt"/>
                          <a:ea typeface="+mn-ea"/>
                          <a:cs typeface="+mn-cs"/>
                        </a:rPr>
                        <a:t>Βίαιος ή απροσδόκητος θάνατος: θανατηφόρα ατυχήματα, ανθρωποκτονίες.</a:t>
                      </a:r>
                    </a:p>
                    <a:p>
                      <a:endParaRPr lang="el-GR" dirty="0"/>
                    </a:p>
                  </a:txBody>
                  <a:tcPr/>
                </a:tc>
                <a:tc>
                  <a:txBody>
                    <a:bodyPr/>
                    <a:lstStyle/>
                    <a:p>
                      <a:pPr algn="r"/>
                      <a:endParaRPr lang="el-GR" dirty="0"/>
                    </a:p>
                  </a:txBody>
                  <a:tcPr/>
                </a:tc>
                <a:extLst>
                  <a:ext uri="{0D108BD9-81ED-4DB2-BD59-A6C34878D82A}">
                    <a16:rowId xmlns:a16="http://schemas.microsoft.com/office/drawing/2014/main" val="3344135298"/>
                  </a:ext>
                </a:extLst>
              </a:tr>
            </a:tbl>
          </a:graphicData>
        </a:graphic>
      </p:graphicFrame>
      <p:graphicFrame>
        <p:nvGraphicFramePr>
          <p:cNvPr id="5" name="Πίνακας 5">
            <a:extLst>
              <a:ext uri="{FF2B5EF4-FFF2-40B4-BE49-F238E27FC236}">
                <a16:creationId xmlns:a16="http://schemas.microsoft.com/office/drawing/2014/main" id="{A419AF98-ABFB-4565-BF36-5C0C7E3AC167}"/>
              </a:ext>
            </a:extLst>
          </p:cNvPr>
          <p:cNvGraphicFramePr>
            <a:graphicFrameLocks noGrp="1"/>
          </p:cNvGraphicFramePr>
          <p:nvPr>
            <p:extLst>
              <p:ext uri="{D42A27DB-BD31-4B8C-83A1-F6EECF244321}">
                <p14:modId xmlns:p14="http://schemas.microsoft.com/office/powerpoint/2010/main" val="1675807028"/>
              </p:ext>
            </p:extLst>
          </p:nvPr>
        </p:nvGraphicFramePr>
        <p:xfrm>
          <a:off x="1548878" y="2103119"/>
          <a:ext cx="9517226" cy="1426377"/>
        </p:xfrm>
        <a:graphic>
          <a:graphicData uri="http://schemas.openxmlformats.org/drawingml/2006/table">
            <a:tbl>
              <a:tblPr firstRow="1" bandRow="1">
                <a:tableStyleId>{2D5ABB26-0587-4C30-8999-92F81FD0307C}</a:tableStyleId>
              </a:tblPr>
              <a:tblGrid>
                <a:gridCol w="5075854">
                  <a:extLst>
                    <a:ext uri="{9D8B030D-6E8A-4147-A177-3AD203B41FA5}">
                      <a16:colId xmlns:a16="http://schemas.microsoft.com/office/drawing/2014/main" val="1572936564"/>
                    </a:ext>
                  </a:extLst>
                </a:gridCol>
                <a:gridCol w="4441372">
                  <a:extLst>
                    <a:ext uri="{9D8B030D-6E8A-4147-A177-3AD203B41FA5}">
                      <a16:colId xmlns:a16="http://schemas.microsoft.com/office/drawing/2014/main" val="2904303141"/>
                    </a:ext>
                  </a:extLst>
                </a:gridCol>
              </a:tblGrid>
              <a:tr h="142637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altLang="el-GR" sz="1600" kern="1200" dirty="0">
                          <a:solidFill>
                            <a:schemeClr val="tx1">
                              <a:lumMod val="65000"/>
                              <a:lumOff val="35000"/>
                            </a:schemeClr>
                          </a:solidFill>
                          <a:latin typeface="+mn-lt"/>
                          <a:ea typeface="+mn-ea"/>
                          <a:cs typeface="+mn-cs"/>
                        </a:rPr>
                        <a:t>Απειλή της ζωής ή της σωματικής ακεραιότητας ως αποτέλεσμα ανθρώπινης επιθετικότητας: ληστεία, βιασμός, κακοποίηση παιδιού, απαγωγή.</a:t>
                      </a:r>
                    </a:p>
                    <a:p>
                      <a:endParaRPr lang="el-GR" dirty="0"/>
                    </a:p>
                  </a:txBody>
                  <a:tcPr/>
                </a:tc>
                <a:tc>
                  <a:txBody>
                    <a:bodyPr/>
                    <a:lstStyle/>
                    <a:p>
                      <a:endParaRPr lang="el-GR" dirty="0"/>
                    </a:p>
                  </a:txBody>
                  <a:tcPr/>
                </a:tc>
                <a:extLst>
                  <a:ext uri="{0D108BD9-81ED-4DB2-BD59-A6C34878D82A}">
                    <a16:rowId xmlns:a16="http://schemas.microsoft.com/office/drawing/2014/main" val="1507850022"/>
                  </a:ext>
                </a:extLst>
              </a:tr>
            </a:tbl>
          </a:graphicData>
        </a:graphic>
      </p:graphicFrame>
      <p:graphicFrame>
        <p:nvGraphicFramePr>
          <p:cNvPr id="9" name="Πίνακας 6">
            <a:extLst>
              <a:ext uri="{FF2B5EF4-FFF2-40B4-BE49-F238E27FC236}">
                <a16:creationId xmlns:a16="http://schemas.microsoft.com/office/drawing/2014/main" id="{6BF5CF5E-7C59-4229-A70F-7A075BF77120}"/>
              </a:ext>
            </a:extLst>
          </p:cNvPr>
          <p:cNvGraphicFramePr>
            <a:graphicFrameLocks noGrp="1"/>
          </p:cNvGraphicFramePr>
          <p:nvPr>
            <p:extLst>
              <p:ext uri="{D42A27DB-BD31-4B8C-83A1-F6EECF244321}">
                <p14:modId xmlns:p14="http://schemas.microsoft.com/office/powerpoint/2010/main" val="3098938061"/>
              </p:ext>
            </p:extLst>
          </p:nvPr>
        </p:nvGraphicFramePr>
        <p:xfrm>
          <a:off x="1548878" y="3976614"/>
          <a:ext cx="8128000" cy="1108570"/>
        </p:xfrm>
        <a:graphic>
          <a:graphicData uri="http://schemas.openxmlformats.org/drawingml/2006/table">
            <a:tbl>
              <a:tblPr firstRow="1" bandRow="1">
                <a:tableStyleId>{2D5ABB26-0587-4C30-8999-92F81FD0307C}</a:tableStyleId>
              </a:tblPr>
              <a:tblGrid>
                <a:gridCol w="4469367">
                  <a:extLst>
                    <a:ext uri="{9D8B030D-6E8A-4147-A177-3AD203B41FA5}">
                      <a16:colId xmlns:a16="http://schemas.microsoft.com/office/drawing/2014/main" val="2630236430"/>
                    </a:ext>
                  </a:extLst>
                </a:gridCol>
                <a:gridCol w="3658633">
                  <a:extLst>
                    <a:ext uri="{9D8B030D-6E8A-4147-A177-3AD203B41FA5}">
                      <a16:colId xmlns:a16="http://schemas.microsoft.com/office/drawing/2014/main" val="1205971292"/>
                    </a:ext>
                  </a:extLst>
                </a:gridCol>
              </a:tblGrid>
              <a:tr h="110857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altLang="el-GR" sz="1600" kern="1200" dirty="0">
                          <a:solidFill>
                            <a:schemeClr val="tx1">
                              <a:lumMod val="65000"/>
                              <a:lumOff val="35000"/>
                            </a:schemeClr>
                          </a:solidFill>
                          <a:latin typeface="+mn-lt"/>
                          <a:ea typeface="+mn-ea"/>
                          <a:cs typeface="+mn-cs"/>
                        </a:rPr>
                        <a:t>Γεγονότα πολέμου: εισβολές, τρομοκρατικές επιθέσεις, βασανιστήρια, αεροπειρατείες.</a:t>
                      </a:r>
                    </a:p>
                    <a:p>
                      <a:endParaRPr lang="el-GR" dirty="0"/>
                    </a:p>
                  </a:txBody>
                  <a:tcPr/>
                </a:tc>
                <a:tc>
                  <a:txBody>
                    <a:bodyPr/>
                    <a:lstStyle/>
                    <a:p>
                      <a:endParaRPr lang="el-GR" dirty="0"/>
                    </a:p>
                  </a:txBody>
                  <a:tcPr/>
                </a:tc>
                <a:extLst>
                  <a:ext uri="{0D108BD9-81ED-4DB2-BD59-A6C34878D82A}">
                    <a16:rowId xmlns:a16="http://schemas.microsoft.com/office/drawing/2014/main" val="3560032457"/>
                  </a:ext>
                </a:extLst>
              </a:tr>
            </a:tbl>
          </a:graphicData>
        </a:graphic>
      </p:graphicFrame>
      <p:pic>
        <p:nvPicPr>
          <p:cNvPr id="10" name="4 - Εικόνα" descr="rebel2.jpg">
            <a:extLst>
              <a:ext uri="{FF2B5EF4-FFF2-40B4-BE49-F238E27FC236}">
                <a16:creationId xmlns:a16="http://schemas.microsoft.com/office/drawing/2014/main" id="{08B7BFF1-07E5-4E31-9D1B-21F11623D5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2644" y="3611798"/>
            <a:ext cx="2808515" cy="142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Πίνακας 10">
            <a:extLst>
              <a:ext uri="{FF2B5EF4-FFF2-40B4-BE49-F238E27FC236}">
                <a16:creationId xmlns:a16="http://schemas.microsoft.com/office/drawing/2014/main" id="{BB70572A-D05F-4195-81DC-55CFD6875022}"/>
              </a:ext>
            </a:extLst>
          </p:cNvPr>
          <p:cNvGraphicFramePr>
            <a:graphicFrameLocks noGrp="1"/>
          </p:cNvGraphicFramePr>
          <p:nvPr>
            <p:extLst>
              <p:ext uri="{D42A27DB-BD31-4B8C-83A1-F6EECF244321}">
                <p14:modId xmlns:p14="http://schemas.microsoft.com/office/powerpoint/2010/main" val="4029450815"/>
              </p:ext>
            </p:extLst>
          </p:nvPr>
        </p:nvGraphicFramePr>
        <p:xfrm>
          <a:off x="1613159" y="5547889"/>
          <a:ext cx="9107714" cy="1310111"/>
        </p:xfrm>
        <a:graphic>
          <a:graphicData uri="http://schemas.openxmlformats.org/drawingml/2006/table">
            <a:tbl>
              <a:tblPr firstRow="1" bandRow="1">
                <a:tableStyleId>{2D5ABB26-0587-4C30-8999-92F81FD0307C}</a:tableStyleId>
              </a:tblPr>
              <a:tblGrid>
                <a:gridCol w="5655388">
                  <a:extLst>
                    <a:ext uri="{9D8B030D-6E8A-4147-A177-3AD203B41FA5}">
                      <a16:colId xmlns:a16="http://schemas.microsoft.com/office/drawing/2014/main" val="464003707"/>
                    </a:ext>
                  </a:extLst>
                </a:gridCol>
                <a:gridCol w="3452326">
                  <a:extLst>
                    <a:ext uri="{9D8B030D-6E8A-4147-A177-3AD203B41FA5}">
                      <a16:colId xmlns:a16="http://schemas.microsoft.com/office/drawing/2014/main" val="1018426861"/>
                    </a:ext>
                  </a:extLst>
                </a:gridCol>
              </a:tblGrid>
              <a:tr h="131011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altLang="el-GR" sz="1600" kern="1200" dirty="0">
                          <a:solidFill>
                            <a:schemeClr val="tx1">
                              <a:lumMod val="65000"/>
                              <a:lumOff val="35000"/>
                            </a:schemeClr>
                          </a:solidFill>
                          <a:latin typeface="+mn-lt"/>
                          <a:ea typeface="+mn-ea"/>
                          <a:cs typeface="+mn-cs"/>
                        </a:rPr>
                        <a:t>Φυσικές καταστροφές: </a:t>
                      </a:r>
                      <a:r>
                        <a:rPr lang="el-GR" altLang="el-GR" sz="1600" b="1" kern="1200" dirty="0">
                          <a:solidFill>
                            <a:schemeClr val="tx1">
                              <a:lumMod val="65000"/>
                              <a:lumOff val="35000"/>
                            </a:schemeClr>
                          </a:solidFill>
                          <a:latin typeface="+mn-lt"/>
                          <a:ea typeface="+mn-ea"/>
                          <a:cs typeface="+mn-cs"/>
                        </a:rPr>
                        <a:t>σεισμοί</a:t>
                      </a:r>
                      <a:r>
                        <a:rPr lang="el-GR" altLang="el-GR" sz="1600" kern="1200" dirty="0">
                          <a:solidFill>
                            <a:schemeClr val="tx1">
                              <a:lumMod val="65000"/>
                              <a:lumOff val="35000"/>
                            </a:schemeClr>
                          </a:solidFill>
                          <a:latin typeface="+mn-lt"/>
                          <a:ea typeface="+mn-ea"/>
                          <a:cs typeface="+mn-cs"/>
                        </a:rPr>
                        <a:t>, τυφώνες, πλημμύρες, πυρκαγιές, κατολισθήσεις, εκρήξεις ηφαιστείου, τσουνάμι.</a:t>
                      </a:r>
                    </a:p>
                    <a:p>
                      <a:endParaRPr lang="el-GR" dirty="0"/>
                    </a:p>
                  </a:txBody>
                  <a:tcPr/>
                </a:tc>
                <a:tc>
                  <a:txBody>
                    <a:bodyPr/>
                    <a:lstStyle/>
                    <a:p>
                      <a:endParaRPr lang="el-GR" dirty="0"/>
                    </a:p>
                  </a:txBody>
                  <a:tcPr/>
                </a:tc>
                <a:extLst>
                  <a:ext uri="{0D108BD9-81ED-4DB2-BD59-A6C34878D82A}">
                    <a16:rowId xmlns:a16="http://schemas.microsoft.com/office/drawing/2014/main" val="146915641"/>
                  </a:ext>
                </a:extLst>
              </a:tr>
            </a:tbl>
          </a:graphicData>
        </a:graphic>
      </p:graphicFrame>
      <p:pic>
        <p:nvPicPr>
          <p:cNvPr id="11" name="3 - Εικόνα" descr="αρχείο λήψης.jpg">
            <a:extLst>
              <a:ext uri="{FF2B5EF4-FFF2-40B4-BE49-F238E27FC236}">
                <a16:creationId xmlns:a16="http://schemas.microsoft.com/office/drawing/2014/main" id="{21D6ADA8-3F5C-46AA-B18D-35864C799C1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2644" y="5122901"/>
            <a:ext cx="2808515" cy="169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931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A5C0BDB-52E4-4FAB-B2F6-AE36D76DE0DF}"/>
              </a:ext>
            </a:extLst>
          </p:cNvPr>
          <p:cNvSpPr txBox="1"/>
          <p:nvPr/>
        </p:nvSpPr>
        <p:spPr>
          <a:xfrm>
            <a:off x="1791477" y="527180"/>
            <a:ext cx="8696131" cy="7804444"/>
          </a:xfrm>
          <a:prstGeom prst="rect">
            <a:avLst/>
          </a:prstGeom>
          <a:noFill/>
        </p:spPr>
        <p:txBody>
          <a:bodyPr wrap="square">
            <a:spAutoFit/>
          </a:bodyPr>
          <a:lstStyle/>
          <a:p>
            <a:pPr marL="0" indent="0" algn="ctr">
              <a:lnSpc>
                <a:spcPct val="150000"/>
              </a:lnSpc>
              <a:buNone/>
            </a:pPr>
            <a:r>
              <a:rPr lang="el-GR" sz="1600" b="1" dirty="0">
                <a:solidFill>
                  <a:schemeClr val="tx1">
                    <a:lumMod val="65000"/>
                    <a:lumOff val="35000"/>
                  </a:schemeClr>
                </a:solidFill>
                <a:latin typeface="+mj-lt"/>
              </a:rPr>
              <a:t>Στην περίπτωση ενός δυνατού σεισμού </a:t>
            </a:r>
          </a:p>
          <a:p>
            <a:pPr marL="0" indent="0" algn="just">
              <a:lnSpc>
                <a:spcPct val="150000"/>
              </a:lnSpc>
              <a:buNone/>
            </a:pPr>
            <a:r>
              <a:rPr lang="el-GR" sz="1500" dirty="0">
                <a:solidFill>
                  <a:schemeClr val="tx1">
                    <a:lumMod val="65000"/>
                    <a:lumOff val="35000"/>
                  </a:schemeClr>
                </a:solidFill>
                <a:latin typeface="+mj-lt"/>
              </a:rPr>
              <a:t>οι πιο κοινές αντιδράσεις των ατόμων είναι: </a:t>
            </a:r>
            <a:r>
              <a:rPr lang="el-GR" sz="1500" b="1" i="1" dirty="0">
                <a:solidFill>
                  <a:schemeClr val="tx1">
                    <a:lumMod val="65000"/>
                    <a:lumOff val="35000"/>
                  </a:schemeClr>
                </a:solidFill>
                <a:latin typeface="+mj-lt"/>
              </a:rPr>
              <a:t>σοκ, φόβος, θυμός, ενοχές, άγχος, ανασφάλεια, λύπη, ντροπή, αγωνία, απόγνωση, αδυναμία και συναισθηματικό «πάγωμα». </a:t>
            </a:r>
          </a:p>
          <a:p>
            <a:pPr marL="0" indent="0" algn="just">
              <a:lnSpc>
                <a:spcPct val="150000"/>
              </a:lnSpc>
              <a:buNone/>
            </a:pPr>
            <a:r>
              <a:rPr lang="el-GR" sz="1500" dirty="0">
                <a:solidFill>
                  <a:schemeClr val="tx1">
                    <a:lumMod val="65000"/>
                    <a:lumOff val="35000"/>
                  </a:schemeClr>
                </a:solidFill>
                <a:latin typeface="+mj-lt"/>
              </a:rPr>
              <a:t>Έχει παρατηρηθεί ωστόσο πως ένα μέρος του πληθυσμού παραμένει ήρεμο, άνετο, ένα άλλο έντρομο και τρομαγμένο και ένα άλλο σε κατάσταση πανικού. Αυτές οι αντιδράσεις εξαρτώνται από το βαθμό έκθεσης στο συμβάν, τα χαρακτηριστικά του συμβάντος και το κατά πόσο τα άτομα είναι </a:t>
            </a:r>
            <a:r>
              <a:rPr lang="el-GR" sz="1500" b="1" i="1" dirty="0">
                <a:solidFill>
                  <a:schemeClr val="tx1">
                    <a:lumMod val="65000"/>
                    <a:lumOff val="35000"/>
                  </a:schemeClr>
                </a:solidFill>
                <a:latin typeface="+mj-lt"/>
              </a:rPr>
              <a:t>προετοιμασμένα να αντιμετωπίσουν μία μεγάλη φυσική καταστροφή.</a:t>
            </a:r>
          </a:p>
          <a:p>
            <a:pPr marL="0" indent="0" algn="ctr">
              <a:lnSpc>
                <a:spcPct val="150000"/>
              </a:lnSpc>
              <a:buNone/>
            </a:pPr>
            <a:r>
              <a:rPr lang="el-GR" b="1" dirty="0">
                <a:solidFill>
                  <a:schemeClr val="tx1">
                    <a:lumMod val="65000"/>
                    <a:lumOff val="35000"/>
                  </a:schemeClr>
                </a:solidFill>
                <a:effectLst>
                  <a:outerShdw blurRad="38100" dist="38100" dir="2700000" algn="tl">
                    <a:srgbClr val="000000">
                      <a:alpha val="43137"/>
                    </a:srgbClr>
                  </a:outerShdw>
                </a:effectLst>
                <a:latin typeface="+mj-lt"/>
              </a:rPr>
              <a:t>Ψυχοσυναισθηματικές αντιδράσεις στην κρίση</a:t>
            </a:r>
            <a:endParaRPr lang="el-GR" altLang="el-GR" sz="1600" dirty="0"/>
          </a:p>
          <a:p>
            <a:pPr algn="ctr">
              <a:lnSpc>
                <a:spcPct val="150000"/>
              </a:lnSpc>
            </a:pPr>
            <a:r>
              <a:rPr lang="el-GR" altLang="el-GR" sz="1400" dirty="0"/>
              <a:t>Αναστάτωση και αποδιοργάνωση</a:t>
            </a:r>
          </a:p>
          <a:p>
            <a:pPr algn="ctr">
              <a:lnSpc>
                <a:spcPct val="150000"/>
              </a:lnSpc>
            </a:pPr>
            <a:r>
              <a:rPr lang="el-GR" altLang="el-GR" sz="1400" dirty="0"/>
              <a:t>Αδυναμία αντιμετώπισης της κατάστασης </a:t>
            </a:r>
          </a:p>
          <a:p>
            <a:pPr algn="ctr">
              <a:lnSpc>
                <a:spcPct val="150000"/>
              </a:lnSpc>
            </a:pPr>
            <a:r>
              <a:rPr lang="el-GR" altLang="el-GR" sz="1400" dirty="0"/>
              <a:t>Πιθανότητα μιας ριζικά θετικής ή αρνητικής έκβασης</a:t>
            </a:r>
          </a:p>
          <a:p>
            <a:pPr algn="ctr">
              <a:lnSpc>
                <a:spcPct val="150000"/>
              </a:lnSpc>
            </a:pPr>
            <a:r>
              <a:rPr lang="el-GR" altLang="el-GR" sz="1400" dirty="0"/>
              <a:t>Μεγάλη ψυχολογική πίεση και στενοχώρια </a:t>
            </a:r>
          </a:p>
          <a:p>
            <a:pPr algn="ctr">
              <a:lnSpc>
                <a:spcPct val="150000"/>
              </a:lnSpc>
            </a:pPr>
            <a:r>
              <a:rPr lang="el-GR" altLang="el-GR" sz="1400" dirty="0"/>
              <a:t>Επίθεση, φυγή, πάγωμα</a:t>
            </a:r>
          </a:p>
          <a:p>
            <a:pPr algn="ctr">
              <a:lnSpc>
                <a:spcPct val="150000"/>
              </a:lnSpc>
            </a:pPr>
            <a:r>
              <a:rPr lang="el-GR" altLang="el-GR" sz="1400" dirty="0"/>
              <a:t>Έντονος φόβος / τρόμος</a:t>
            </a:r>
          </a:p>
          <a:p>
            <a:pPr algn="ctr">
              <a:lnSpc>
                <a:spcPct val="150000"/>
              </a:lnSpc>
            </a:pPr>
            <a:r>
              <a:rPr lang="el-GR" altLang="el-GR" sz="1400" dirty="0"/>
              <a:t>Αίσθημα αβοήθητου, ανασφάλεια </a:t>
            </a:r>
          </a:p>
          <a:p>
            <a:pPr algn="ctr">
              <a:lnSpc>
                <a:spcPct val="150000"/>
              </a:lnSpc>
            </a:pPr>
            <a:r>
              <a:rPr lang="el-GR" altLang="el-GR" sz="1400" dirty="0"/>
              <a:t>Ανικανότητα αντιμετώπισης του συμβάντος</a:t>
            </a:r>
          </a:p>
          <a:p>
            <a:pPr algn="ctr">
              <a:lnSpc>
                <a:spcPct val="150000"/>
              </a:lnSpc>
            </a:pPr>
            <a:r>
              <a:rPr lang="el-GR" altLang="el-GR" sz="1400" b="1" dirty="0">
                <a:solidFill>
                  <a:schemeClr val="accent1"/>
                </a:solidFill>
              </a:rPr>
              <a:t>ΠΡΟΣΟΧΗ! Διαφορές στην αντίδραση ενηλίκων-παιδιών!</a:t>
            </a:r>
          </a:p>
          <a:p>
            <a:pPr marL="0" indent="0">
              <a:lnSpc>
                <a:spcPct val="150000"/>
              </a:lnSpc>
              <a:buNone/>
            </a:pPr>
            <a:endParaRPr lang="el-GR" sz="1400" dirty="0">
              <a:solidFill>
                <a:schemeClr val="tx1">
                  <a:lumMod val="65000"/>
                  <a:lumOff val="35000"/>
                </a:schemeClr>
              </a:solidFill>
              <a:latin typeface="+mj-lt"/>
            </a:endParaRPr>
          </a:p>
          <a:p>
            <a:pPr marL="0" indent="0">
              <a:lnSpc>
                <a:spcPct val="150000"/>
              </a:lnSpc>
              <a:buNone/>
            </a:pPr>
            <a:endParaRPr lang="el-GR" sz="1400" dirty="0">
              <a:solidFill>
                <a:schemeClr val="tx1">
                  <a:lumMod val="65000"/>
                  <a:lumOff val="35000"/>
                </a:schemeClr>
              </a:solidFill>
              <a:latin typeface="+mj-lt"/>
            </a:endParaRPr>
          </a:p>
          <a:p>
            <a:pPr marL="0" indent="0">
              <a:lnSpc>
                <a:spcPct val="150000"/>
              </a:lnSpc>
              <a:buNone/>
            </a:pPr>
            <a:endParaRPr lang="el-GR" sz="1400" dirty="0">
              <a:solidFill>
                <a:schemeClr val="tx1">
                  <a:lumMod val="65000"/>
                  <a:lumOff val="35000"/>
                </a:schemeClr>
              </a:solidFill>
              <a:latin typeface="+mj-lt"/>
            </a:endParaRPr>
          </a:p>
          <a:p>
            <a:pPr marL="0" indent="0">
              <a:lnSpc>
                <a:spcPct val="150000"/>
              </a:lnSpc>
              <a:buNone/>
            </a:pPr>
            <a:endParaRPr lang="el-GR" sz="1400" dirty="0">
              <a:solidFill>
                <a:schemeClr val="tx1">
                  <a:lumMod val="65000"/>
                  <a:lumOff val="35000"/>
                </a:schemeClr>
              </a:solidFill>
              <a:latin typeface="+mj-lt"/>
            </a:endParaRPr>
          </a:p>
          <a:p>
            <a:pPr marL="0" indent="0">
              <a:lnSpc>
                <a:spcPct val="150000"/>
              </a:lnSpc>
              <a:buNone/>
            </a:pPr>
            <a:endParaRPr lang="en-US" sz="1500" dirty="0">
              <a:solidFill>
                <a:schemeClr val="tx1">
                  <a:lumMod val="65000"/>
                  <a:lumOff val="35000"/>
                </a:schemeClr>
              </a:solidFill>
              <a:latin typeface="+mj-lt"/>
            </a:endParaRPr>
          </a:p>
        </p:txBody>
      </p:sp>
    </p:spTree>
    <p:extLst>
      <p:ext uri="{BB962C8B-B14F-4D97-AF65-F5344CB8AC3E}">
        <p14:creationId xmlns:p14="http://schemas.microsoft.com/office/powerpoint/2010/main" val="1513705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7A42E9-03DC-41E6-B617-6A490E85C333}"/>
              </a:ext>
            </a:extLst>
          </p:cNvPr>
          <p:cNvSpPr>
            <a:spLocks noGrp="1"/>
          </p:cNvSpPr>
          <p:nvPr>
            <p:ph type="title"/>
          </p:nvPr>
        </p:nvSpPr>
        <p:spPr>
          <a:xfrm>
            <a:off x="1604866" y="737118"/>
            <a:ext cx="9125338" cy="699796"/>
          </a:xfrm>
        </p:spPr>
        <p:txBody>
          <a:bodyPr>
            <a:noAutofit/>
          </a:bodyPr>
          <a:lstStyle/>
          <a:p>
            <a:pPr algn="ctr"/>
            <a:r>
              <a:rPr lang="el-GR" sz="3000" b="1" dirty="0">
                <a:solidFill>
                  <a:schemeClr val="tx1">
                    <a:lumMod val="65000"/>
                    <a:lumOff val="35000"/>
                  </a:schemeClr>
                </a:solidFill>
                <a:ea typeface="+mn-ea"/>
                <a:cs typeface="+mn-cs"/>
              </a:rPr>
              <a:t>Αντιδράσεις στην κρίση στην Προσχολική ηλικία</a:t>
            </a:r>
          </a:p>
        </p:txBody>
      </p:sp>
      <p:sp>
        <p:nvSpPr>
          <p:cNvPr id="3" name="Θέση περιεχομένου 2">
            <a:extLst>
              <a:ext uri="{FF2B5EF4-FFF2-40B4-BE49-F238E27FC236}">
                <a16:creationId xmlns:a16="http://schemas.microsoft.com/office/drawing/2014/main" id="{3B1261EA-3A09-439C-A7B3-ECE0621058A0}"/>
              </a:ext>
            </a:extLst>
          </p:cNvPr>
          <p:cNvSpPr>
            <a:spLocks noGrp="1"/>
          </p:cNvSpPr>
          <p:nvPr>
            <p:ph idx="1"/>
          </p:nvPr>
        </p:nvSpPr>
        <p:spPr>
          <a:xfrm>
            <a:off x="2043404" y="1614195"/>
            <a:ext cx="8621486" cy="3377683"/>
          </a:xfrm>
        </p:spPr>
        <p:txBody>
          <a:bodyPr>
            <a:noAutofit/>
          </a:bodyPr>
          <a:lstStyle/>
          <a:p>
            <a:r>
              <a:rPr lang="el-GR" dirty="0"/>
              <a:t>Οι αντιδράσεις πολλές φορές δεν παραπέμπουν καθαρά στο γεγονός της κρίσης. </a:t>
            </a:r>
          </a:p>
          <a:p>
            <a:r>
              <a:rPr lang="el-GR" dirty="0"/>
              <a:t>Προσωρινή απώλεια των χαρακτηριστικών του αναπτυξιακού σταδίου στο οποίο βρίσκεται το παιδί</a:t>
            </a:r>
            <a:r>
              <a:rPr lang="en-US" dirty="0"/>
              <a:t>,</a:t>
            </a:r>
            <a:r>
              <a:rPr lang="el-GR" dirty="0"/>
              <a:t> (παλινδρόμηση σε προηγούμενα στάδια).</a:t>
            </a:r>
          </a:p>
          <a:p>
            <a:r>
              <a:rPr lang="el-GR" dirty="0"/>
              <a:t>Παιχνίδι που σχετίζεται με το τραυματικό γεγονός.</a:t>
            </a:r>
          </a:p>
          <a:p>
            <a:r>
              <a:rPr lang="el-GR" dirty="0"/>
              <a:t>Εκφράζονται μη λεκτικά</a:t>
            </a:r>
            <a:r>
              <a:rPr lang="en-US" dirty="0"/>
              <a:t>, </a:t>
            </a:r>
            <a:r>
              <a:rPr lang="el-GR" dirty="0"/>
              <a:t>συχνά μέσα από την συμπεριφορά (π.χ., εκδήλωση φόβων, ευερεθιστότητα, επιθετική συμπεριφορά).</a:t>
            </a:r>
          </a:p>
          <a:p>
            <a:r>
              <a:rPr lang="el-GR" dirty="0"/>
              <a:t>Δυσκολία συγκέντρωσης. </a:t>
            </a:r>
          </a:p>
          <a:p>
            <a:r>
              <a:rPr lang="el-GR" dirty="0"/>
              <a:t>Τα συναισθήματα συχνά εκδηλώνονται μέσω σωματικών συμπτωμάτων.</a:t>
            </a:r>
          </a:p>
        </p:txBody>
      </p:sp>
    </p:spTree>
    <p:extLst>
      <p:ext uri="{BB962C8B-B14F-4D97-AF65-F5344CB8AC3E}">
        <p14:creationId xmlns:p14="http://schemas.microsoft.com/office/powerpoint/2010/main" val="1381105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7D8D74E-507E-4EFE-9BC3-801BADEE0DEF}"/>
              </a:ext>
            </a:extLst>
          </p:cNvPr>
          <p:cNvSpPr>
            <a:spLocks noGrp="1"/>
          </p:cNvSpPr>
          <p:nvPr>
            <p:ph idx="1"/>
          </p:nvPr>
        </p:nvSpPr>
        <p:spPr>
          <a:xfrm>
            <a:off x="1045028" y="849086"/>
            <a:ext cx="10142375" cy="5402424"/>
          </a:xfrm>
        </p:spPr>
        <p:txBody>
          <a:bodyPr>
            <a:normAutofit fontScale="77500" lnSpcReduction="20000"/>
          </a:bodyPr>
          <a:lstStyle/>
          <a:p>
            <a:pPr marL="0" indent="0" algn="ctr">
              <a:buNone/>
            </a:pPr>
            <a:r>
              <a:rPr lang="el-GR" sz="3100" b="1" dirty="0">
                <a:solidFill>
                  <a:schemeClr val="tx1">
                    <a:lumMod val="65000"/>
                    <a:lumOff val="35000"/>
                  </a:schemeClr>
                </a:solidFill>
                <a:ea typeface="+mn-ea"/>
                <a:cs typeface="+mn-cs"/>
              </a:rPr>
              <a:t>     </a:t>
            </a:r>
            <a:r>
              <a:rPr lang="el-GR" sz="2800" b="1" dirty="0">
                <a:solidFill>
                  <a:schemeClr val="tx1">
                    <a:lumMod val="65000"/>
                    <a:lumOff val="35000"/>
                  </a:schemeClr>
                </a:solidFill>
                <a:ea typeface="+mn-ea"/>
                <a:cs typeface="+mn-cs"/>
              </a:rPr>
              <a:t>Παράγοντες που επηρεάζουν τις αντιδράσεις των παιδιών στην κρίση</a:t>
            </a:r>
          </a:p>
          <a:p>
            <a:pPr marL="0" indent="0">
              <a:buNone/>
            </a:pPr>
            <a:r>
              <a:rPr lang="el-GR" sz="2600" b="1" dirty="0"/>
              <a:t>Ατομικοί</a:t>
            </a:r>
          </a:p>
          <a:p>
            <a:pPr>
              <a:lnSpc>
                <a:spcPct val="120000"/>
              </a:lnSpc>
            </a:pPr>
            <a:r>
              <a:rPr lang="el-GR" sz="2100" b="1" i="1" dirty="0"/>
              <a:t>Ψυχική νόσος</a:t>
            </a:r>
            <a:r>
              <a:rPr lang="el-GR" sz="2100" dirty="0"/>
              <a:t>. Ένα ιστορικό συναισθηματικής αναστάτωσης μπορεί να ελαττώσει την αντίσταση του παιδιού στις κρίσεις. </a:t>
            </a:r>
          </a:p>
          <a:p>
            <a:pPr>
              <a:lnSpc>
                <a:spcPct val="120000"/>
              </a:lnSpc>
            </a:pPr>
            <a:r>
              <a:rPr lang="el-GR" sz="2100" b="1" i="1" dirty="0"/>
              <a:t>Εξελικτική ανωριμότητα</a:t>
            </a:r>
            <a:r>
              <a:rPr lang="el-GR" sz="2100" dirty="0"/>
              <a:t>. Όσο νεότερο είναι παιδί τόσο μεγαλύτερος είναι ο τραυματισμός.  </a:t>
            </a:r>
          </a:p>
          <a:p>
            <a:pPr>
              <a:lnSpc>
                <a:spcPct val="120000"/>
              </a:lnSpc>
            </a:pPr>
            <a:r>
              <a:rPr lang="el-GR" sz="2100" b="1" i="1" dirty="0"/>
              <a:t>Ιστορικό τραύματος</a:t>
            </a:r>
            <a:r>
              <a:rPr lang="el-GR" sz="2100" dirty="0"/>
              <a:t>. Ένα ιστορικό προηγούμενου τραύματος αυξάνει την ευπάθεια. </a:t>
            </a:r>
          </a:p>
          <a:p>
            <a:pPr marL="0" indent="0" algn="ctr">
              <a:buNone/>
            </a:pPr>
            <a:endParaRPr lang="el-GR" sz="2100" b="1" dirty="0">
              <a:solidFill>
                <a:schemeClr val="tx1">
                  <a:lumMod val="65000"/>
                  <a:lumOff val="35000"/>
                </a:schemeClr>
              </a:solidFill>
            </a:endParaRPr>
          </a:p>
          <a:p>
            <a:pPr marL="0" indent="0">
              <a:buNone/>
            </a:pPr>
            <a:r>
              <a:rPr lang="el-GR" sz="2600" b="1" dirty="0"/>
              <a:t>Οικογενειακοί </a:t>
            </a:r>
          </a:p>
          <a:p>
            <a:pPr>
              <a:lnSpc>
                <a:spcPct val="120000"/>
              </a:lnSpc>
            </a:pPr>
            <a:r>
              <a:rPr lang="el-GR" sz="2100" dirty="0"/>
              <a:t>Η διαβίωση χωρίς κανένα μέλος της οικογένειας. </a:t>
            </a:r>
          </a:p>
          <a:p>
            <a:pPr>
              <a:lnSpc>
                <a:spcPct val="120000"/>
              </a:lnSpc>
            </a:pPr>
            <a:r>
              <a:rPr lang="el-GR" sz="2100" dirty="0"/>
              <a:t>Η αναποτελεσματική και άστοργη γονεϊκή συμπεριφορά.</a:t>
            </a:r>
          </a:p>
          <a:p>
            <a:pPr>
              <a:lnSpc>
                <a:spcPct val="120000"/>
              </a:lnSpc>
            </a:pPr>
            <a:r>
              <a:rPr lang="el-GR" sz="2100" dirty="0"/>
              <a:t>Η δυσλειτουργία στην οικογένεια (π.χ., αλκοολισμός, βία, ψυχική ασθένεια).</a:t>
            </a:r>
          </a:p>
          <a:p>
            <a:pPr>
              <a:lnSpc>
                <a:spcPct val="120000"/>
              </a:lnSpc>
            </a:pPr>
            <a:r>
              <a:rPr lang="el-GR" sz="2100" dirty="0"/>
              <a:t>Η γονεϊκή διαταραχή μετατραυματικού στρες.</a:t>
            </a:r>
          </a:p>
          <a:p>
            <a:pPr>
              <a:lnSpc>
                <a:spcPct val="120000"/>
              </a:lnSpc>
            </a:pPr>
            <a:r>
              <a:rPr lang="el-GR" sz="2100" dirty="0"/>
              <a:t>Η παιδική κακοποίηση.</a:t>
            </a:r>
          </a:p>
          <a:p>
            <a:pPr marL="0" indent="0" algn="ctr">
              <a:buNone/>
            </a:pPr>
            <a:endParaRPr lang="el-GR" sz="2400" b="1" dirty="0">
              <a:solidFill>
                <a:schemeClr val="tx1">
                  <a:lumMod val="65000"/>
                  <a:lumOff val="35000"/>
                </a:schemeClr>
              </a:solidFill>
              <a:latin typeface="+mj-lt"/>
            </a:endParaRPr>
          </a:p>
        </p:txBody>
      </p:sp>
      <p:graphicFrame>
        <p:nvGraphicFramePr>
          <p:cNvPr id="4" name="Αντικείμενο 3">
            <a:extLst>
              <a:ext uri="{FF2B5EF4-FFF2-40B4-BE49-F238E27FC236}">
                <a16:creationId xmlns:a16="http://schemas.microsoft.com/office/drawing/2014/main" id="{9E304408-11DC-4A62-937C-D9D55819DE31}"/>
              </a:ext>
            </a:extLst>
          </p:cNvPr>
          <p:cNvGraphicFramePr>
            <a:graphicFrameLocks noChangeAspect="1"/>
          </p:cNvGraphicFramePr>
          <p:nvPr>
            <p:extLst>
              <p:ext uri="{D42A27DB-BD31-4B8C-83A1-F6EECF244321}">
                <p14:modId xmlns:p14="http://schemas.microsoft.com/office/powerpoint/2010/main" val="986231421"/>
              </p:ext>
            </p:extLst>
          </p:nvPr>
        </p:nvGraphicFramePr>
        <p:xfrm>
          <a:off x="8724122" y="3041780"/>
          <a:ext cx="2621905" cy="3620277"/>
        </p:xfrm>
        <a:graphic>
          <a:graphicData uri="http://schemas.openxmlformats.org/presentationml/2006/ole">
            <mc:AlternateContent xmlns:mc="http://schemas.openxmlformats.org/markup-compatibility/2006">
              <mc:Choice xmlns:v="urn:schemas-microsoft-com:vml" Requires="v">
                <p:oleObj name="Acrobat Document" r:id="rId2" imgW="21602381" imgH="47518052" progId="AcroExch.Document.DC">
                  <p:embed/>
                </p:oleObj>
              </mc:Choice>
              <mc:Fallback>
                <p:oleObj name="Acrobat Document" r:id="rId2" imgW="21602381" imgH="47518052" progId="AcroExch.Document.DC">
                  <p:embed/>
                  <p:pic>
                    <p:nvPicPr>
                      <p:cNvPr id="5" name="Αντικείμενο 4">
                        <a:extLst>
                          <a:ext uri="{FF2B5EF4-FFF2-40B4-BE49-F238E27FC236}">
                            <a16:creationId xmlns:a16="http://schemas.microsoft.com/office/drawing/2014/main" id="{E6CA507F-0119-4B15-B7A4-285100EECABB}"/>
                          </a:ext>
                        </a:extLst>
                      </p:cNvPr>
                      <p:cNvPicPr/>
                      <p:nvPr/>
                    </p:nvPicPr>
                    <p:blipFill>
                      <a:blip r:embed="rId3"/>
                      <a:stretch>
                        <a:fillRect/>
                      </a:stretch>
                    </p:blipFill>
                    <p:spPr>
                      <a:xfrm>
                        <a:off x="8724122" y="3041780"/>
                        <a:ext cx="2621905" cy="3620277"/>
                      </a:xfrm>
                      <a:prstGeom prst="rect">
                        <a:avLst/>
                      </a:prstGeom>
                    </p:spPr>
                  </p:pic>
                </p:oleObj>
              </mc:Fallback>
            </mc:AlternateContent>
          </a:graphicData>
        </a:graphic>
      </p:graphicFrame>
    </p:spTree>
    <p:extLst>
      <p:ext uri="{BB962C8B-B14F-4D97-AF65-F5344CB8AC3E}">
        <p14:creationId xmlns:p14="http://schemas.microsoft.com/office/powerpoint/2010/main" val="1943590097"/>
      </p:ext>
    </p:extLst>
  </p:cSld>
  <p:clrMapOvr>
    <a:masterClrMapping/>
  </p:clrMapOvr>
</p:sld>
</file>

<file path=ppt/theme/theme1.xml><?xml version="1.0" encoding="utf-8"?>
<a:theme xmlns:a="http://schemas.openxmlformats.org/drawingml/2006/main" name="Θρόισμα">
  <a:themeElements>
    <a:clrScheme name="Θρόισμα">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Θρόισμα">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2330</TotalTime>
  <Words>2121</Words>
  <Application>Microsoft Office PowerPoint</Application>
  <PresentationFormat>Ευρεία οθόνη</PresentationFormat>
  <Paragraphs>203</Paragraphs>
  <Slides>24</Slides>
  <Notes>0</Notes>
  <HiddenSlides>0</HiddenSlides>
  <MMClips>0</MMClips>
  <ScaleCrop>false</ScaleCrop>
  <HeadingPairs>
    <vt:vector size="8" baseType="variant">
      <vt:variant>
        <vt:lpstr>Γραμματοσειρές που χρησιμοποιούνται</vt:lpstr>
      </vt:variant>
      <vt:variant>
        <vt:i4>7</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24</vt:i4>
      </vt:variant>
    </vt:vector>
  </HeadingPairs>
  <TitlesOfParts>
    <vt:vector size="33" baseType="lpstr">
      <vt:lpstr>Arial</vt:lpstr>
      <vt:lpstr>Calibri</vt:lpstr>
      <vt:lpstr>Century Gothic</vt:lpstr>
      <vt:lpstr>Comic Sans MS</vt:lpstr>
      <vt:lpstr>Times New Roman</vt:lpstr>
      <vt:lpstr>Wingdings</vt:lpstr>
      <vt:lpstr>Wingdings 3</vt:lpstr>
      <vt:lpstr>Θρόισμα</vt:lpstr>
      <vt:lpstr>Acrobat Document</vt:lpstr>
      <vt:lpstr>Αναζητώντας πηγές υποστήριξης  σε περιόδους κρίσιμων γεγονότων  στη σχολική κοινότητα </vt:lpstr>
      <vt:lpstr>Εννοιολογικός προσδιορισμός</vt:lpstr>
      <vt:lpstr>Βασικά κοινά στοιχεία που εμπεριέχονται στην κρίση </vt:lpstr>
      <vt:lpstr>Σχηματικά </vt:lpstr>
      <vt:lpstr>Είδη &amp; Κατηγορίες Κρίσεων </vt:lpstr>
      <vt:lpstr>Παρουσίαση του PowerPoint</vt:lpstr>
      <vt:lpstr>Παρουσίαση του PowerPoint</vt:lpstr>
      <vt:lpstr>Αντιδράσεις στην κρίση στην Προσχολική ηλικία</vt:lpstr>
      <vt:lpstr>Παρουσίαση του PowerPoint</vt:lpstr>
      <vt:lpstr>Φάσεις – Στάδια των Κρίσεων</vt:lpstr>
      <vt:lpstr>Οι 3 γνωστότερες διαγνώσεις για τα άτομα που έχουν βιώσει κρίση</vt:lpstr>
      <vt:lpstr>Δευτερογενής εκτίμηση</vt:lpstr>
      <vt:lpstr>Γενικές αρχές παρέμβασης σε καταστάσεις κρίσης</vt:lpstr>
      <vt:lpstr>Αντιμετώπιση της κρίσης: Γενικές οδηγίες</vt:lpstr>
      <vt:lpstr> Αντιμετώπιση της κρίσης: Διαδικασία Διαχείρισης </vt:lpstr>
      <vt:lpstr>Ενίσχυση της ψυχικής ανθεκτικότητας</vt:lpstr>
      <vt:lpstr>Παράγοντες και στρατηγικές ανθεκτικότητας </vt:lpstr>
      <vt:lpstr>Ενδογενείς προστατευτικοί παράγοντες                                       </vt:lpstr>
      <vt:lpstr>Περιβαλλοντικοί προστατευτικοί παράγοντες </vt:lpstr>
      <vt:lpstr>Η ψυχική ανθεκτικότητα των μαθητών καλλιεργείται</vt:lpstr>
      <vt:lpstr>H επικοινωνία του εκπαιδευτικού με την οικογένεια</vt:lpstr>
      <vt:lpstr>Ατομική υποστήριξη εκπαιδευτικών</vt:lpstr>
      <vt:lpstr>       Η παρέμβαση στην κρίση δε σημαίνει ‘σωτηρία’!          Η ‘σωτηρία’ ωφελεί περισσότερο το διαχειριστή της κρίσης παρά το θύμα </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Αναζητώντας πηγές υποστήριξης  σε περιόδους κρίσιμων γεγονότων  στη σχολική κοινότητά </dc:title>
  <dc:creator>vasia nima</dc:creator>
  <cp:lastModifiedBy>vasia nima</cp:lastModifiedBy>
  <cp:revision>147</cp:revision>
  <dcterms:created xsi:type="dcterms:W3CDTF">2021-03-16T09:32:10Z</dcterms:created>
  <dcterms:modified xsi:type="dcterms:W3CDTF">2021-03-18T08:58:21Z</dcterms:modified>
</cp:coreProperties>
</file>