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3" r:id="rId4"/>
    <p:sldId id="259" r:id="rId5"/>
    <p:sldId id="260" r:id="rId6"/>
    <p:sldId id="262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4" r:id="rId18"/>
    <p:sldId id="277" r:id="rId19"/>
    <p:sldId id="278" r:id="rId20"/>
    <p:sldId id="279" r:id="rId21"/>
    <p:sldId id="280" r:id="rId22"/>
    <p:sldId id="285" r:id="rId23"/>
    <p:sldId id="283" r:id="rId24"/>
    <p:sldId id="284" r:id="rId25"/>
    <p:sldId id="287" r:id="rId26"/>
    <p:sldId id="286" r:id="rId27"/>
    <p:sldId id="288" r:id="rId28"/>
    <p:sldId id="289" r:id="rId29"/>
    <p:sldId id="282" r:id="rId30"/>
    <p:sldId id="290" r:id="rId31"/>
    <p:sldId id="281" r:id="rId32"/>
    <p:sldId id="291" r:id="rId33"/>
    <p:sldId id="258" r:id="rId3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F76C2-E41C-4110-8C09-BC3E79A53758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2983-18CB-4D28-81E3-4203D9CEF6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EAD16-50A3-47B6-AD22-F70EDE940136}" type="datetimeFigureOut">
              <a:rPr lang="en-US" smtClean="0"/>
              <a:pPr/>
              <a:t>3/26/2021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5C151-C4B9-40E1-8C76-71ADAA998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5C151-C4B9-40E1-8C76-71ADAA99818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05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463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90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416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24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121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4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961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465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12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20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77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10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05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635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726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6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33A6-A2F4-4CBC-834D-F011C73F21D7}" type="datetimeFigureOut">
              <a:rPr lang="el-GR" smtClean="0"/>
              <a:pPr/>
              <a:t>26/3/2021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D121-7FA3-43D8-805A-1477F2C5C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999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B29E37-E947-4666-BE4F-438F0BA3C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5118"/>
            <a:ext cx="7315200" cy="4261184"/>
          </a:xfrm>
        </p:spPr>
        <p:txBody>
          <a:bodyPr>
            <a:normAutofit/>
          </a:bodyPr>
          <a:lstStyle/>
          <a:p>
            <a:pPr algn="ctr"/>
            <a:r>
              <a:rPr lang="el-GR" sz="4400" cap="none" dirty="0">
                <a:latin typeface="Arial" panose="020B0604020202020204" pitchFamily="34" charset="0"/>
                <a:cs typeface="Arial" panose="020B0604020202020204" pitchFamily="34" charset="0"/>
              </a:rPr>
              <a:t>Ψυχολόγοι &amp; Κοινωνικοί Λειτουργοί στην Εκπαίδευση: Προβλήματα, Δυνατότητες και Προοπτικές</a:t>
            </a:r>
            <a:b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Δαρόπουλος Απόστολος, Σ.Ε.Ε. ΠΕ70</a:t>
            </a:r>
            <a:br>
              <a:rPr lang="el-GR" sz="220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sz="2200" cap="none" dirty="0">
                <a:latin typeface="Arial" panose="020B0604020202020204" pitchFamily="34" charset="0"/>
                <a:cs typeface="Arial" panose="020B0604020202020204" pitchFamily="34" charset="0"/>
              </a:rPr>
              <a:t>Χριστάκης Ιωάννης, Σ.Ε.Ε. ΠΕ70</a:t>
            </a:r>
            <a:endParaRPr lang="el-G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6EE3973-9013-4C6D-AC5D-B27B7A1E6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19" y="213751"/>
            <a:ext cx="2672862" cy="685800"/>
          </a:xfrm>
        </p:spPr>
        <p:txBody>
          <a:bodyPr>
            <a:normAutofit fontScale="92500" lnSpcReduction="10000"/>
          </a:bodyPr>
          <a:lstStyle/>
          <a:p>
            <a:endParaRPr lang="el-GR" dirty="0"/>
          </a:p>
          <a:p>
            <a:r>
              <a:rPr lang="el-GR" dirty="0"/>
              <a:t>ΠΕ.Κ.Ε.Σ. ΘΕΣΣΑΛΙΑΣ</a:t>
            </a:r>
          </a:p>
        </p:txBody>
      </p:sp>
      <p:sp>
        <p:nvSpPr>
          <p:cNvPr id="4" name="Υπότιτλος 2">
            <a:extLst>
              <a:ext uri="{FF2B5EF4-FFF2-40B4-BE49-F238E27FC236}">
                <a16:creationId xmlns:a16="http://schemas.microsoft.com/office/drawing/2014/main" id="{7B20FE44-1A8B-43AF-ACF8-2523E0C93A99}"/>
              </a:ext>
            </a:extLst>
          </p:cNvPr>
          <p:cNvSpPr txBox="1">
            <a:spLocks/>
          </p:cNvSpPr>
          <p:nvPr/>
        </p:nvSpPr>
        <p:spPr>
          <a:xfrm>
            <a:off x="3235569" y="5839850"/>
            <a:ext cx="2672862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  <a:p>
            <a:r>
              <a:rPr lang="el-GR" dirty="0"/>
              <a:t>Μάρτιος, 2021</a:t>
            </a:r>
          </a:p>
        </p:txBody>
      </p:sp>
    </p:spTree>
    <p:extLst>
      <p:ext uri="{BB962C8B-B14F-4D97-AF65-F5344CB8AC3E}">
        <p14:creationId xmlns:p14="http://schemas.microsoft.com/office/powerpoint/2010/main" val="317924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ΔΙΕΥΘΥΝΤΕΣ/ΡΙΕΣ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αναφέρετε κάτι άλλο που θεωρείτε ιδιαίτερα σημαντικό και δεν συμπεριλαμβάνετε στα παραπάνω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(10).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Κ1.Μόνιμη παρουσία σε κάθε σχολείο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Κ2.Επιστημονική υποστήριξη ψυχολόγων &amp; κοινωνικών λειτουργών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l-G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«Μακάρι να ήταν στο σχολείο πέντε </a:t>
            </a: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ημέρες και όχι μία»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Θα πρέπει να έχουν κάποιο Σύμβουλο να τους καθοδηγεί, της ειδικότητάς τους»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72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σημαντικότερες θετικές επιδράσεις για το έργο της σχολικής μονάδας (μέχρι τρεις) που προσφέρει η ένταξη των Ψυχολόγων σε αυτή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(24).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Κ1.Συμβουλευτική υποστήριξη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Κ2.Ψυχολογική υποστήριξη/παρέμβαση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Κ3.Ψυχοσυναισθηματική ανάπτυξη των παιδιών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Κ4.Ολιστική/συστημική προσέγγιση του σχολείου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Κ5.Υποστήριξη μαθητών/</a:t>
            </a:r>
            <a:r>
              <a:rPr lang="el-GR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ριών</a:t>
            </a: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γονέων, εκπαιδευτικών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31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560313"/>
            <a:ext cx="876417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«Συνεργασία σχολείου-οικογένειας, πρόληψη, έγκαιρη αξιολόγηση και παρέμβαση»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«συμβουλευτική και καθοδήγηση σε μαθητές με συναισθηματικά, 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συμπεριφορικά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και κοινωνικά προβλήματα…»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</a:t>
            </a: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παρουσία ψυχολόγου ενισχύει την αποτελεσματικότερη αντιμετώπιση κρίσεων σε μια σχολική κοινότητα»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812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</a:t>
            </a:r>
            <a:r>
              <a:rPr kumimoji="0" lang="el-GR" sz="2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ιθανά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προβλήματα (μέχρι τρία) που αντιμετωπίζετε στη σχολική σας μονάδα σχετικά με την ένταξη των Ψυχολόγων στην εκπαίδευση 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(22).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Κ1.Απουσία υλικοτεχνικής υποδομής (κατάλληλες αίθουσες, εξοπλισμός)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Κ2.Τοποθέτηση σε πολλές σχολικές μονάδες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Κ3.Ν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ομικό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πλαίσιο / κώδικας δεοντολογίας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Κ4.Νοηματοδότηση του ρόλου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Κ5.Έλλειμμα συνεργασίας</a:t>
            </a: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82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124215"/>
            <a:ext cx="876417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«Είναι προβληματικό κάθε μέρα να είμαστε σε άλλο σχολείο, νιώθουμε λίγο επισκέπτες και έτσι μας βλέπουν και πολλοί εκπαιδευτικοί...»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«Δυσκολία συνεργασίας με εκπαιδευτικούς, ελλιπείς εγκαταστάσεις»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 η ελάχιστη παρουσία δυσκολεύει επίσης την επικοινωνία με τον υπόλοιπο σύλλογο για την πιθανότητα συνεργατικών δράσεων»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617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Γράφημα απάντησης φορμών. Τίτλος ερωτήματος: Το έργο σας, κυρίως, στηρίζεται στους παρακάτω άξονες: α) Σχεδιασμός-Προγραμματισμός. Χρειάζεσθε υποστήριξη σε αυτόν τον άξονα;. Αριθμός απαντήσεων: 24 απαντήσεις.">
            <a:extLst>
              <a:ext uri="{FF2B5EF4-FFF2-40B4-BE49-F238E27FC236}">
                <a16:creationId xmlns:a16="http://schemas.microsoft.com/office/drawing/2014/main" id="{062F51E6-05A7-436E-87CF-9CECA7B52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3028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9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(3β)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Γράφημα απάντησης φορμών. Τίτλος ερωτήματος: β) Επικοινωνία-Συνεργασία με τη Σχολική Κοινότητα. Χρειάζεσθε υποστήριξη σε αυτόν τον άξονα;. Αριθμός απαντήσεων: 24 απαντήσεις.">
            <a:extLst>
              <a:ext uri="{FF2B5EF4-FFF2-40B4-BE49-F238E27FC236}">
                <a16:creationId xmlns:a16="http://schemas.microsoft.com/office/drawing/2014/main" id="{C435F34F-D220-4050-84D9-F577B1C25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(3γ)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Γράφημα απάντησης φορμών. Τίτλος ερωτήματος: γ) Άσκηση Προληπτικού-Συμβουλευτικού-Υποστηρικτικού έργου στη Σχολική Κοινότητα. Χρειάζεσθε υποστήριξη σε αυτόν τον άξονα;. Αριθμός απαντήσεων: 24 απαντήσεις.">
            <a:extLst>
              <a:ext uri="{FF2B5EF4-FFF2-40B4-BE49-F238E27FC236}">
                <a16:creationId xmlns:a16="http://schemas.microsoft.com/office/drawing/2014/main" id="{1ED52A16-9C4F-458F-A1C8-659BBE32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750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9469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ποιο πρόσωπο, ομάδα ή δομή αναζητάτε υποστήριξη όταν αντιμετωπίζετε προβλήματα κατά την άσκηση του έργου σας;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(24).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Κ1.Διευθυντής/Διευθύντρια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Κ2.Κ.Ε.Σ.Υ.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Κ3.Εκπαιδευτικός Τ.Ε.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Κ4.Συναδέλφους Ψυχολόγους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Κ5.Σύλλογο Ψυχολόγων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Κ6.Συντονιστής Ειδικής Αγωγής και Ενταξιακής Εκπαίδευσης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964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ΨΥΧΟΛΟΓΟΙ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829994"/>
            <a:ext cx="876417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 αναφέρετε κάτι άλλο που θεωρείτε ιδιαίτερα σημαντικό και δεν συμπεριλαμβάνεται σε όλα τα παραπάνω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(15).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Κ1.Έγκαιρη πρόσληψη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Κ2.Ρόλος ψυχολόγου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κοινωνικού λειτουργού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Κ3.Επιμόρφωση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Κ4.Διάχυση καλών πρακτικών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Κ5.Συντονιστής Ψυχολόγος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«Δεν μπορούμε να σηκώνουμε πάνω μας όλα τα προβλήματα των 5 σχολείων»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«Δεν είμαστε θεοί να έχουμε λύσεις για όλα τα δύσκολα!»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94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461D55-DFEE-4AD1-A4DC-90B0BE2B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52924"/>
            <a:ext cx="7955280" cy="4490080"/>
          </a:xfrm>
        </p:spPr>
        <p:txBody>
          <a:bodyPr>
            <a:normAutofit fontScale="92500" lnSpcReduction="10000"/>
          </a:bodyPr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παρουσίαση δεδομένων</a:t>
            </a:r>
          </a:p>
          <a:p>
            <a:pPr marL="0" indent="0">
              <a:buNone/>
            </a:pP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προβληματισμοί, δυνατότητες, προοπτικές</a:t>
            </a:r>
          </a:p>
          <a:p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συσχέτιση των δεδομένων με ανάλογες έρευνες</a:t>
            </a:r>
          </a:p>
          <a:p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συμπεράσματα 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6CE151C-3F42-4D1B-8D82-8E6B812B190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71743">
            <a:off x="594360" y="268893"/>
            <a:ext cx="1032547" cy="154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378634"/>
            <a:ext cx="87641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αναφέρετε τις σημαντικότερες θετικές επιδράσεις για το έργο της σχολικής μονάδας (μέχρι τρεις) που προσφέρει η ένταξη των Κοινωνικών Λειτουργών σε αυτή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(15).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Κ1.Βελτίωση σχέσεων σχολείου-οικογένειας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Κ2.Διαμεσολάβηση με κοινωνικές υπηρεσίες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Κ3.Υποστήριξη εκπαιδευτικού προσωπικού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690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124215"/>
            <a:ext cx="876417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«πρόληψη, συνεργασία, αλληλεπίδραση...»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«Συνεργασία με τις οικογένειες των μαθητών, συνεργασία με τους εκπαιδευτικούς...»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«Σύνδεση με την κοινότητα, λειτουργική σύνδεση με την οικογένεια, υποστήριξη του εκπαιδευτικού προσωπικού…»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994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378634"/>
            <a:ext cx="87641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αναφέρετε τα σημαντικότερα πιθανά προβλήματα (μέχρι τρία) που αντιμετωπίζετε στη σχολική σας μονάδα σχετικά με την ένταξη των Κοινωνικών λειτουργών στην εκπαίδευση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(12).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Κ1.Απουσία υλικοτεχνικής υποδομής (κατάλληλες αίθουσες, εξοπλισμός)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Κ2.Τοποθέτηση σε πολλές σχολικές μονάδες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.Απουσία επιμόρφωσης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.Έλλειμμα συνεργασίας με εκπαιδευτικούς-γονείς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87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377434"/>
            <a:ext cx="876417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«Δεν ξέρουν οι δάσκαλοι τα καθήκοντά μας και θέλουν να βλέπουμε όλα τα "δύσκολα" παιδιά του σχολείου και να δίνουμε λύσεις για όλα τα προβλήματα...»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«Έλλειψη σταθερού χώρου, λίγες μέρες σε ένα σχολείο κι έτσι χάνεται η επαφή με τις ανάγκες των μαθητών, έλλειψη εξοπλισμού….»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471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Γράφημα απάντησης φορμών. Τίτλος ερωτήματος: Το έργο σας, κυρίως, στηρίζεται στους παρακάτω άξονες: α) Σχεδιασμός-Προγραμματισμός. Χρειάζεσθε υποστήριξη σε αυτόν τον άξονα;. Αριθμός απαντήσεων: 15 απαντήσεις.">
            <a:extLst>
              <a:ext uri="{FF2B5EF4-FFF2-40B4-BE49-F238E27FC236}">
                <a16:creationId xmlns:a16="http://schemas.microsoft.com/office/drawing/2014/main" id="{C9CC7761-752B-4C3A-946A-0F96EDA5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3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(3β)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Γράφημα απάντησης φορμών. Τίτλος ερωτήματος: β) Επικοινωνία-Συνεργασία με τη Σχολική Κοινότητα. Χρειάζεσθε υποστήριξη σε αυτόν τον άξονα;. Αριθμός απαντήσεων: 15 απαντήσεις.">
            <a:extLst>
              <a:ext uri="{FF2B5EF4-FFF2-40B4-BE49-F238E27FC236}">
                <a16:creationId xmlns:a16="http://schemas.microsoft.com/office/drawing/2014/main" id="{E847444B-2194-4F09-B5D2-D0157027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13"/>
            <a:ext cx="9144000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83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(3γ)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Γράφημα απάντησης φορμών. Τίτλος ερωτήματος: γ) Άσκηση Προληπτικού-Συμβουλευτικού-Υποστηρικτικού έργου στη Σχολική Κοινότητα. Χρειάζεσθε υποστήριξη σε αυτόν τον άξονα;. Αριθμός απαντήσεων: 15 απαντήσεις.">
            <a:extLst>
              <a:ext uri="{FF2B5EF4-FFF2-40B4-BE49-F238E27FC236}">
                <a16:creationId xmlns:a16="http://schemas.microsoft.com/office/drawing/2014/main" id="{B5F16EFF-F51B-4942-A7ED-D361EE11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463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7606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Από ποιο πρόσωπο, ομάδα ή δομή αναζητάτε υποστήριξη όταν αντιμετωπίζετε προβλήματα κατά την άσκηση του έργου σας;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(15).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Κ1.Διευθυντής/Διευθύντρια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Κ2.Κ.Ε.Σ.Υ.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Κ3.Εκπαιδευτικός Τ.Ε.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Κ4.Συναδέλφους </a:t>
            </a: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Κοινωνικούς λειτουργούς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Κ5.Σύλλογο Διδασκόντων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Κ6.Συντονιστής Ειδικής Αγωγής και Ενταξιακής Εκπαίδευσης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081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1124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ΚΟΙΝΩΝΙΚΟΙ ΛΕΙΤΟΥΡΓΟΙ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829994"/>
            <a:ext cx="876417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Να αναφέρετε κάτι άλλο που θεωρείτε ιδιαίτερα σημαντικό και δεν συμπεριλαμβάνεται σε όλα τα παραπάνω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(7).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Κ1.Έγκαιρη μόνιμη, πρόσληψη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Κ2.Επιμόρφωση (εφηβεία)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Κ3.Διάχυση καλών πρακτικών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Κ4.Συντονιστής Κοινωνικών Λ</a:t>
            </a:r>
            <a:r>
              <a:rPr lang="el-GR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ειτουργών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«Μετράει η γνώμη όλων στο σχολείο άσχετα με τις σπουδές του καθένα και του πόσα χρόνια δουλεύει» </a:t>
            </a:r>
          </a:p>
        </p:txBody>
      </p:sp>
    </p:spTree>
    <p:extLst>
      <p:ext uri="{BB962C8B-B14F-4D97-AF65-F5344CB8AC3E}">
        <p14:creationId xmlns:p14="http://schemas.microsoft.com/office/powerpoint/2010/main" val="1866416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4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ΕΠΙΣΚΟΠΗΣΗ ΒΙΒΛΙΟΓΡΑΦΙΑΣ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548640"/>
            <a:ext cx="876417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«…φαίνεται να υπάρχουν διαφωνίες μεταξύ των επαγγελματικών ομάδων σε ζητήματα ορίων του ρόλου του σχολικού ψυχολόγου και σε πτυχές που έχουν να κάνουν με ηθικά ζητήματα του επαγγέλματος»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(Αποστολίδου, 2019).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«….γίνεται λόγος για ένα “διαφορετικό” σχολείο, το οποίο υιοθετεί μια ολιστική προσέγγιση στην κατανόηση των σύγχρονων προβλημάτων και αναγκών της σχολικής κοινότητας»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(Χατζηχρήστου, 2003 &amp; 2004).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«…ότι εφόσον οι εκπαιδευτικοί βοηθηθούν κατάλληλα από τους ψυχολόγους μπορούν να κατανοήσουν τις σύνθετες δυναμικές που αναπτύσσονται σε κοινωνικό και συναισθηματικό επίπεδο στις σχέσεις τους με τους πιο «προκλητικούς», «διασπαστικούς» ή γενικά «προβληματικούς» αλλά και συχνά ευάλωτους μαθητές»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l-G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Κουρκούτας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κ.ά., 2019).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9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461D55-DFEE-4AD1-A4DC-90B0BE2B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531" y="1294229"/>
            <a:ext cx="7955280" cy="5148774"/>
          </a:xfrm>
        </p:spPr>
        <p:txBody>
          <a:bodyPr>
            <a:normAutofit/>
          </a:bodyPr>
          <a:lstStyle/>
          <a:p>
            <a:endParaRPr lang="el-GR" sz="3600" dirty="0"/>
          </a:p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Ενεργοποίηση της φόρμας στις 22/2, Δευτέρα έως 26/2 Παρασκευή, 15.00΄</a:t>
            </a:r>
          </a:p>
          <a:p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Μικρή συμμετοχή (ιδιαίτερα των διευθυντών).</a:t>
            </a:r>
          </a:p>
          <a:p>
            <a:pPr marL="0" indent="0">
              <a:buNone/>
            </a:pPr>
            <a:endParaRPr lang="el-GR" sz="3600" dirty="0"/>
          </a:p>
          <a:p>
            <a:endParaRPr lang="el-GR" sz="3600" dirty="0"/>
          </a:p>
          <a:p>
            <a:endParaRPr lang="el-GR" sz="3600" dirty="0"/>
          </a:p>
          <a:p>
            <a:endParaRPr lang="el-GR" dirty="0"/>
          </a:p>
        </p:txBody>
      </p:sp>
      <p:sp>
        <p:nvSpPr>
          <p:cNvPr id="5" name="Θέση περιεχομένου 2">
            <a:extLst>
              <a:ext uri="{FF2B5EF4-FFF2-40B4-BE49-F238E27FC236}">
                <a16:creationId xmlns:a16="http://schemas.microsoft.com/office/drawing/2014/main" id="{72C750CF-1C10-44C9-98CF-F654E52C6239}"/>
              </a:ext>
            </a:extLst>
          </p:cNvPr>
          <p:cNvSpPr txBox="1">
            <a:spLocks/>
          </p:cNvSpPr>
          <p:nvPr/>
        </p:nvSpPr>
        <p:spPr>
          <a:xfrm>
            <a:off x="225083" y="166469"/>
            <a:ext cx="8730176" cy="705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3200" b="1" dirty="0">
                <a:latin typeface="Arial" panose="020B0604020202020204" pitchFamily="34" charset="0"/>
                <a:cs typeface="Arial" panose="020B0604020202020204" pitchFamily="34" charset="0"/>
              </a:rPr>
              <a:t>Δεδομένα του ερωτηματολογίου…</a:t>
            </a:r>
          </a:p>
        </p:txBody>
      </p:sp>
    </p:spTree>
    <p:extLst>
      <p:ext uri="{BB962C8B-B14F-4D97-AF65-F5344CB8AC3E}">
        <p14:creationId xmlns:p14="http://schemas.microsoft.com/office/powerpoint/2010/main" val="1505752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4675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ΕΠΙΣΚΟΠΗΣΗ ΒΙΒΛΙΟΓΡΑΦΙΑΣ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" y="520505"/>
            <a:ext cx="9144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«……διάφοροι  παράγοντες  επηρεάζουν  την ποιότητα  αλλά    και  την  συνεργασία  μεταξύ  των  μελών  της  ομάδας,  όπως  η  επιστημονική κατάρτιση  και  η  εμπειρία  των  ατόμων  που  συμμετέχουν  σε  αυτή, η  επικοινωνία  μεταξύ  των  μελών  της  ομάδας,  το  κατά  πόσο  αποδέχεται  ο καθένας τον ρόλο του άλλου μέσα στην ομάδα και το αν υπάρχει αμοιβαίος σεβασμός» </a:t>
            </a:r>
            <a:r>
              <a:rPr lang="el-G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(Παπαβασιλείου, 2018 :160 στο </a:t>
            </a:r>
            <a:r>
              <a:rPr lang="el-GR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Μητσογιάννης</a:t>
            </a:r>
            <a:r>
              <a:rPr lang="el-G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2019: 25)</a:t>
            </a:r>
          </a:p>
          <a:p>
            <a:pPr lvl="0" algn="just">
              <a:defRPr/>
            </a:pPr>
            <a:endParaRPr lang="el-G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 …ο  Κοινωνικός  Λειτουργός  είναι  ο  συνδετικός  κρίκος  μεταξύ  σχολείου, οικογένειας και άλλων κοινωνικών φορέων και υπηρεσιών με επίκεντρο το παιδί και τις ιδιαίτερες ανάγκες του» </a:t>
            </a:r>
            <a:r>
              <a:rPr lang="el-G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dirty="0"/>
              <a:t>Κουρή, 2016</a:t>
            </a:r>
            <a:r>
              <a:rPr lang="el-GR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«…..παρέχει στήριξη προς τους εκπαιδευτικούς προκειμένου να μπορέσουν να αποδεχτούν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και να διαχειριστούν τις δυσκολίες που αντιμετωπίζουν οι μαθητές της τάξης τους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 </a:t>
            </a:r>
            <a:r>
              <a:rPr lang="el-GR" sz="1600" dirty="0"/>
              <a:t>(</a:t>
            </a:r>
            <a:r>
              <a:rPr lang="el-GR" sz="1600" dirty="0" err="1"/>
              <a:t>Πιλήσης</a:t>
            </a:r>
            <a:r>
              <a:rPr lang="el-GR" sz="1600" dirty="0"/>
              <a:t>, 2011)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90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9994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/>
              <a:t>ΣΥΜΠΕΡΑΣΜΑΤΑ </a:t>
            </a:r>
            <a:endParaRPr lang="en-US" sz="2800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829994"/>
            <a:ext cx="876417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Συμβουλευτική, ψυχολογική υποστήριξη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Επιστημονική καθοδήγηση σε μαθητές/</a:t>
            </a:r>
            <a:r>
              <a:rPr kumimoji="0" lang="el-G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ριες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εκπαιδευτικούς και γονείς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Ενίσχυση ψυχικής ανθεκτικότητας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Βελτίωση σχέσεων σχολείου-οικογένειας / Διαμεσολάβηση με κοινωνικές υπηρεσίες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Απουσία υλικοτεχνικής υποδομής (κατάλληλες αίθουσες, εξοπλισμός)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Τοποθέτηση σε πολλές σχολικές μονάδες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Νομικό πλαίσιο / κώδικας δεοντολογίας / ρόλος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Έλλειμμα συνεργασίας με εκπαιδευτικούς-γονείς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Απουσία επιμόρφωσης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Απουσία επιστημονικής καθοδήγησης/υποστήριξης από συντονιστή ανάλογης ειδικότητας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9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294221"/>
            <a:ext cx="876417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«… νιώθω πολύ μεγάλη σιγουριά. Θεωρώ πως όπου και να πάω μπορώ να ανταπεξέλθω, μπορώ να βρω πράγματα για να κάνω, μπορώ να φανώ χρήσιμη, μπορώ και να δίνω πράγματα …»*</a:t>
            </a:r>
            <a:endParaRPr lang="el-G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«Σύνδεση με την κοινότητα, λειτουργική σύνδεση με την οικογένεια, υποστήριξη του εκπαιδευτικού προσωπικού σε συγκεκριμένους τομείς…» **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Αναστασία, σχολική ψυχολόγος (Αποστολίδου, 2019: 72)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**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κοινωνική λειτουργός (</a:t>
            </a:r>
            <a:r>
              <a:rPr kumimoji="0" lang="el-G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ερωτηματολόγιο_ΠΕ.Κ.Ε.Σ._Θεσσαλίας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 2021)</a:t>
            </a:r>
          </a:p>
        </p:txBody>
      </p:sp>
    </p:spTree>
    <p:extLst>
      <p:ext uri="{BB962C8B-B14F-4D97-AF65-F5344CB8AC3E}">
        <p14:creationId xmlns:p14="http://schemas.microsoft.com/office/powerpoint/2010/main" val="2506325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268F9E-5044-4E74-8BEA-6FA40C0A1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1381"/>
          </a:xfrm>
        </p:spPr>
        <p:txBody>
          <a:bodyPr>
            <a:noAutofit/>
          </a:bodyPr>
          <a:lstStyle/>
          <a:p>
            <a:pPr algn="ctr"/>
            <a:r>
              <a:rPr lang="el-GR" sz="2400" cap="none" dirty="0">
                <a:latin typeface="Arial" panose="020B0604020202020204" pitchFamily="34" charset="0"/>
                <a:cs typeface="Arial" panose="020B0604020202020204" pitchFamily="34" charset="0"/>
              </a:rPr>
              <a:t>Βιβλιογραφία 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7E0C09-509E-403C-8FC9-ED4738B8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249"/>
            <a:ext cx="9144000" cy="6182751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Αθανασιάδου, Χ. (2011). Η συμβουλευτική Ψυχολογία στο σχολικό πλαίσιο. Hellenic Journal of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Vol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. 8,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pp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. 289-308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Αποστολίδου, Μ. (2019). Η εμπειρία των Σχολικών Ψυχολόγων στη δημόσια εκπαίδευση στην Ελλάδα. Μεταπτυχιακή Διατριβή. Α.Π.Θ.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Βλαχόπουλος, Λ. (2015). Οδηγός για ψυχολογικές υπηρεσίες στο σχολείο. Αθήνα: Ι.Ε.Π.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Κατσαμά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Ε. (2014). Σχολική Κοινωνική Εργασία και Κοινωνική Ένταξη. Στο Θ.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Καλλινικάκη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&amp; Ζ.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Κασσέρη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Επιμ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.), Κοινωνική Εργασία στην Εκπαίδευση: Στα θρανία των ετεροτήτων. Αθήνα: Τόπος. 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Κικίνη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Θ. (2017). Η συνεισφορά του κοινωνικού λειτουργού στις σχολικές μονάδες ειδικής αγωγής και εκπαίδευσης: καλές πρακτικές, δυσκολίες και περιθώρια βελτίωσης. Μεταπτυχιακή Διατριβή. Πανεπιστήμιο Αιγαίου . 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Κουρκούτας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Η., Ευανθία Μπότσαρη, Ε.,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Hart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Α.,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Kassis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W &amp;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Πήλιος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Σταύρου, Π. (2019). Συμβουλευτική Υποστήριξη Εκπαιδευτικών για την Ενίσχυση της Ψυχικής Ανθεκτικότητας και τη   Διαχείριση Προβληματικών Συμπεριφορών στο Σχολείο: Δεδομένα από ένα Πρόγραμμα Παρέμβασης.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Μαλκόπουλος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Δ. (2019). Ο ρόλος των ΣΔΕΥ-ΕΔΕΑΥ ως νέων θεσμών στην αντιμετώπιση προβλημάτων  ειδικής αγωγής και εκπαίδευσης στο σύγχρονο σχολείο. Οι απόψεις διευθυντών και εκπαιδευτικών σχολικών μονάδων πρωτοβάθμιας και δευτεροβάθμιας εκπαίδευσης Αλεξανδρούπολης. Μεταπτυχιακή Διατριβή. Δ.Π.Θ.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Μητσογιάννης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Π. Α. (2019). Οι αντιλήψεις των κοινωνικών λειτουργών για τον ρόλο τους στις επιτροπές διαγνωστικής εκπαιδευτικής αξιολόγησης και υποστήριξης, ΕΔΕΑΥ. Μεταπτυχιακή Διατριβή. Πανεπιστήμιο Αιγαίου.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Oakland, T., &amp;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Hatzichristou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C. (2003).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Issues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consider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adapting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7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tests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Ψυχολογία. Ειδικό τεύχος Σχολικής Ψυχολογίας, 10 (4), 437-448.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Παπαβασιλείου, Χ.  (2018).  Ο υποστηρικτικός ρόλος των Κ.Ε.Δ.Δ.Υ. στο ελληνικό εκπαιδευτικό σύστημα:  απόψεις  του  προσωπικού  του  Κ.Ε.Δ.Δ.Υ.  και  μάχιμων  ειδικών  παιδαγωγών. Μεταπτυχιακή Διατριβή. Πανεπιστήμιο  Μακεδονίας.</a:t>
            </a:r>
          </a:p>
          <a:p>
            <a:pPr algn="just"/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Πιλήσης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Θ.  (2011).  Η Σχολική Κοινωνική Εργασία στην Ελλάδα: διαπιστώσεις, προκλήσεις και  προβληματισμοί.   Στο  Σ.   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Παρλάλης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Επιμ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.),  Οι  πρακτικές  εφαρμογές  της  κοινωνικής εργασίας στην Ελλάδα και την Κύπρο (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σσ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. 353-363).  Αθήνα: Πεδίο. 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Χατζηχρήστου, Χ., Λαμπροπούλου, Α. &amp; </a:t>
            </a:r>
            <a:r>
              <a:rPr lang="el-GR" sz="2700" dirty="0" err="1">
                <a:latin typeface="Arial" panose="020B0604020202020204" pitchFamily="34" charset="0"/>
                <a:cs typeface="Arial" panose="020B0604020202020204" pitchFamily="34" charset="0"/>
              </a:rPr>
              <a:t>Λυκιτσάκου</a:t>
            </a:r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, Κ. (2004). Ένα διαφορετικό σχολείο: Το σχολείο ως κοινότητα που νοιάζεται και φροντίζει. Ψυχολογία 11(1), 1-19.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Χατζηχρήστου, Χ. (2003). Ψυχολογική διαλεκτική συμβουλευτική στο σχολικό πλαίσιο. Ψυχολογία. Ειδικό τεύχος Συμβουλευτικής Ψυχολογίας 10 (2-3), 343-361.</a:t>
            </a:r>
          </a:p>
          <a:p>
            <a:pPr algn="just"/>
            <a:r>
              <a:rPr lang="el-GR" sz="2700" dirty="0">
                <a:latin typeface="Arial" panose="020B0604020202020204" pitchFamily="34" charset="0"/>
                <a:cs typeface="Arial" panose="020B0604020202020204" pitchFamily="34" charset="0"/>
              </a:rPr>
              <a:t>Χατζηχρήστου, Χ. (2003). Η σχολική ψυχολογία ως επιστήμη και επάγγελμα: Σύγχρονες τάσεις και μελλοντικές προοπτικές στο διεθνή και ελληνικό χώρο. Ψυχολογία. Ειδικό τεύχος Σχολικής Ψυχολογίας, 10 (4), 415-436.</a:t>
            </a:r>
          </a:p>
          <a:p>
            <a:pP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4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Θέση/Ειδικότητα</a:t>
            </a:r>
            <a:endParaRPr lang="en-U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Γράφημα απάντησης φορμών. Τίτλος ερωτήματος: Ποια είναι η επαγγελματική σας θέση στη σχολική μονάδα;. Αριθμός απαντήσεων: 59 απαντήσεις.">
            <a:extLst>
              <a:ext uri="{FF2B5EF4-FFF2-40B4-BE49-F238E27FC236}">
                <a16:creationId xmlns:a16="http://schemas.microsoft.com/office/drawing/2014/main" id="{E0618B98-BE4F-4131-8418-D082B5EDC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1504950"/>
            <a:ext cx="8918916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6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ΠΕΡΙΦΕΡΕΙΑΚΗ ΕΝΟΤΗΤΑ</a:t>
            </a:r>
            <a:endParaRPr lang="en-US" sz="2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Γράφημα απάντησης φορμών. Τίτλος ερωτήματος: Σε ποια Περιφερειακή Ενότητα υπηρετείτε. Αριθμός απαντήσεων: 59 απαντήσεις.">
            <a:extLst>
              <a:ext uri="{FF2B5EF4-FFF2-40B4-BE49-F238E27FC236}">
                <a16:creationId xmlns:a16="http://schemas.microsoft.com/office/drawing/2014/main" id="{A9990BEE-49EA-45F1-8161-1247BA5B2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4" y="1504950"/>
            <a:ext cx="8932984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5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ΔΙΕΥΘΥΝΤΕΣ/ΡΙΕΣ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i="1" dirty="0">
                <a:latin typeface="Arial" panose="020B0604020202020204" pitchFamily="34" charset="0"/>
                <a:cs typeface="Arial" panose="020B0604020202020204" pitchFamily="34" charset="0"/>
              </a:rPr>
              <a:t>Οι σημαντικότερες θετικές επιδράσεις για το έργο της σχολικής μονάδας (μέχρι τρεις) που προσφέρει η ένταξη των Ψυχολόγων &amp; Κοινωνικών Λειτουργών σε αυτή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(20).</a:t>
            </a: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Κ1.Συμβουλευτική υποστήριξη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Κ2.Ψυχολογική υποστήριξη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Κ3.Επιστημονική καθοδήγηση σε μαθητές/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ριες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&amp; εκπαιδευτικούς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Κ4.Ενίσχυση ψυχικής ανθεκτικότητας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Κ5.Βελτίωση επικοινωνίας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Κ6.Υποστήριξη οικογένειας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45509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ΔΙΕΥΘΥΝΤΕΣ/ΡΙΕΣ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(1α)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560313"/>
            <a:ext cx="8764171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«Ο Κοινωνικός Λειτουργός αντλεί χρήσιμες πληροφορίες για το σχολείο σε ζητήματα που άπτονται του οικογενειακού περιβάλλοντος του μαθητή και των ιδιαιτεροτήτων που αντιμετωπίζει ο ίδιος ο μαθητής και η οικογένειά του»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«Στηρίζουν μαθητές, εκπαιδευτικούς, γονείς. Υποστηρίζουν τη σχολική μονάδα…»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2400" i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400" i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«Επιδρά στη βελτίωση της σχολικής ζωής»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9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ΔΙΕΥΘΥΝΤΕΣ/ΡΙΕΣ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997606"/>
            <a:ext cx="8764171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Πιθανά προβλήματα (μέχρι τρία) που αντιμετωπίζετε στη σχολική σας μονάδα σχετικά με την ένταξη των Ψυχολόγων &amp; Κοινωνικών λειτουργών στην εκπαίδευση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(17).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Θεματικές κατηγορίες των απαντήσεων: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Κ1.Απουσία υλικοτεχνικής υποδομής (κατάλληλες αίθουσες, εξοπλισμός)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Κ2.Τοποθέτηση σε πολλές σχολικές μονάδες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Κ3.Άρνηση γονέων για συνεργασία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Κ4.Έλλειψη γνώσεων σχετικά με το καθηκοντολόγιο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Κ5.Μη ενσωμάτωση στον σύλλογο διδασκόντων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08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A2BF22-8F88-4987-8072-BC550A2B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028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latin typeface="Arial" panose="020B0604020202020204" pitchFamily="34" charset="0"/>
                <a:cs typeface="Arial" panose="020B0604020202020204" pitchFamily="34" charset="0"/>
              </a:rPr>
              <a:t>ΔΙΕΥΘΥΝΤΕΣ/ΡΙΕΣ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(2α)</a:t>
            </a:r>
            <a:endParaRPr lang="en-US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C0303-DEC3-4342-8910-A813C94BFECC}"/>
              </a:ext>
            </a:extLst>
          </p:cNvPr>
          <p:cNvSpPr txBox="1"/>
          <p:nvPr/>
        </p:nvSpPr>
        <p:spPr>
          <a:xfrm>
            <a:off x="189914" y="1560313"/>
            <a:ext cx="8764171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«Καλό θα ήταν να είναι τοποθετημένοι σε ένα σχολείο»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«Άρνηση πολλών γονέων και κηδεμόνων να δώσουν την συγκατάθεσή τους»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«Απολύτως κανένα πρόβλημα. Αντιθέτως, θα θέλαμε να υπάρχει καθημερινή παρουσία της Ψυχολόγου στο Σχολείο μας…»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327187"/>
      </p:ext>
    </p:extLst>
  </p:cSld>
  <p:clrMapOvr>
    <a:masterClrMapping/>
  </p:clrMapOvr>
</p:sld>
</file>

<file path=ppt/theme/theme1.xml><?xml version="1.0" encoding="utf-8"?>
<a:theme xmlns:a="http://schemas.openxmlformats.org/drawingml/2006/main" name="ΙΧΝΟΣ ΑΤΜΟΥ">
  <a:themeElements>
    <a:clrScheme name="ΙΧΝΟΣ ΑΤΜΟΥ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ΙΧΝΟΣ ΑΤΜΟΥ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ΧΝΟΣ ΑΤΜΟΥ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Ίχνος ατμού</Template>
  <TotalTime>548</TotalTime>
  <Words>2100</Words>
  <Application>Microsoft Office PowerPoint</Application>
  <PresentationFormat>Προβολή στην οθόνη (4:3)</PresentationFormat>
  <Paragraphs>269</Paragraphs>
  <Slides>33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7" baseType="lpstr">
      <vt:lpstr>Arial</vt:lpstr>
      <vt:lpstr>Calibri</vt:lpstr>
      <vt:lpstr>Century Gothic</vt:lpstr>
      <vt:lpstr>ΙΧΝΟΣ ΑΤΜΟΥ</vt:lpstr>
      <vt:lpstr>Ψυχολόγοι &amp; Κοινωνικοί Λειτουργοί στην Εκπαίδευση: Προβλήματα, Δυνατότητες και Προοπτικές  Δαρόπουλος Απόστολος, Σ.Ε.Ε. ΠΕ70 Χριστάκης Ιωάννης, Σ.Ε.Ε. ΠΕ70</vt:lpstr>
      <vt:lpstr>Παρουσίαση του PowerPoint</vt:lpstr>
      <vt:lpstr>Παρουσίαση του PowerPoint</vt:lpstr>
      <vt:lpstr>Θέση/Ειδικότητα</vt:lpstr>
      <vt:lpstr>ΠΕΡΙΦΕΡΕΙΑΚΗ ΕΝΟΤΗΤΑ</vt:lpstr>
      <vt:lpstr>ΔΙΕΥΘΥΝΤΕΣ/ΡΙΕΣ (1)</vt:lpstr>
      <vt:lpstr>ΔΙΕΥΘΥΝΤΕΣ/ΡΙΕΣ (1α)</vt:lpstr>
      <vt:lpstr>ΔΙΕΥΘΥΝΤΕΣ/ΡΙΕΣ (2)</vt:lpstr>
      <vt:lpstr>ΔΙΕΥΘΥΝΤΕΣ/ΡΙΕΣ (2α)</vt:lpstr>
      <vt:lpstr>ΔΙΕΥΘΥΝΤΕΣ/ΡΙΕΣ (3)</vt:lpstr>
      <vt:lpstr>ΨΥΧΟΛΟΓΟΙ (1)</vt:lpstr>
      <vt:lpstr>ΨΥΧΟΛΟΓΟΙ (1α)</vt:lpstr>
      <vt:lpstr>ΨΥΧΟΛΟΓΟΙ (2)</vt:lpstr>
      <vt:lpstr>ΨΥΧΟΛΟΓΟΙ (2α)</vt:lpstr>
      <vt:lpstr>ΨΥΧΟΛΟΓΟΙ (3α)</vt:lpstr>
      <vt:lpstr>ΨΥΧΟΛΟΓΟΙ (3β)</vt:lpstr>
      <vt:lpstr>ΨΥΧΟΛΟΓΟΙ (3γ)</vt:lpstr>
      <vt:lpstr>ΨΥΧΟΛΟΓΟΙ (4)</vt:lpstr>
      <vt:lpstr>ΨΥΧΟΛΟΓΟΙ (5)</vt:lpstr>
      <vt:lpstr>ΚΟΙΝΩΝΙΚΟΙ ΛΕΙΤΟΥΡΓΟΙ (1)</vt:lpstr>
      <vt:lpstr>ΚΟΙΝΩΝΙΚΟΙ ΛΕΙΤΟΥΡΓΟΙ (1α)</vt:lpstr>
      <vt:lpstr>ΚΟΙΝΩΝΙΚΟΙ ΛΕΙΤΟΥΡΓΟΙ (2)</vt:lpstr>
      <vt:lpstr>ΚΟΙΝΩΝΙΚΟΙ ΛΕΙΤΟΥΡΓΟΙ (2α)</vt:lpstr>
      <vt:lpstr>ΚΟΙΝΩΝΙΚΟΙ ΛΕΙΤΟΥΡΓΟΙ (3α)</vt:lpstr>
      <vt:lpstr>ΚΟΙΝΩΝΙΚΟΙ ΛΕΙΤΟΥΡΓΟΙ (3β)</vt:lpstr>
      <vt:lpstr>ΚΟΙΝΩΝΙΚΟΙ ΛΕΙΤΟΥΡΓΟΙ (3γ)</vt:lpstr>
      <vt:lpstr>ΚΟΙΝΩΝΙΚΟΙ ΛΕΙΤΟΥΡΓΟΙ (4)</vt:lpstr>
      <vt:lpstr>ΚΟΙΝΩΝΙΚΟΙ ΛΕΙΤΟΥΡΓΟΙ (5)</vt:lpstr>
      <vt:lpstr>ΕΠΙΣΚΟΠΗΣΗ ΒΙΒΛΙΟΓΡΑΦΙΑΣ (1)</vt:lpstr>
      <vt:lpstr>ΕΠΙΣΚΟΠΗΣΗ ΒΙΒΛΙΟΓΡΑΦΙΑΣ (2)</vt:lpstr>
      <vt:lpstr>ΣΥΜΠΕΡΑΣΜΑΤΑ </vt:lpstr>
      <vt:lpstr>Παρουσίαση του PowerPoint</vt:lpstr>
      <vt:lpstr>Βιβλιογραφία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Ψυχολόγοι &amp; Κοινωνικοί Λειτουργοί στην Εκπαίδευση: Προβλήματα, δυνατότητες και προοπτικές</dc:title>
  <dc:creator>apostolos daropoulos</dc:creator>
  <cp:lastModifiedBy>apostolos daropoulos</cp:lastModifiedBy>
  <cp:revision>58</cp:revision>
  <dcterms:created xsi:type="dcterms:W3CDTF">2021-02-09T18:29:53Z</dcterms:created>
  <dcterms:modified xsi:type="dcterms:W3CDTF">2021-03-26T06:42:50Z</dcterms:modified>
</cp:coreProperties>
</file>