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72" r:id="rId14"/>
    <p:sldId id="276" r:id="rId15"/>
    <p:sldId id="273" r:id="rId16"/>
    <p:sldId id="275" r:id="rId17"/>
    <p:sldId id="279" r:id="rId18"/>
    <p:sldId id="278" r:id="rId19"/>
    <p:sldId id="277" r:id="rId20"/>
    <p:sldId id="268" r:id="rId21"/>
    <p:sldId id="280" r:id="rId22"/>
    <p:sldId id="269" r:id="rId23"/>
    <p:sldId id="270"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38" autoAdjust="0"/>
  </p:normalViewPr>
  <p:slideViewPr>
    <p:cSldViewPr>
      <p:cViewPr varScale="1">
        <p:scale>
          <a:sx n="86" d="100"/>
          <a:sy n="86" d="100"/>
        </p:scale>
        <p:origin x="-148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D69B9E7-C35B-4BCF-8BE6-5D1F4610396B}" type="datetimeFigureOut">
              <a:rPr lang="el-GR" smtClean="0"/>
              <a:pPr/>
              <a:t>18/3/2021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611597C-7F8B-49A4-ACD6-731C884829A3}"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9B9E7-C35B-4BCF-8BE6-5D1F4610396B}" type="datetimeFigureOut">
              <a:rPr lang="el-GR" smtClean="0"/>
              <a:pPr/>
              <a:t>18/3/2021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1597C-7F8B-49A4-ACD6-731C884829A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endParaRPr lang="el-GR" dirty="0" smtClean="0"/>
          </a:p>
          <a:p>
            <a:endParaRPr lang="el-GR" dirty="0" smtClean="0"/>
          </a:p>
          <a:p>
            <a:r>
              <a:rPr lang="el-GR" dirty="0" smtClean="0"/>
              <a:t>Διαχείριση και αντιμετώπιση</a:t>
            </a:r>
          </a:p>
          <a:p>
            <a:r>
              <a:rPr lang="el-GR" dirty="0" smtClean="0"/>
              <a:t>του άγχους των παιδιών</a:t>
            </a:r>
          </a:p>
          <a:p>
            <a:endParaRPr lang="el-GR" dirty="0" smtClean="0"/>
          </a:p>
          <a:p>
            <a:r>
              <a:rPr lang="el-GR" dirty="0" smtClean="0"/>
              <a:t>Αναστάσιος </a:t>
            </a:r>
            <a:r>
              <a:rPr lang="el-GR" dirty="0" err="1" smtClean="0"/>
              <a:t>Δαραράς</a:t>
            </a:r>
            <a:endParaRPr lang="el-G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a:bodyPr>
          <a:lstStyle/>
          <a:p>
            <a:r>
              <a:rPr lang="el-GR" u="sng" dirty="0" smtClean="0"/>
              <a:t>Τι μπορεί να κάνει ο εκπαιδευτικός (1)</a:t>
            </a:r>
          </a:p>
          <a:p>
            <a:pPr algn="just"/>
            <a:r>
              <a:rPr lang="el-GR" dirty="0" smtClean="0"/>
              <a:t>Δημιουργεί ευχάριστο κλίμα στην τάξη.</a:t>
            </a:r>
          </a:p>
          <a:p>
            <a:pPr algn="just"/>
            <a:r>
              <a:rPr lang="el-GR" dirty="0" smtClean="0"/>
              <a:t>Βοηθά τα παιδιά να αναπτύξουν τις κοινωνικές τους σχέσεις.</a:t>
            </a:r>
          </a:p>
          <a:p>
            <a:pPr algn="just"/>
            <a:r>
              <a:rPr lang="el-GR" u="sng" dirty="0" smtClean="0"/>
              <a:t>Έγκαιρη αναγνώριση του άγχους όταν ο εκπαιδευτικός</a:t>
            </a:r>
            <a:r>
              <a:rPr lang="el-GR" dirty="0" smtClean="0"/>
              <a:t>:</a:t>
            </a:r>
          </a:p>
          <a:p>
            <a:pPr algn="just"/>
            <a:r>
              <a:rPr lang="el-GR" dirty="0" smtClean="0"/>
              <a:t>Προσέχει και παρατηρεί πώς νιώθει το παιδί.</a:t>
            </a:r>
          </a:p>
          <a:p>
            <a:pPr algn="just"/>
            <a:r>
              <a:rPr lang="el-GR" dirty="0" smtClean="0"/>
              <a:t>Καταλαβαίνει ποιες απουσίες του παιδιού οφείλονται στο άγχος.</a:t>
            </a:r>
          </a:p>
          <a:p>
            <a:pPr algn="just"/>
            <a:r>
              <a:rPr lang="el-GR" dirty="0" smtClean="0"/>
              <a:t>Έχει το νου του εξίσου σε όσα παιδιά δεν εκδηλώνουν άμεσα τα συναισθήματά τους.</a:t>
            </a:r>
          </a:p>
          <a:p>
            <a:pPr algn="just"/>
            <a:endParaRPr lang="el-GR" dirty="0" smtClean="0"/>
          </a:p>
          <a:p>
            <a:pPr algn="just"/>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85000" lnSpcReduction="10000"/>
          </a:bodyPr>
          <a:lstStyle/>
          <a:p>
            <a:r>
              <a:rPr lang="el-GR" u="sng" dirty="0" smtClean="0"/>
              <a:t>Τι μπορεί να κάνει ο εκπαιδευτικός (2)</a:t>
            </a:r>
          </a:p>
          <a:p>
            <a:pPr algn="just"/>
            <a:r>
              <a:rPr lang="el-GR" u="sng" dirty="0" smtClean="0"/>
              <a:t>Πρώιμη παρέμβαση</a:t>
            </a:r>
          </a:p>
          <a:p>
            <a:pPr algn="just"/>
            <a:r>
              <a:rPr lang="el-GR" dirty="0" smtClean="0"/>
              <a:t>Επαφή με γονείς παιδιών και διεξοδική συζήτηση και ενθάρρυνση των γονέων να παρεμβαίνουν ενεργητικά.</a:t>
            </a:r>
          </a:p>
          <a:p>
            <a:pPr algn="just"/>
            <a:r>
              <a:rPr lang="el-GR" dirty="0" smtClean="0"/>
              <a:t>Δημιουργία σχέσεων εμπιστοσύνης με τα παιδιά.</a:t>
            </a:r>
          </a:p>
          <a:p>
            <a:pPr algn="just"/>
            <a:r>
              <a:rPr lang="el-GR" dirty="0" smtClean="0"/>
              <a:t>Στενή συνεργασία με τα παιδιά για να διαπιστώσει τι τα ενοχλεί.</a:t>
            </a:r>
          </a:p>
          <a:p>
            <a:pPr algn="just"/>
            <a:r>
              <a:rPr lang="el-GR" dirty="0" smtClean="0"/>
              <a:t>Ενθάρρυνση του παιδιού για συμμετοχή σε δραστηριότητες για την απόκτηση δεξιοτήτων χειρισμού </a:t>
            </a:r>
            <a:r>
              <a:rPr lang="el-GR" dirty="0" err="1" smtClean="0"/>
              <a:t>αγχογόνων</a:t>
            </a:r>
            <a:r>
              <a:rPr lang="el-GR" dirty="0" smtClean="0"/>
              <a:t> καταστάσεων.</a:t>
            </a:r>
          </a:p>
          <a:p>
            <a:pPr algn="just"/>
            <a:r>
              <a:rPr lang="el-GR" dirty="0" smtClean="0"/>
              <a:t>Αποδίδει σπουδαιότητα σε κάθε μέλος της τάξης, είναι δίκαιος και φιλικός.</a:t>
            </a:r>
          </a:p>
          <a:p>
            <a:pPr algn="just"/>
            <a:r>
              <a:rPr lang="el-GR" u="sng" dirty="0" smtClean="0"/>
              <a:t>Αναπτύσσει έτσι σχέσεις εμπιστοσύνης με τους μαθητές.</a:t>
            </a:r>
            <a:endParaRPr lang="el-GR"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77500" lnSpcReduction="20000"/>
          </a:bodyPr>
          <a:lstStyle/>
          <a:p>
            <a:r>
              <a:rPr lang="el-GR" u="sng" dirty="0" smtClean="0"/>
              <a:t>Δραστηριότητες διαχείρισης άγχους</a:t>
            </a:r>
          </a:p>
          <a:p>
            <a:pPr algn="just"/>
            <a:r>
              <a:rPr lang="el-GR" u="sng" dirty="0" smtClean="0"/>
              <a:t>Στόχος είναι οι μαθητές:</a:t>
            </a:r>
          </a:p>
          <a:p>
            <a:pPr algn="just"/>
            <a:r>
              <a:rPr lang="el-GR" dirty="0" smtClean="0"/>
              <a:t>Να κατανοήσουν τι είναι το άγχος, ποιες οι πηγές άγχους, ποιες οι αντιδράσεις στο άγχος σε επίπεδο σωματικό, συναισθηματικό, γνωστικό.</a:t>
            </a:r>
          </a:p>
          <a:p>
            <a:pPr algn="just"/>
            <a:r>
              <a:rPr lang="el-GR" dirty="0" smtClean="0"/>
              <a:t>Να μάθουν να διαφοροποιούν τις αντιδράσεις σε κατάσταση άγχους από εκείνες σε κατάσταση ηρεμίας.</a:t>
            </a:r>
          </a:p>
          <a:p>
            <a:pPr algn="just"/>
            <a:r>
              <a:rPr lang="el-GR" dirty="0" smtClean="0"/>
              <a:t>Να μάθουν τρόπους διαχείρισης του άγχους.</a:t>
            </a:r>
          </a:p>
          <a:p>
            <a:pPr algn="just"/>
            <a:r>
              <a:rPr lang="el-GR" dirty="0" smtClean="0"/>
              <a:t>Να εξασκηθούν στις αποδοτικές τεχνικές διαχείρισης άγχους.</a:t>
            </a:r>
          </a:p>
          <a:p>
            <a:pPr algn="just"/>
            <a:r>
              <a:rPr lang="el-GR" dirty="0" smtClean="0"/>
              <a:t>Να μάθουν να απευθύνουν θετικές οδηγίες-δηλώσεις στον εαυτό τους, ώστε να ενισχυθεί η αυτοπεποίθησή τους. </a:t>
            </a:r>
          </a:p>
          <a:p>
            <a:pPr algn="just"/>
            <a:r>
              <a:rPr lang="el-GR" u="sng" dirty="0" smtClean="0"/>
              <a:t>Τεχνικές για υλοποίηση των στόχων:</a:t>
            </a:r>
          </a:p>
          <a:p>
            <a:pPr algn="just"/>
            <a:r>
              <a:rPr lang="el-GR" dirty="0" smtClean="0"/>
              <a:t>Χαλάρωση, παιχνίδι ρόλων, μάθηση μέσω μίμησης, εξάσκηση στη χρησιμοποίηση θετικών οδηγιών προς τον εαυτό τους.</a:t>
            </a:r>
          </a:p>
          <a:p>
            <a:pPr algn="just"/>
            <a:endParaRPr lang="el-GR" dirty="0" smtClean="0"/>
          </a:p>
          <a:p>
            <a:pPr algn="just"/>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85000" lnSpcReduction="20000"/>
          </a:bodyPr>
          <a:lstStyle/>
          <a:p>
            <a:pPr algn="just"/>
            <a:r>
              <a:rPr lang="el-GR" u="sng" dirty="0" smtClean="0"/>
              <a:t>Αξιοποίηση της ομάδας</a:t>
            </a:r>
          </a:p>
          <a:p>
            <a:pPr algn="just"/>
            <a:r>
              <a:rPr lang="el-GR" dirty="0" smtClean="0"/>
              <a:t>Μεγάλο μέρος των κοινωνικών αλληλεπιδράσεων πραγματοποιείται στην ομάδα.</a:t>
            </a:r>
          </a:p>
          <a:p>
            <a:pPr algn="just"/>
            <a:r>
              <a:rPr lang="el-GR" dirty="0" smtClean="0"/>
              <a:t>Τα παιδιά στην ομάδα αναδεικνύουν δεξιότητες.</a:t>
            </a:r>
          </a:p>
          <a:p>
            <a:pPr algn="just"/>
            <a:r>
              <a:rPr lang="el-GR" dirty="0" smtClean="0"/>
              <a:t>Η ομαδική ευθύνη απομακρύνει την πίεση από το άτομο.</a:t>
            </a:r>
          </a:p>
          <a:p>
            <a:pPr algn="just"/>
            <a:r>
              <a:rPr lang="el-GR" dirty="0" smtClean="0"/>
              <a:t>Στην ομάδα τα παιδιά εκφράζουν τα συναισθήματά τους, τη γνώμη τους, επιλέγουν, συναποφασίζουν.</a:t>
            </a:r>
          </a:p>
          <a:p>
            <a:pPr algn="just"/>
            <a:r>
              <a:rPr lang="el-GR" dirty="0" smtClean="0"/>
              <a:t>Η ομάδα βοηθάει στην αντιμετώπιση δύσκολων προσωπικών και οικογενειακών καταστάσεων.</a:t>
            </a:r>
          </a:p>
          <a:p>
            <a:pPr algn="just"/>
            <a:r>
              <a:rPr lang="el-GR" u="sng" dirty="0" smtClean="0"/>
              <a:t>Οι κανόνες της ομάδας αναφέρονται</a:t>
            </a:r>
            <a:r>
              <a:rPr lang="el-GR" dirty="0" smtClean="0"/>
              <a:t>:</a:t>
            </a:r>
          </a:p>
          <a:p>
            <a:pPr algn="just"/>
            <a:r>
              <a:rPr lang="el-GR" dirty="0" smtClean="0"/>
              <a:t>Στη συνεργασία, την εμπιστοσύνη, την υποστήριξη, το σεβασμό στη γνώμη των άλλων, την αλληλοβοήθεια, την ειλικρίνεια, την κατανόηση.</a:t>
            </a:r>
          </a:p>
          <a:p>
            <a:pPr algn="just"/>
            <a:r>
              <a:rPr lang="el-GR" dirty="0" smtClean="0"/>
              <a:t>Οι παραπάνω αρχές συμβάλλουν στην εκτόνωση του άγχους.</a:t>
            </a:r>
          </a:p>
          <a:p>
            <a:pPr algn="just"/>
            <a:endParaRPr lang="el-GR" dirty="0" smtClean="0"/>
          </a:p>
          <a:p>
            <a:pPr algn="just"/>
            <a:endParaRPr lang="el-GR" dirty="0" smtClean="0"/>
          </a:p>
          <a:p>
            <a:pPr algn="just"/>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20000"/>
          </a:bodyPr>
          <a:lstStyle/>
          <a:p>
            <a:pPr algn="just"/>
            <a:r>
              <a:rPr lang="el-GR" u="sng" dirty="0" smtClean="0"/>
              <a:t>Ενεργητική ακρόαση</a:t>
            </a:r>
          </a:p>
          <a:p>
            <a:pPr algn="just"/>
            <a:r>
              <a:rPr lang="el-GR" dirty="0" smtClean="0"/>
              <a:t>Δείχνουμε στον συνομιλητή μας ότι ενδιαφερόμαστε για τα συναισθήματά του.</a:t>
            </a:r>
          </a:p>
          <a:p>
            <a:pPr algn="just"/>
            <a:r>
              <a:rPr lang="el-GR" u="sng" dirty="0" smtClean="0"/>
              <a:t>Τέσσερις μορφές </a:t>
            </a:r>
            <a:r>
              <a:rPr lang="el-GR" u="sng" dirty="0" err="1" smtClean="0"/>
              <a:t>επαναδιατύπωσης</a:t>
            </a:r>
            <a:r>
              <a:rPr lang="el-GR" u="sng" dirty="0" smtClean="0"/>
              <a:t> των λόγων του άλλου</a:t>
            </a:r>
            <a:r>
              <a:rPr lang="el-GR" dirty="0" smtClean="0"/>
              <a:t>:</a:t>
            </a:r>
          </a:p>
          <a:p>
            <a:pPr algn="just">
              <a:buFont typeface="Arial" pitchFamily="34" charset="0"/>
              <a:buChar char="•"/>
            </a:pPr>
            <a:r>
              <a:rPr lang="el-GR" dirty="0" smtClean="0"/>
              <a:t> Ηχώ</a:t>
            </a:r>
          </a:p>
          <a:p>
            <a:pPr algn="just">
              <a:buFont typeface="Arial" pitchFamily="34" charset="0"/>
              <a:buChar char="•"/>
            </a:pPr>
            <a:r>
              <a:rPr lang="el-GR" dirty="0" smtClean="0"/>
              <a:t> Περίληψη περιεχομένου</a:t>
            </a:r>
          </a:p>
          <a:p>
            <a:pPr algn="just">
              <a:buFont typeface="Arial" pitchFamily="34" charset="0"/>
              <a:buChar char="•"/>
            </a:pPr>
            <a:r>
              <a:rPr lang="el-GR" dirty="0" smtClean="0"/>
              <a:t> </a:t>
            </a:r>
            <a:r>
              <a:rPr lang="el-GR" dirty="0" err="1" smtClean="0"/>
              <a:t>Επαναδιατύπωση</a:t>
            </a:r>
            <a:r>
              <a:rPr lang="el-GR" dirty="0" smtClean="0"/>
              <a:t> συναισθημάτων</a:t>
            </a:r>
          </a:p>
          <a:p>
            <a:pPr algn="just">
              <a:buFont typeface="Arial" pitchFamily="34" charset="0"/>
              <a:buChar char="•"/>
            </a:pPr>
            <a:r>
              <a:rPr lang="el-GR" dirty="0" smtClean="0"/>
              <a:t> Σύνθεση</a:t>
            </a:r>
          </a:p>
          <a:p>
            <a:pPr algn="just"/>
            <a:r>
              <a:rPr lang="el-GR" u="sng" dirty="0" smtClean="0"/>
              <a:t>Ακόμη:</a:t>
            </a:r>
          </a:p>
          <a:p>
            <a:pPr algn="just">
              <a:buFont typeface="Arial" pitchFamily="34" charset="0"/>
              <a:buChar char="•"/>
            </a:pPr>
            <a:r>
              <a:rPr lang="el-GR" dirty="0" smtClean="0"/>
              <a:t> Κάνουμε διευκρινιστικές ερωτήσεις</a:t>
            </a:r>
          </a:p>
          <a:p>
            <a:pPr algn="just">
              <a:buFont typeface="Arial" pitchFamily="34" charset="0"/>
              <a:buChar char="•"/>
            </a:pPr>
            <a:r>
              <a:rPr lang="el-GR" dirty="0" smtClean="0"/>
              <a:t> Προσέχουμε τη γλώσσα του σώματος</a:t>
            </a:r>
          </a:p>
          <a:p>
            <a:pPr algn="just">
              <a:buFont typeface="Arial" pitchFamily="34" charset="0"/>
              <a:buChar char="•"/>
            </a:pPr>
            <a:r>
              <a:rPr lang="el-GR" dirty="0" smtClean="0"/>
              <a:t> Ακούμε και αυτό που δεν λέγεται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85000" lnSpcReduction="20000"/>
          </a:bodyPr>
          <a:lstStyle/>
          <a:p>
            <a:pPr algn="just"/>
            <a:r>
              <a:rPr lang="el-GR" u="sng" dirty="0" smtClean="0"/>
              <a:t>Αυτοέλεγχος  και </a:t>
            </a:r>
            <a:r>
              <a:rPr lang="el-GR" u="sng" dirty="0" err="1" smtClean="0"/>
              <a:t>αυτοκαθοδήγηση</a:t>
            </a:r>
            <a:r>
              <a:rPr lang="el-GR" u="sng" dirty="0" smtClean="0"/>
              <a:t>:</a:t>
            </a:r>
          </a:p>
          <a:p>
            <a:pPr algn="just"/>
            <a:r>
              <a:rPr lang="el-GR" dirty="0" smtClean="0"/>
              <a:t>Είναι ο έλεγχος της συμπεριφοράς από τα ίδια τα παιδιά ή τους εφήβους μέσω λεκτικών δηλώσεων προς τον εαυτό τους.</a:t>
            </a:r>
          </a:p>
          <a:p>
            <a:pPr algn="just"/>
            <a:r>
              <a:rPr lang="el-GR" u="sng" dirty="0" smtClean="0"/>
              <a:t>Λεκτική </a:t>
            </a:r>
            <a:r>
              <a:rPr lang="el-GR" u="sng" dirty="0" err="1" smtClean="0"/>
              <a:t>αυτοκαθοδήγηση</a:t>
            </a:r>
            <a:r>
              <a:rPr lang="el-GR" dirty="0" smtClean="0"/>
              <a:t>:</a:t>
            </a:r>
          </a:p>
          <a:p>
            <a:pPr algn="just">
              <a:buFont typeface="Arial" pitchFamily="34" charset="0"/>
              <a:buChar char="•"/>
            </a:pPr>
            <a:r>
              <a:rPr lang="el-GR" dirty="0" smtClean="0"/>
              <a:t> Ορισμός του προβλήματος: Τι πρέπει να κάνω;</a:t>
            </a:r>
          </a:p>
          <a:p>
            <a:pPr algn="just">
              <a:buFont typeface="Arial" pitchFamily="34" charset="0"/>
              <a:buChar char="•"/>
            </a:pPr>
            <a:r>
              <a:rPr lang="el-GR" dirty="0" smtClean="0"/>
              <a:t> Προσέγγιση στο πρόβλημα: Πρέπει να εξετάσουμε όλες τις πιθανότητες.</a:t>
            </a:r>
          </a:p>
          <a:p>
            <a:pPr algn="just">
              <a:buFont typeface="Arial" pitchFamily="34" charset="0"/>
              <a:buChar char="•"/>
            </a:pPr>
            <a:r>
              <a:rPr lang="el-GR" dirty="0" smtClean="0"/>
              <a:t> Εστίαση της προσοχής και δρομολόγηση της συμπεριφοράς: Ποιο είναι το σχέδιό μου;</a:t>
            </a:r>
          </a:p>
          <a:p>
            <a:pPr algn="just">
              <a:buFont typeface="Arial" pitchFamily="34" charset="0"/>
              <a:buChar char="•"/>
            </a:pPr>
            <a:r>
              <a:rPr lang="el-GR" dirty="0" smtClean="0"/>
              <a:t> Επιλογή μιας αντίδρασης: Νομίζω ότι αυτό πρέπει να κάνω.</a:t>
            </a:r>
          </a:p>
          <a:p>
            <a:pPr algn="just">
              <a:buFont typeface="Arial" pitchFamily="34" charset="0"/>
              <a:buChar char="•"/>
            </a:pPr>
            <a:r>
              <a:rPr lang="el-GR" dirty="0" smtClean="0"/>
              <a:t> </a:t>
            </a:r>
            <a:r>
              <a:rPr lang="el-GR" dirty="0" err="1" smtClean="0"/>
              <a:t>Αυτοενίσχυση</a:t>
            </a:r>
            <a:r>
              <a:rPr lang="el-GR" dirty="0" smtClean="0"/>
              <a:t>: Ωραία τα έχω κάνει μέχρι τώρα.</a:t>
            </a:r>
          </a:p>
          <a:p>
            <a:pPr algn="just">
              <a:buFont typeface="Arial" pitchFamily="34" charset="0"/>
              <a:buChar char="•"/>
            </a:pPr>
            <a:r>
              <a:rPr lang="el-GR" dirty="0" smtClean="0"/>
              <a:t> </a:t>
            </a:r>
            <a:r>
              <a:rPr lang="el-GR" dirty="0" err="1" smtClean="0"/>
              <a:t>Αυτοαξιολόγηση</a:t>
            </a:r>
            <a:r>
              <a:rPr lang="el-GR" dirty="0" smtClean="0"/>
              <a:t>: Έκανα ένα μικρό λάθος. Την επόμενη φορά θα τα πάω καλύτερα.</a:t>
            </a:r>
          </a:p>
          <a:p>
            <a:pPr algn="just"/>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77500" lnSpcReduction="20000"/>
          </a:bodyPr>
          <a:lstStyle/>
          <a:p>
            <a:pPr algn="just"/>
            <a:r>
              <a:rPr lang="el-GR" u="sng" dirty="0" smtClean="0"/>
              <a:t>Μείωση της σωματικής διέγερσης / Τεχνικές για τον έλεγχο των αρνητικών συναισθημάτων και τη διατήρηση της ηρεμίας</a:t>
            </a:r>
          </a:p>
          <a:p>
            <a:r>
              <a:rPr lang="el-GR" dirty="0" smtClean="0"/>
              <a:t>    </a:t>
            </a:r>
            <a:r>
              <a:rPr lang="el-GR" u="sng" dirty="0" smtClean="0"/>
              <a:t>Τεχνικές χαλάρωσης</a:t>
            </a:r>
          </a:p>
          <a:p>
            <a:pPr algn="just"/>
            <a:r>
              <a:rPr lang="el-GR" dirty="0" smtClean="0"/>
              <a:t>Υπό την επίδραση ψυχολογικής πίεσης οι μύες του σώματος σφίγγονται και η μυϊκή ένταση προκαλεί δυσάρεστες σωματικές αντιδράσεις, όπως  πονοκέφαλο, δυσκινησία στο λαιμό, πόνο στους ώμους, σφίξιμο στο στήθος, δύσπνοια, τρέμουλο κ.λπ.</a:t>
            </a:r>
          </a:p>
          <a:p>
            <a:pPr algn="just"/>
            <a:r>
              <a:rPr lang="el-GR" dirty="0" smtClean="0"/>
              <a:t>Οι αντιδράσεις αυτές μπορεί να προκαλέσουν περισσότερη ένταση και να δημιουργηθεί ένας φαύλος κύκλος.</a:t>
            </a:r>
          </a:p>
          <a:p>
            <a:pPr algn="just"/>
            <a:r>
              <a:rPr lang="el-GR" dirty="0" smtClean="0"/>
              <a:t>Όταν το παιδί εμφανίσει φυσιολογικές αντιδράσεις πρέπει να προσπαθήσει να τις ελέγξει και να τις μειώσει.</a:t>
            </a:r>
          </a:p>
          <a:p>
            <a:pPr algn="just"/>
            <a:r>
              <a:rPr lang="el-GR" dirty="0" smtClean="0"/>
              <a:t>Οι τεχνικές χαλάρωσης θα βοηθήσουν το παιδί να  μειώσει τη σωματική ένταση και να μειώσει το άγχος και τα δυσάρεστες σωματικές αντιδράσεις που το συνοδεύουν. </a:t>
            </a:r>
            <a:endParaRPr lang="el-GR" u="sn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77500" lnSpcReduction="20000"/>
          </a:bodyPr>
          <a:lstStyle/>
          <a:p>
            <a:pPr algn="just"/>
            <a:r>
              <a:rPr lang="el-GR" u="sng" dirty="0" smtClean="0"/>
              <a:t>Μείωση της σωματικής διέγερσης / Τεχνικές για τον έλεγχο των αρνητικών συναισθημάτων και τη διατήρηση της ηρεμίας</a:t>
            </a:r>
            <a:endParaRPr lang="el-GR" dirty="0" smtClean="0"/>
          </a:p>
          <a:p>
            <a:r>
              <a:rPr lang="el-GR" dirty="0" smtClean="0"/>
              <a:t>  </a:t>
            </a:r>
            <a:r>
              <a:rPr lang="el-GR" u="sng" dirty="0" smtClean="0"/>
              <a:t>Έλεγχος της αναπνοής</a:t>
            </a:r>
          </a:p>
          <a:p>
            <a:pPr algn="just"/>
            <a:r>
              <a:rPr lang="el-GR" dirty="0" smtClean="0"/>
              <a:t>Σε κατάσταση έντασης οι άνθρωποι αναπνέουν γρήγορα.</a:t>
            </a:r>
          </a:p>
          <a:p>
            <a:pPr algn="just"/>
            <a:r>
              <a:rPr lang="el-GR" dirty="0" smtClean="0"/>
              <a:t>Σε βραχυπρόθεσμη βάση η γρήγορη αναπνοή δεν δημιουργεί προβλήματα. Όμως η συνεχιζόμενη γρήγορη αναπνοή μπορεί να προκαλέσει σωματικές ενοχλήσεις, διότι με την είσοδο  μεγαλύτερης ποσότητας οξυγόνου στην κυκλοφορία του αίματος διαταράσσεται η ισορροπία οξυγόνου και διοξειδίου του άνθρακα.</a:t>
            </a:r>
          </a:p>
          <a:p>
            <a:pPr algn="just"/>
            <a:r>
              <a:rPr lang="el-GR" dirty="0" smtClean="0"/>
              <a:t>Τα υψηλότερα επίπεδα οξυγόνου μπορεί να προκαλέσουν δυσάρεστα σωματικά συμπτώματα όπως, μούδιασμα στο πρόσωπο, στα χέρια ή στα πόδια, μυϊκό τρέμουλο, ζάλη, δυσκολίες στην αναπνοή, πόνο στο στήθος και στο στομάχι κ.λπ.</a:t>
            </a:r>
          </a:p>
          <a:p>
            <a:pPr algn="just"/>
            <a:r>
              <a:rPr lang="el-GR" dirty="0" smtClean="0"/>
              <a:t>Ο εκπαιδευτικός πρέπει να μάθει στα παιδιά να ελέγχουν την αναπνοή τους, να εισπνέουν και να εκπνέουν αργά και σταθερά.</a:t>
            </a:r>
          </a:p>
          <a:p>
            <a:pPr algn="just"/>
            <a:endParaRPr lang="el-GR" u="sn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10000"/>
          </a:bodyPr>
          <a:lstStyle/>
          <a:p>
            <a:pPr algn="just"/>
            <a:r>
              <a:rPr lang="el-GR" u="sng" dirty="0" smtClean="0"/>
              <a:t>Μείωση της σωματικής διέγερσης / Τεχνικές για τον έλεγχο των αρνητικών συναισθημάτων και τη διατήρηση της ηρεμίας</a:t>
            </a:r>
          </a:p>
          <a:p>
            <a:r>
              <a:rPr lang="el-GR" u="sng" dirty="0" smtClean="0"/>
              <a:t>Καθοδηγούμενη φαντασία/Νοερή απεικόνιση</a:t>
            </a:r>
            <a:endParaRPr lang="en-US" u="sng" dirty="0" smtClean="0"/>
          </a:p>
          <a:p>
            <a:pPr algn="just"/>
            <a:r>
              <a:rPr lang="el-GR" dirty="0" smtClean="0"/>
              <a:t>Οι μαθητές κάθονται αναπαυτικά με κλειστά μάτια. Ο εκπαιδευτικός περιγράφει με αργό ρυθμό ένα όμορφο και ήρεμο τοπίο ενώ τα παιδιά σκέφτονται αυτά που ακούνε. Όταν τελειώνει η αφήγηση τα παιδιά παραμένουν για λίγο σιωπηλά έχοντας στο νου τους τη νοερή εικόνα που περιγράφηκε. </a:t>
            </a:r>
          </a:p>
          <a:p>
            <a:pPr algn="just"/>
            <a:r>
              <a:rPr lang="el-GR" dirty="0" smtClean="0"/>
              <a:t>Η τεχνική της καθοδηγούμενης φαντασίας χαλαρώνει τα παιδιά, αναπτύσσει τη φαντασία και συντελεί στην εκτόνωση του άγχους.</a:t>
            </a:r>
          </a:p>
          <a:p>
            <a:endParaRPr lang="el-G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20000"/>
          </a:bodyPr>
          <a:lstStyle/>
          <a:p>
            <a:pPr algn="just"/>
            <a:r>
              <a:rPr lang="el-GR" u="sng" dirty="0" smtClean="0"/>
              <a:t>Τεχνικές απόσπασης της προσοχής</a:t>
            </a:r>
          </a:p>
          <a:p>
            <a:pPr algn="just"/>
            <a:r>
              <a:rPr lang="el-GR" u="sng" dirty="0" smtClean="0"/>
              <a:t>Σωματική άσκηση</a:t>
            </a:r>
          </a:p>
          <a:p>
            <a:pPr algn="just">
              <a:buFont typeface="Arial" pitchFamily="34" charset="0"/>
              <a:buChar char="•"/>
            </a:pPr>
            <a:r>
              <a:rPr lang="el-GR" dirty="0" smtClean="0"/>
              <a:t> Μειώνει την τάση των μυών</a:t>
            </a:r>
          </a:p>
          <a:p>
            <a:pPr algn="just">
              <a:buFont typeface="Arial" pitchFamily="34" charset="0"/>
              <a:buChar char="•"/>
            </a:pPr>
            <a:r>
              <a:rPr lang="el-GR" dirty="0" smtClean="0"/>
              <a:t> Αποσπά την προσοχή του παιδιού από την καθημερινότητα και από </a:t>
            </a:r>
            <a:r>
              <a:rPr lang="el-GR" dirty="0" err="1" smtClean="0"/>
              <a:t>στρεσογόνα</a:t>
            </a:r>
            <a:r>
              <a:rPr lang="el-GR" dirty="0" smtClean="0"/>
              <a:t> γεγονότα</a:t>
            </a:r>
          </a:p>
          <a:p>
            <a:pPr algn="just">
              <a:buFont typeface="Arial" pitchFamily="34" charset="0"/>
              <a:buChar char="•"/>
            </a:pPr>
            <a:r>
              <a:rPr lang="el-GR" dirty="0" smtClean="0"/>
              <a:t> Παράγονται </a:t>
            </a:r>
            <a:r>
              <a:rPr lang="el-GR" dirty="0" err="1" smtClean="0"/>
              <a:t>ενδορφίνες</a:t>
            </a:r>
            <a:r>
              <a:rPr lang="el-GR" dirty="0" smtClean="0"/>
              <a:t> οι  οποίες προκαλούν αίσθημα ευφορίας.</a:t>
            </a:r>
          </a:p>
          <a:p>
            <a:pPr algn="just"/>
            <a:r>
              <a:rPr lang="el-GR" u="sng" dirty="0" smtClean="0"/>
              <a:t>Αλλαγή εστίασης</a:t>
            </a:r>
          </a:p>
          <a:p>
            <a:pPr algn="just"/>
            <a:r>
              <a:rPr lang="el-GR" dirty="0" smtClean="0"/>
              <a:t>Αποσπούμε την προσοχή από το </a:t>
            </a:r>
            <a:r>
              <a:rPr lang="el-GR" dirty="0" err="1" smtClean="0"/>
              <a:t>αγχογόνο</a:t>
            </a:r>
            <a:r>
              <a:rPr lang="el-GR" dirty="0" smtClean="0"/>
              <a:t> γεγονός δίνοντας προσοχή στα πράγματα που βρίσκονται γύρω μας.</a:t>
            </a:r>
          </a:p>
          <a:p>
            <a:pPr algn="just"/>
            <a:r>
              <a:rPr lang="el-GR" u="sng" dirty="0" smtClean="0"/>
              <a:t>Νοητική άσκηση</a:t>
            </a:r>
          </a:p>
          <a:p>
            <a:pPr algn="just"/>
            <a:r>
              <a:rPr lang="el-GR" dirty="0" smtClean="0"/>
              <a:t>Δημιουργικές πνευματικές ασκήσεις.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r>
              <a:rPr lang="el-GR" u="sng" dirty="0" smtClean="0"/>
              <a:t>Ορισμός</a:t>
            </a:r>
          </a:p>
          <a:p>
            <a:pPr algn="just"/>
            <a:r>
              <a:rPr lang="el-GR" u="sng" dirty="0" smtClean="0"/>
              <a:t>Άγχος</a:t>
            </a:r>
            <a:r>
              <a:rPr lang="el-GR" dirty="0" smtClean="0"/>
              <a:t> είναι μια δυσάρεστη συναισθηματική κατάσταση που εκδηλώνεται ως αντίδραση το οργανισμού σε προκλήσεις ή κινδύνους του περιβάλλοντος (σε μια πιεστική  κατάσταση).</a:t>
            </a:r>
          </a:p>
          <a:p>
            <a:pPr algn="just"/>
            <a:r>
              <a:rPr lang="el-GR" dirty="0" smtClean="0"/>
              <a:t>Δηλαδή είναι:</a:t>
            </a:r>
          </a:p>
          <a:p>
            <a:pPr algn="just"/>
            <a:r>
              <a:rPr lang="el-GR" dirty="0" smtClean="0"/>
              <a:t>Σωματικά ή  ψυχολογικά προβλήματα που προκαλούνται από εξωτερικά ερεθίσματα τα οποία είναι δυνατόν να προκαλέσουν ανεπιθύμητες αντιδράσεις στον οργανισμό.</a:t>
            </a:r>
          </a:p>
          <a:p>
            <a:pPr algn="just"/>
            <a:r>
              <a:rPr lang="el-GR" dirty="0" smtClean="0"/>
              <a:t>Διάκριση από </a:t>
            </a:r>
            <a:r>
              <a:rPr lang="el-GR" u="sng" dirty="0" smtClean="0"/>
              <a:t>Εποικοδομητικό άγχος</a:t>
            </a:r>
            <a:r>
              <a:rPr lang="el-GR" dirty="0" smtClean="0"/>
              <a:t> και </a:t>
            </a:r>
            <a:r>
              <a:rPr lang="el-GR" u="sng" dirty="0" smtClean="0"/>
              <a:t>φοβία.</a:t>
            </a:r>
            <a:r>
              <a:rPr lang="el-GR" dirty="0" smtClean="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r>
              <a:rPr lang="el-GR" u="sng" dirty="0" smtClean="0"/>
              <a:t>Γενικές οδηγίες</a:t>
            </a:r>
          </a:p>
          <a:p>
            <a:pPr algn="just"/>
            <a:r>
              <a:rPr lang="el-GR" dirty="0" smtClean="0"/>
              <a:t>Ισορροπημένη διατροφή</a:t>
            </a:r>
          </a:p>
          <a:p>
            <a:pPr algn="just"/>
            <a:r>
              <a:rPr lang="el-GR" dirty="0" smtClean="0"/>
              <a:t>Μουσική, κινηματογράφος</a:t>
            </a:r>
          </a:p>
          <a:p>
            <a:pPr algn="just"/>
            <a:r>
              <a:rPr lang="el-GR" dirty="0" smtClean="0"/>
              <a:t>Ανάγνωση βιβλίων</a:t>
            </a:r>
          </a:p>
          <a:p>
            <a:pPr algn="just"/>
            <a:r>
              <a:rPr lang="el-GR" dirty="0" smtClean="0"/>
              <a:t>Επάρκεια ύπνου και ελεύθερου χρόνου</a:t>
            </a:r>
          </a:p>
          <a:p>
            <a:pPr algn="just"/>
            <a:r>
              <a:rPr lang="el-GR" dirty="0" smtClean="0"/>
              <a:t>χιούμορ</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pPr algn="just"/>
            <a:r>
              <a:rPr lang="el-GR" dirty="0" smtClean="0"/>
              <a:t>Στόχος αυτών που αναφέρθηκαν δεν είναι η δημιουργία ενός θωρακισμένου  περιβάλλοντος μέσα στο οποίο κάθε πηγή άγχους θα αποφεύγεται.</a:t>
            </a:r>
          </a:p>
          <a:p>
            <a:pPr algn="just"/>
            <a:r>
              <a:rPr lang="el-GR" dirty="0" smtClean="0"/>
              <a:t>Στόχος είναι η εκπαίδευση στη διαχείριση του άγχους να βοηθήσει τα παιδιά να αναπτύξουν επαρκείς δεξιότητες ώστε όχι μόνο να μην έχουν σοβαρές επιπτώσεις στην ευεξία τους από το καθημερινό άγχος, αλλά να μπορούν μακροπρόθεσμα να χρησιμοποιούν τις ζημίες, τους κινδύνους και τις  προκλήσεις της ζωής προς όφελός τους (</a:t>
            </a:r>
            <a:r>
              <a:rPr lang="el-GR" dirty="0" err="1" smtClean="0"/>
              <a:t>Καραδήμας</a:t>
            </a:r>
            <a:r>
              <a:rPr lang="el-GR" dirty="0" smtClean="0"/>
              <a:t>, Ε., 2004)</a:t>
            </a:r>
          </a:p>
          <a:p>
            <a:pPr algn="just"/>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70000" lnSpcReduction="20000"/>
          </a:bodyPr>
          <a:lstStyle/>
          <a:p>
            <a:r>
              <a:rPr lang="el-GR" u="sng" dirty="0" smtClean="0"/>
              <a:t>Βιβλιογραφία</a:t>
            </a:r>
          </a:p>
          <a:p>
            <a:pPr algn="just">
              <a:buFont typeface="Arial" pitchFamily="34" charset="0"/>
              <a:buChar char="•"/>
            </a:pPr>
            <a:r>
              <a:rPr lang="el-GR" dirty="0" smtClean="0"/>
              <a:t> Αγγελή, Κ. και </a:t>
            </a:r>
            <a:r>
              <a:rPr lang="el-GR" dirty="0" err="1" smtClean="0"/>
              <a:t>Βλάχου</a:t>
            </a:r>
            <a:r>
              <a:rPr lang="el-GR" dirty="0" smtClean="0"/>
              <a:t>, Μ. (2004) «Τεχνικές και Μέθοδοι Αντιμετώπισης Προβλημάτων στην Τάξη», στο Καλαντζή-</a:t>
            </a:r>
            <a:r>
              <a:rPr lang="el-GR" dirty="0" err="1" smtClean="0"/>
              <a:t>Αζίζη</a:t>
            </a:r>
            <a:r>
              <a:rPr lang="el-GR" dirty="0" smtClean="0"/>
              <a:t>, Α. και </a:t>
            </a:r>
            <a:r>
              <a:rPr lang="el-GR" dirty="0" err="1" smtClean="0"/>
              <a:t>Ζαφειροπούλου</a:t>
            </a:r>
            <a:r>
              <a:rPr lang="el-GR" dirty="0" smtClean="0"/>
              <a:t>, Μ. (</a:t>
            </a:r>
            <a:r>
              <a:rPr lang="el-GR" dirty="0" err="1" smtClean="0"/>
              <a:t>επιμ</a:t>
            </a:r>
            <a:r>
              <a:rPr lang="el-GR" dirty="0" smtClean="0"/>
              <a:t>) </a:t>
            </a:r>
            <a:r>
              <a:rPr lang="el-GR" i="1" dirty="0" smtClean="0"/>
              <a:t>Προσαρμογή στο Σχολείο: Πρόληψη και Αντιμετώπιση Δυσκολιών</a:t>
            </a:r>
            <a:r>
              <a:rPr lang="el-GR" dirty="0" smtClean="0"/>
              <a:t>, Αθήνα: Ελληνικά γράμματα, 77-131.</a:t>
            </a:r>
          </a:p>
          <a:p>
            <a:pPr algn="just">
              <a:buFont typeface="Arial" pitchFamily="34" charset="0"/>
              <a:buChar char="•"/>
            </a:pPr>
            <a:r>
              <a:rPr lang="el-GR" dirty="0" smtClean="0"/>
              <a:t> Αρχοντάκη, Ζ. και Φιλίππου, Δ. (2003) </a:t>
            </a:r>
            <a:r>
              <a:rPr lang="el-GR" i="1" dirty="0" smtClean="0"/>
              <a:t>205 Βιωματικές Ασκήσεις για Εμψύχωση Ομάδων</a:t>
            </a:r>
            <a:r>
              <a:rPr lang="el-GR" dirty="0" smtClean="0"/>
              <a:t>, Αθήνα: Καστανιώτης.</a:t>
            </a:r>
          </a:p>
          <a:p>
            <a:pPr algn="just">
              <a:buFont typeface="Arial" pitchFamily="34" charset="0"/>
              <a:buChar char="•"/>
            </a:pPr>
            <a:r>
              <a:rPr lang="el-GR" dirty="0" smtClean="0"/>
              <a:t>  </a:t>
            </a:r>
            <a:r>
              <a:rPr lang="el-GR" dirty="0" err="1" smtClean="0"/>
              <a:t>Γούδας</a:t>
            </a:r>
            <a:r>
              <a:rPr lang="el-GR" dirty="0" smtClean="0"/>
              <a:t>, Μ. (2007) «Το Άγχος στη Ζωή μας», στο Διεύθυνση Πρωτοβάθμιας Εκπαίδευσης Ν. </a:t>
            </a:r>
            <a:r>
              <a:rPr lang="el-GR" dirty="0" err="1" smtClean="0"/>
              <a:t>Λαρισας</a:t>
            </a:r>
            <a:r>
              <a:rPr lang="el-GR" dirty="0" smtClean="0"/>
              <a:t>: Τομέας Αγωγής Υγείας (</a:t>
            </a:r>
            <a:r>
              <a:rPr lang="el-GR" dirty="0" err="1" smtClean="0"/>
              <a:t>επιμ</a:t>
            </a:r>
            <a:r>
              <a:rPr lang="el-GR" dirty="0" smtClean="0"/>
              <a:t>. </a:t>
            </a:r>
            <a:r>
              <a:rPr lang="el-GR" dirty="0" err="1" smtClean="0"/>
              <a:t>Λογαρά</a:t>
            </a:r>
            <a:r>
              <a:rPr lang="el-GR" dirty="0" smtClean="0"/>
              <a:t>, Ε.) </a:t>
            </a:r>
            <a:r>
              <a:rPr lang="el-GR" i="1" dirty="0" smtClean="0"/>
              <a:t>Διαχείριση και Αντιμετώπιση του Άγχους στην Παιδική Ηλικία</a:t>
            </a:r>
            <a:r>
              <a:rPr lang="el-GR" dirty="0" smtClean="0"/>
              <a:t>, Λάρισα, 24-25.</a:t>
            </a:r>
          </a:p>
          <a:p>
            <a:pPr algn="just">
              <a:buFont typeface="Arial" pitchFamily="34" charset="0"/>
              <a:buChar char="•"/>
            </a:pPr>
            <a:r>
              <a:rPr lang="el-GR" dirty="0" smtClean="0"/>
              <a:t> </a:t>
            </a:r>
            <a:r>
              <a:rPr lang="el-GR" dirty="0" err="1" smtClean="0"/>
              <a:t>Δενδάκη</a:t>
            </a:r>
            <a:r>
              <a:rPr lang="el-GR" dirty="0" smtClean="0"/>
              <a:t>, Α. (2010) «Η Ανθρωπιστική Προσέγγιση», στο </a:t>
            </a:r>
            <a:r>
              <a:rPr lang="el-GR" dirty="0" err="1" smtClean="0"/>
              <a:t>Κολιάδης</a:t>
            </a:r>
            <a:r>
              <a:rPr lang="el-GR" dirty="0" smtClean="0"/>
              <a:t>, Ε. (</a:t>
            </a:r>
            <a:r>
              <a:rPr lang="el-GR" dirty="0" err="1" smtClean="0"/>
              <a:t>επιμ</a:t>
            </a:r>
            <a:r>
              <a:rPr lang="el-GR" dirty="0" smtClean="0"/>
              <a:t>) </a:t>
            </a:r>
            <a:r>
              <a:rPr lang="el-GR" i="1" dirty="0" smtClean="0"/>
              <a:t>Συμπεριφορά στο Σχολείο: Αξιοποιούμε Δυνατότητες-Αντιμετωπίζουμε Προβλήματα</a:t>
            </a:r>
            <a:r>
              <a:rPr lang="el-GR" dirty="0" smtClean="0"/>
              <a:t>, Αθήνα, 225-273.</a:t>
            </a:r>
          </a:p>
          <a:p>
            <a:pPr algn="just">
              <a:buFont typeface="Arial" pitchFamily="34" charset="0"/>
              <a:buChar char="•"/>
            </a:pPr>
            <a:r>
              <a:rPr lang="el-GR" dirty="0" smtClean="0"/>
              <a:t> </a:t>
            </a:r>
            <a:r>
              <a:rPr lang="el-GR" dirty="0" err="1" smtClean="0"/>
              <a:t>Διγγελίδης</a:t>
            </a:r>
            <a:r>
              <a:rPr lang="el-GR" dirty="0" smtClean="0"/>
              <a:t>, Ν. (2007) «Έχουν και τα Παιδιά Άγχος; Και τι Μπορούμε να Κάνουμε γι’ Αυτό;», στο Διεύθυνση Πρωτοβάθμιας Εκπαίδευσης Ν. </a:t>
            </a:r>
            <a:r>
              <a:rPr lang="el-GR" dirty="0" err="1" smtClean="0"/>
              <a:t>Λαρισας</a:t>
            </a:r>
            <a:r>
              <a:rPr lang="el-GR" dirty="0" smtClean="0"/>
              <a:t>: Τομέας Αγωγής Υγείας (</a:t>
            </a:r>
            <a:r>
              <a:rPr lang="el-GR" dirty="0" err="1" smtClean="0"/>
              <a:t>επιμ</a:t>
            </a:r>
            <a:r>
              <a:rPr lang="el-GR" dirty="0" smtClean="0"/>
              <a:t>. </a:t>
            </a:r>
            <a:r>
              <a:rPr lang="el-GR" dirty="0" err="1" smtClean="0"/>
              <a:t>Λογαρά</a:t>
            </a:r>
            <a:r>
              <a:rPr lang="el-GR" dirty="0" smtClean="0"/>
              <a:t>, Ε.) </a:t>
            </a:r>
            <a:r>
              <a:rPr lang="el-GR" i="1" dirty="0" smtClean="0"/>
              <a:t>Διαχείριση και Αντιμετώπιση του Άγχους στην Παιδική Ηλικία</a:t>
            </a:r>
            <a:r>
              <a:rPr lang="el-GR" dirty="0" smtClean="0"/>
              <a:t>, Λάρισα, 19-23.</a:t>
            </a:r>
          </a:p>
          <a:p>
            <a:pPr algn="just"/>
            <a:endParaRPr lang="el-GR" dirty="0" smtClean="0"/>
          </a:p>
          <a:p>
            <a:pPr algn="just"/>
            <a:endParaRPr lang="el-GR" dirty="0" smtClean="0"/>
          </a:p>
          <a:p>
            <a:pPr algn="just"/>
            <a:endParaRPr lang="el-GR" dirty="0" smtClean="0"/>
          </a:p>
          <a:p>
            <a:endParaRPr lang="el-GR" u="sng" dirty="0" smtClean="0"/>
          </a:p>
          <a:p>
            <a:endParaRPr lang="el-GR" u="sn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77500" lnSpcReduction="20000"/>
          </a:bodyPr>
          <a:lstStyle/>
          <a:p>
            <a:pPr algn="just">
              <a:buFont typeface="Arial" pitchFamily="34" charset="0"/>
              <a:buChar char="•"/>
            </a:pPr>
            <a:r>
              <a:rPr lang="el-GR" dirty="0" smtClean="0"/>
              <a:t> </a:t>
            </a:r>
            <a:r>
              <a:rPr lang="el-GR" dirty="0" err="1" smtClean="0"/>
              <a:t>Καραδήμας</a:t>
            </a:r>
            <a:r>
              <a:rPr lang="el-GR" dirty="0" smtClean="0"/>
              <a:t>, Ε. (2004) «Στρες και Διαχείριση του στρες στον Σχολικό Πληθυσμό», στο Καλαντζή-</a:t>
            </a:r>
            <a:r>
              <a:rPr lang="el-GR" dirty="0" err="1" smtClean="0"/>
              <a:t>Αζίζη</a:t>
            </a:r>
            <a:r>
              <a:rPr lang="el-GR" dirty="0" smtClean="0"/>
              <a:t>, Α. και </a:t>
            </a:r>
            <a:r>
              <a:rPr lang="el-GR" dirty="0" err="1" smtClean="0"/>
              <a:t>Ζαφειροπούλου</a:t>
            </a:r>
            <a:r>
              <a:rPr lang="el-GR" dirty="0" smtClean="0"/>
              <a:t>, Μ. (</a:t>
            </a:r>
            <a:r>
              <a:rPr lang="el-GR" dirty="0" err="1" smtClean="0"/>
              <a:t>επιμ</a:t>
            </a:r>
            <a:r>
              <a:rPr lang="el-GR" dirty="0" smtClean="0"/>
              <a:t>) </a:t>
            </a:r>
            <a:r>
              <a:rPr lang="el-GR" i="1" dirty="0" smtClean="0"/>
              <a:t>Προσαρμογή στο Σχολείο: Πρόληψη και Αντιμετώπιση Δυσκολιών</a:t>
            </a:r>
            <a:r>
              <a:rPr lang="el-GR" dirty="0" smtClean="0"/>
              <a:t>, Αθήνα: Ελληνικά γράμματα, 405-423.</a:t>
            </a:r>
          </a:p>
          <a:p>
            <a:pPr algn="just">
              <a:buFont typeface="Arial" pitchFamily="34" charset="0"/>
              <a:buChar char="•"/>
            </a:pPr>
            <a:r>
              <a:rPr lang="el-GR" dirty="0" smtClean="0"/>
              <a:t> </a:t>
            </a:r>
            <a:r>
              <a:rPr lang="en-US" dirty="0" err="1" smtClean="0"/>
              <a:t>Kennerley</a:t>
            </a:r>
            <a:r>
              <a:rPr lang="en-US" dirty="0" smtClean="0"/>
              <a:t>. H. (2014) </a:t>
            </a:r>
            <a:r>
              <a:rPr lang="el-GR" i="1" dirty="0" smtClean="0"/>
              <a:t>Ξεπερνώντας το Άγχος</a:t>
            </a:r>
            <a:r>
              <a:rPr lang="el-GR" dirty="0" smtClean="0"/>
              <a:t>, Αθήνα: Πεδίο.</a:t>
            </a:r>
          </a:p>
          <a:p>
            <a:pPr algn="just">
              <a:buFont typeface="Arial" pitchFamily="34" charset="0"/>
              <a:buChar char="•"/>
            </a:pPr>
            <a:r>
              <a:rPr lang="el-GR" dirty="0" smtClean="0"/>
              <a:t> </a:t>
            </a:r>
            <a:r>
              <a:rPr lang="el-GR" dirty="0" err="1" smtClean="0"/>
              <a:t>Κολιαδης</a:t>
            </a:r>
            <a:r>
              <a:rPr lang="el-GR" dirty="0" smtClean="0"/>
              <a:t>, Ε. (2010) «</a:t>
            </a:r>
            <a:r>
              <a:rPr lang="el-GR" dirty="0" err="1" smtClean="0"/>
              <a:t>Γνωστικο</a:t>
            </a:r>
            <a:r>
              <a:rPr lang="el-GR" dirty="0" smtClean="0"/>
              <a:t>-συμπεριφοριστικές/</a:t>
            </a:r>
            <a:r>
              <a:rPr lang="el-GR" dirty="0" err="1" smtClean="0"/>
              <a:t>Γνωσιακέ</a:t>
            </a:r>
            <a:r>
              <a:rPr lang="el-GR" dirty="0" smtClean="0"/>
              <a:t>ς Τεχνικές», στο </a:t>
            </a:r>
            <a:r>
              <a:rPr lang="el-GR" dirty="0" err="1" smtClean="0"/>
              <a:t>Κολιάδης</a:t>
            </a:r>
            <a:r>
              <a:rPr lang="el-GR" dirty="0" smtClean="0"/>
              <a:t>, Ε. (</a:t>
            </a:r>
            <a:r>
              <a:rPr lang="el-GR" dirty="0" err="1" smtClean="0"/>
              <a:t>επιμ</a:t>
            </a:r>
            <a:r>
              <a:rPr lang="el-GR" dirty="0" smtClean="0"/>
              <a:t>) </a:t>
            </a:r>
            <a:r>
              <a:rPr lang="el-GR" i="1" dirty="0" smtClean="0"/>
              <a:t>Συμπεριφορά στο Σχολείο: Αξιοποιούμε Δυνατότητες-Αντιμετωπίζουμε Προβλήματα</a:t>
            </a:r>
            <a:r>
              <a:rPr lang="el-GR" dirty="0" smtClean="0"/>
              <a:t>, Αθήνα, 181-209.</a:t>
            </a:r>
          </a:p>
          <a:p>
            <a:pPr algn="just">
              <a:buFont typeface="Arial" pitchFamily="34" charset="0"/>
              <a:buChar char="•"/>
            </a:pPr>
            <a:r>
              <a:rPr lang="el-GR" dirty="0" smtClean="0"/>
              <a:t> </a:t>
            </a:r>
            <a:r>
              <a:rPr lang="el-GR" dirty="0" err="1" smtClean="0"/>
              <a:t>Μπίμπου</a:t>
            </a:r>
            <a:r>
              <a:rPr lang="el-GR" dirty="0" smtClean="0"/>
              <a:t>-</a:t>
            </a:r>
            <a:r>
              <a:rPr lang="el-GR" dirty="0" err="1" smtClean="0"/>
              <a:t>Νάκου</a:t>
            </a:r>
            <a:r>
              <a:rPr lang="el-GR" dirty="0" smtClean="0"/>
              <a:t>, Ι. (2004) «Το Άγχος και η Φοβία σε Παιδιά», στο Καλαντζή-</a:t>
            </a:r>
            <a:r>
              <a:rPr lang="el-GR" dirty="0" err="1" smtClean="0"/>
              <a:t>Αζίζη</a:t>
            </a:r>
            <a:r>
              <a:rPr lang="el-GR" dirty="0" smtClean="0"/>
              <a:t>, Α. και </a:t>
            </a:r>
            <a:r>
              <a:rPr lang="el-GR" dirty="0" err="1" smtClean="0"/>
              <a:t>Ζαφειροπούλου</a:t>
            </a:r>
            <a:r>
              <a:rPr lang="el-GR" dirty="0" smtClean="0"/>
              <a:t>, Μ. (</a:t>
            </a:r>
            <a:r>
              <a:rPr lang="el-GR" dirty="0" err="1" smtClean="0"/>
              <a:t>επιμ</a:t>
            </a:r>
            <a:r>
              <a:rPr lang="el-GR" dirty="0" smtClean="0"/>
              <a:t>) </a:t>
            </a:r>
            <a:r>
              <a:rPr lang="el-GR" i="1" dirty="0" smtClean="0"/>
              <a:t>Προσαρμογή στο Σχολείο: Πρόληψη και Αντιμετώπιση Δυσκολιών</a:t>
            </a:r>
            <a:r>
              <a:rPr lang="el-GR" dirty="0" smtClean="0"/>
              <a:t>, Αθήνα: Ελληνικά γράμματα, 287-327. </a:t>
            </a:r>
          </a:p>
          <a:p>
            <a:pPr algn="just">
              <a:buFont typeface="Arial" pitchFamily="34" charset="0"/>
              <a:buChar char="•"/>
            </a:pPr>
            <a:r>
              <a:rPr lang="el-GR" dirty="0" smtClean="0"/>
              <a:t> Παπαδόπουλος, Ν. (2011) </a:t>
            </a:r>
            <a:r>
              <a:rPr lang="el-GR" i="1" dirty="0" smtClean="0"/>
              <a:t>Τι Κάνω Όταν το Παιδί…</a:t>
            </a:r>
            <a:r>
              <a:rPr lang="el-GR" dirty="0" smtClean="0"/>
              <a:t>, Αθήνα: Σαββάλας.</a:t>
            </a:r>
          </a:p>
          <a:p>
            <a:pPr algn="just">
              <a:buFont typeface="Arial" pitchFamily="34" charset="0"/>
              <a:buChar char="•"/>
            </a:pPr>
            <a:r>
              <a:rPr lang="el-GR" dirty="0" smtClean="0"/>
              <a:t> Χατζηχρήστου, Χ. (2011) Αντιμετώπιση </a:t>
            </a:r>
            <a:r>
              <a:rPr lang="el-GR" dirty="0" err="1" smtClean="0"/>
              <a:t>Αγχογόνων</a:t>
            </a:r>
            <a:r>
              <a:rPr lang="el-GR" dirty="0" smtClean="0"/>
              <a:t> Καταστάσεων, Αθήνα: </a:t>
            </a:r>
            <a:r>
              <a:rPr lang="el-GR" dirty="0" err="1" smtClean="0"/>
              <a:t>Τυπωθήτω</a:t>
            </a:r>
            <a:r>
              <a:rPr lang="el-GR"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r>
              <a:rPr lang="el-GR" u="sng" dirty="0" smtClean="0"/>
              <a:t>Αιτίες – πηγές άγχους</a:t>
            </a:r>
          </a:p>
          <a:p>
            <a:pPr algn="just"/>
            <a:r>
              <a:rPr lang="el-GR" dirty="0" smtClean="0"/>
              <a:t>Γενετικοί παράγοντες – προδιάθεση</a:t>
            </a:r>
          </a:p>
          <a:p>
            <a:pPr algn="just"/>
            <a:r>
              <a:rPr lang="el-GR" dirty="0" smtClean="0"/>
              <a:t>Οικογενειακοί παράγοντες</a:t>
            </a:r>
          </a:p>
          <a:p>
            <a:pPr algn="just"/>
            <a:r>
              <a:rPr lang="el-GR" dirty="0" smtClean="0"/>
              <a:t>Κοινωνικοί, οικονομικοί, πολιτισμικοί παράγοντες</a:t>
            </a:r>
          </a:p>
          <a:p>
            <a:pPr algn="just"/>
            <a:r>
              <a:rPr lang="el-GR" dirty="0" smtClean="0"/>
              <a:t>Γεγονότα ζωής (ασθένειες, θάνατος, αποχωρισμοί, απώλειες, </a:t>
            </a:r>
            <a:r>
              <a:rPr lang="el-GR" u="sng" dirty="0" smtClean="0"/>
              <a:t>φυσικές καταστροφές</a:t>
            </a:r>
            <a:r>
              <a:rPr lang="el-GR" dirty="0" smtClean="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20000"/>
          </a:bodyPr>
          <a:lstStyle/>
          <a:p>
            <a:pPr algn="just"/>
            <a:r>
              <a:rPr lang="el-GR" u="sng" dirty="0" err="1" smtClean="0"/>
              <a:t>Μετατραυματική</a:t>
            </a:r>
            <a:r>
              <a:rPr lang="el-GR" u="sng" dirty="0" smtClean="0"/>
              <a:t> διαταραχή</a:t>
            </a:r>
            <a:endParaRPr lang="el-GR" dirty="0" smtClean="0"/>
          </a:p>
          <a:p>
            <a:pPr algn="just"/>
            <a:r>
              <a:rPr lang="el-GR" dirty="0" smtClean="0"/>
              <a:t>Προέρχεται από φυσικές καταστροφές, πόλεμο, κακοποίηση κλπ.</a:t>
            </a:r>
          </a:p>
          <a:p>
            <a:pPr algn="just"/>
            <a:r>
              <a:rPr lang="el-GR" dirty="0" smtClean="0"/>
              <a:t>Εκδηλώνεται με έντονο φόβο, αίσθηση τρόμου, συνεχή ανάκληση της τραυματικής εμπειρίας, παρόλο που τα παιδιά δεν θέλουν να τη θυμούνται, δυσκολία ύπνου, έντονο θυμό, δυσκολία συγκέντρωσης της προσοχής, υπερδιέγερση…</a:t>
            </a:r>
          </a:p>
          <a:p>
            <a:pPr algn="just"/>
            <a:r>
              <a:rPr lang="el-GR" u="sng" dirty="0" smtClean="0"/>
              <a:t>Τα μικρότερα παιδιά εκδηλώνουν</a:t>
            </a:r>
            <a:r>
              <a:rPr lang="el-GR" dirty="0" smtClean="0"/>
              <a:t>:</a:t>
            </a:r>
          </a:p>
          <a:p>
            <a:pPr algn="just"/>
            <a:r>
              <a:rPr lang="el-GR" dirty="0" smtClean="0"/>
              <a:t>Προβλήματα συμπεριφοράς, σωματικές ενοχλήσεις.</a:t>
            </a:r>
          </a:p>
          <a:p>
            <a:pPr algn="just"/>
            <a:r>
              <a:rPr lang="el-GR" u="sng" dirty="0" smtClean="0"/>
              <a:t>Τα μεγαλύτερα παιδιά εκδηλώνουν</a:t>
            </a:r>
            <a:r>
              <a:rPr lang="el-GR" dirty="0" smtClean="0"/>
              <a:t>:</a:t>
            </a:r>
          </a:p>
          <a:p>
            <a:pPr algn="just"/>
            <a:r>
              <a:rPr lang="el-GR" dirty="0" smtClean="0"/>
              <a:t>Λύπη</a:t>
            </a:r>
            <a:r>
              <a:rPr lang="el-GR" smtClean="0"/>
              <a:t>, κατάθλιψη.</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r>
              <a:rPr lang="el-GR" u="sng" dirty="0" smtClean="0"/>
              <a:t>Συνέπειες του άγχους - ενδείξεις ότι το παιδί βιώνει έντονο άγχος</a:t>
            </a:r>
          </a:p>
          <a:p>
            <a:pPr algn="just"/>
            <a:r>
              <a:rPr lang="el-GR" dirty="0" smtClean="0"/>
              <a:t>Αλλαγή συμπεριφοράς.</a:t>
            </a:r>
          </a:p>
          <a:p>
            <a:pPr algn="just"/>
            <a:r>
              <a:rPr lang="el-GR" dirty="0" smtClean="0"/>
              <a:t>Υιοθέτηση συμπεριφορών παλινδρόμησης.</a:t>
            </a:r>
          </a:p>
          <a:p>
            <a:pPr algn="just"/>
            <a:r>
              <a:rPr lang="el-GR" dirty="0" smtClean="0"/>
              <a:t>Σωματικοί πόνοι, ζαλάδες, αδυναμία, απόσυρση, δυσκολίες συγκέντρωσης, αδικαιολόγητος θυμός, ανορεξία, αϋπνία, ευερεθιστότητα, προβλήματα στις σχέσεις, αναπνευστικά προβλήματα, κακές επιδόσεις στο σχολείο, επιθετικότητα κλπ.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20000"/>
          </a:bodyPr>
          <a:lstStyle/>
          <a:p>
            <a:r>
              <a:rPr lang="el-GR" u="sng" dirty="0" smtClean="0"/>
              <a:t>Αναγνώριση του άγχους των παιδιών από τους εκπαιδευτικούς</a:t>
            </a:r>
          </a:p>
          <a:p>
            <a:pPr algn="l"/>
            <a:r>
              <a:rPr lang="el-GR" u="sng" dirty="0" smtClean="0"/>
              <a:t>Το παιδί:</a:t>
            </a:r>
          </a:p>
          <a:p>
            <a:pPr algn="just"/>
            <a:r>
              <a:rPr lang="el-GR" dirty="0" smtClean="0"/>
              <a:t>Ανησυχεί καθώς αποχωρίζεται από τους γονείς.</a:t>
            </a:r>
            <a:endParaRPr lang="el-GR" u="sng" dirty="0" smtClean="0"/>
          </a:p>
          <a:p>
            <a:pPr algn="just"/>
            <a:r>
              <a:rPr lang="el-GR" dirty="0" smtClean="0"/>
              <a:t>Σωματικές ενοχλήσεις.</a:t>
            </a:r>
          </a:p>
          <a:p>
            <a:pPr algn="just"/>
            <a:r>
              <a:rPr lang="el-GR" dirty="0" smtClean="0"/>
              <a:t>Ανησυχεί με το παραμικρό.</a:t>
            </a:r>
          </a:p>
          <a:p>
            <a:pPr algn="just"/>
            <a:r>
              <a:rPr lang="el-GR" dirty="0" smtClean="0"/>
              <a:t>Δεν χαλαρώνει ποτέ ή χαλαρώνει δύσκολα.</a:t>
            </a:r>
          </a:p>
          <a:p>
            <a:pPr algn="just"/>
            <a:r>
              <a:rPr lang="el-GR" dirty="0" smtClean="0"/>
              <a:t>Στενοχωριέται για το τι έγινε ή τι θα γίνει.</a:t>
            </a:r>
          </a:p>
          <a:p>
            <a:pPr algn="just"/>
            <a:r>
              <a:rPr lang="el-GR" dirty="0" smtClean="0"/>
              <a:t>Προσδοκά ότι θα συμβεί κάτι κακό.</a:t>
            </a:r>
          </a:p>
          <a:p>
            <a:pPr algn="just"/>
            <a:r>
              <a:rPr lang="el-GR" u="sng" dirty="0" smtClean="0"/>
              <a:t>Στην εφηβεία το παιδί:</a:t>
            </a:r>
          </a:p>
          <a:p>
            <a:pPr algn="just"/>
            <a:r>
              <a:rPr lang="el-GR" dirty="0" smtClean="0"/>
              <a:t>Δυσκολεύεται να αναλάβει ευθύνες.</a:t>
            </a:r>
          </a:p>
          <a:p>
            <a:pPr algn="just"/>
            <a:r>
              <a:rPr lang="el-GR" dirty="0" smtClean="0"/>
              <a:t>Δυσκολεύεται να αποκτήσει ανεξαρτησία από τους γονείς.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a:bodyPr>
          <a:lstStyle/>
          <a:p>
            <a:r>
              <a:rPr lang="el-GR" u="sng" dirty="0" smtClean="0"/>
              <a:t>Οι γονείς και οι εκπαιδευτικοί:</a:t>
            </a:r>
          </a:p>
          <a:p>
            <a:pPr algn="just"/>
            <a:r>
              <a:rPr lang="el-GR" dirty="0" smtClean="0"/>
              <a:t>Να ακούν προσεκτικά τα παιδιά και να ελέγχουν για πιθανά σημάδια έντονου άγχους (σημαντικές διαφοροποιήσεις από το σύνηθες).</a:t>
            </a:r>
          </a:p>
          <a:p>
            <a:pPr algn="just"/>
            <a:endParaRPr lang="el-GR" dirty="0" smtClean="0"/>
          </a:p>
          <a:p>
            <a:pPr algn="just"/>
            <a:r>
              <a:rPr lang="el-GR" dirty="0" smtClean="0"/>
              <a:t>Να λειτουργούν οι ίδιοι ως πρότυπα επιτυχούς διαχείρισης άγχους.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lstStyle/>
          <a:p>
            <a:r>
              <a:rPr lang="el-GR" u="sng" dirty="0" smtClean="0"/>
              <a:t>Στρατηγικές αντιμετώπισης </a:t>
            </a:r>
            <a:r>
              <a:rPr lang="el-GR" u="sng" dirty="0" err="1" smtClean="0"/>
              <a:t>αγχογόνων</a:t>
            </a:r>
            <a:r>
              <a:rPr lang="el-GR" u="sng" dirty="0" smtClean="0"/>
              <a:t> καταστάσεων</a:t>
            </a:r>
          </a:p>
          <a:p>
            <a:pPr algn="l"/>
            <a:r>
              <a:rPr lang="el-GR" u="sng" dirty="0" smtClean="0"/>
              <a:t>Ορισμός:</a:t>
            </a:r>
          </a:p>
          <a:p>
            <a:pPr algn="just"/>
            <a:r>
              <a:rPr lang="el-GR" dirty="0" smtClean="0"/>
              <a:t>Είναι μια σειρά συμπεριφορών και ψυχολογικών διεργασιών, τις οποίες τα παιδιά/άτομα ενεργοποιούν για να ελέγξουν, να μειώσουν, να αντέξουν ή να εξαλείψουν το άγχος, που προκαλεί κάποιο γεγονός ή κάποια κατάσταση.</a:t>
            </a:r>
            <a:endParaRPr lang="el-GR" dirty="0"/>
          </a:p>
          <a:p>
            <a:pPr algn="just"/>
            <a:r>
              <a:rPr lang="el-GR" u="sng" dirty="0" smtClean="0"/>
              <a:t>Να μην συγχέεται με τις αντανακλαστικές ή αυτοματοποιημένες αντιδράσεις</a:t>
            </a:r>
            <a:r>
              <a:rPr lang="el-GR" dirty="0"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500034" y="428604"/>
            <a:ext cx="8215370" cy="6072230"/>
          </a:xfrm>
        </p:spPr>
        <p:txBody>
          <a:bodyPr>
            <a:normAutofit fontScale="92500" lnSpcReduction="10000"/>
          </a:bodyPr>
          <a:lstStyle/>
          <a:p>
            <a:r>
              <a:rPr lang="el-GR" u="sng" dirty="0" smtClean="0"/>
              <a:t>Βασικές στρατηγικές που υιοθετούν τα παιδιά για τον χειρισμό μιας </a:t>
            </a:r>
            <a:r>
              <a:rPr lang="el-GR" u="sng" dirty="0" err="1" smtClean="0"/>
              <a:t>αγχογόνου</a:t>
            </a:r>
            <a:r>
              <a:rPr lang="el-GR" u="sng" dirty="0" smtClean="0"/>
              <a:t> κατάστασης</a:t>
            </a:r>
          </a:p>
          <a:p>
            <a:pPr algn="just"/>
            <a:r>
              <a:rPr lang="el-GR" dirty="0" smtClean="0"/>
              <a:t>Η παλινδρόμηση     Η απόσυρση     Ο αλτρουισμός</a:t>
            </a:r>
          </a:p>
          <a:p>
            <a:pPr algn="just"/>
            <a:r>
              <a:rPr lang="el-GR" dirty="0" smtClean="0"/>
              <a:t>Το χιούμορ     Η απώθηση     Η μετουσίωση</a:t>
            </a:r>
          </a:p>
          <a:p>
            <a:pPr algn="just"/>
            <a:r>
              <a:rPr lang="el-GR" u="sng" dirty="0" smtClean="0"/>
              <a:t>Δύο βασικές κατηγορίες στρατηγικών</a:t>
            </a:r>
          </a:p>
          <a:p>
            <a:pPr algn="just"/>
            <a:r>
              <a:rPr lang="el-GR" dirty="0" smtClean="0"/>
              <a:t>Όταν το πρόβλημα είναι </a:t>
            </a:r>
            <a:r>
              <a:rPr lang="el-GR" u="sng" dirty="0" smtClean="0"/>
              <a:t>μπορεί να ελεγχθεί</a:t>
            </a:r>
            <a:r>
              <a:rPr lang="el-GR" dirty="0" smtClean="0"/>
              <a:t>, το παιδί εστιάζει τις στρατηγικές στο ίδιο το πρόβλημα και καταβάλλει προσπάθεια να ελαττώσει τις συνέπειες.</a:t>
            </a:r>
          </a:p>
          <a:p>
            <a:pPr algn="just"/>
            <a:r>
              <a:rPr lang="el-GR" dirty="0" smtClean="0"/>
              <a:t>Όταν κρίνει ότι το πρόβλημα </a:t>
            </a:r>
            <a:r>
              <a:rPr lang="el-GR" u="sng" dirty="0" smtClean="0"/>
              <a:t>δεν μπορεί να ελεγχθεί</a:t>
            </a:r>
            <a:r>
              <a:rPr lang="el-GR" dirty="0" smtClean="0"/>
              <a:t> ή είναι λιγότερο ελέγξιμο, τότε το παιδί εστιάζει τις στρατηγικές στη ρύθμιση του συναισθήματος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TotalTime>
  <Words>1821</Words>
  <Application>Microsoft Office PowerPoint</Application>
  <PresentationFormat>Προβολή στην οθόνη (4:3)</PresentationFormat>
  <Paragraphs>155</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TASOS1</dc:creator>
  <cp:lastModifiedBy>TASOS1</cp:lastModifiedBy>
  <cp:revision>124</cp:revision>
  <dcterms:created xsi:type="dcterms:W3CDTF">2021-03-14T23:56:14Z</dcterms:created>
  <dcterms:modified xsi:type="dcterms:W3CDTF">2021-03-18T10:42:44Z</dcterms:modified>
</cp:coreProperties>
</file>