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84" r:id="rId3"/>
    <p:sldId id="280" r:id="rId4"/>
    <p:sldId id="257" r:id="rId5"/>
    <p:sldId id="281" r:id="rId6"/>
    <p:sldId id="282" r:id="rId7"/>
    <p:sldId id="283" r:id="rId8"/>
    <p:sldId id="285" r:id="rId9"/>
    <p:sldId id="259" r:id="rId10"/>
    <p:sldId id="263" r:id="rId11"/>
    <p:sldId id="260" r:id="rId12"/>
    <p:sldId id="279" r:id="rId13"/>
  </p:sldIdLst>
  <p:sldSz cx="9144000" cy="5143500" type="screen16x9"/>
  <p:notesSz cx="6858000" cy="9144000"/>
  <p:embeddedFontLst>
    <p:embeddedFont>
      <p:font typeface="Cambria" panose="02040503050406030204" pitchFamily="18" charset="0"/>
      <p:regular r:id="rId15"/>
      <p:bold r:id="rId16"/>
      <p:italic r:id="rId17"/>
      <p:boldItalic r:id="rId18"/>
    </p:embeddedFont>
    <p:embeddedFont>
      <p:font typeface="Dosis" panose="020B0604020202020204" charset="0"/>
      <p:regular r:id="rId19"/>
      <p:bold r:id="rId20"/>
    </p:embeddedFont>
    <p:embeddedFont>
      <p:font typeface="Dosis ExtraLight" panose="020B0604020202020204" charset="0"/>
      <p:regular r:id="rId21"/>
      <p:bold r:id="rId22"/>
    </p:embeddedFont>
    <p:embeddedFont>
      <p:font typeface="Titillium Web" panose="020B0604020202020204" charset="0"/>
      <p:regular r:id="rId23"/>
      <p:bold r:id="rId24"/>
      <p:italic r:id="rId25"/>
      <p:boldItalic r:id="rId26"/>
    </p:embeddedFont>
    <p:embeddedFont>
      <p:font typeface="Titillium Web Ligh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0"/>
        <p:cNvGrpSpPr/>
        <p:nvPr/>
      </p:nvGrpSpPr>
      <p:grpSpPr>
        <a:xfrm>
          <a:off x="0" y="0"/>
          <a:ext cx="0" cy="0"/>
          <a:chOff x="0" y="0"/>
          <a:chExt cx="0" cy="0"/>
        </a:xfrm>
      </p:grpSpPr>
      <p:sp>
        <p:nvSpPr>
          <p:cNvPr id="3861" name="Google Shape;386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2" name="Google Shape;386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4"/>
        <p:cNvGrpSpPr/>
        <p:nvPr/>
      </p:nvGrpSpPr>
      <p:grpSpPr>
        <a:xfrm>
          <a:off x="0" y="0"/>
          <a:ext cx="0" cy="0"/>
          <a:chOff x="0" y="0"/>
          <a:chExt cx="0" cy="0"/>
        </a:xfrm>
      </p:grpSpPr>
      <p:sp>
        <p:nvSpPr>
          <p:cNvPr id="4035" name="Google Shape;403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6" name="Google Shape;403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96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22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67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51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12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3"/>
        <p:cNvGrpSpPr/>
        <p:nvPr/>
      </p:nvGrpSpPr>
      <p:grpSpPr>
        <a:xfrm>
          <a:off x="0" y="0"/>
          <a:ext cx="0" cy="0"/>
          <a:chOff x="0" y="0"/>
          <a:chExt cx="0" cy="0"/>
        </a:xfrm>
      </p:grpSpPr>
      <p:sp>
        <p:nvSpPr>
          <p:cNvPr id="3894" name="Google Shape;389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5" name="Google Shape;389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90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3"/>
        </a:solidFill>
        <a:effectLst/>
      </p:bgPr>
    </p:bg>
    <p:spTree>
      <p:nvGrpSpPr>
        <p:cNvPr id="1" name="Shape 1044"/>
        <p:cNvGrpSpPr/>
        <p:nvPr/>
      </p:nvGrpSpPr>
      <p:grpSpPr>
        <a:xfrm>
          <a:off x="0" y="0"/>
          <a:ext cx="0" cy="0"/>
          <a:chOff x="0" y="0"/>
          <a:chExt cx="0" cy="0"/>
        </a:xfrm>
      </p:grpSpPr>
      <p:sp>
        <p:nvSpPr>
          <p:cNvPr id="1045" name="Google Shape;1045;p4"/>
          <p:cNvSpPr txBox="1">
            <a:spLocks noGrp="1"/>
          </p:cNvSpPr>
          <p:nvPr>
            <p:ph type="body" idx="1"/>
          </p:nvPr>
        </p:nvSpPr>
        <p:spPr>
          <a:xfrm>
            <a:off x="1278575" y="739550"/>
            <a:ext cx="4281000" cy="3692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endParaRPr/>
          </a:p>
        </p:txBody>
      </p:sp>
      <p:sp>
        <p:nvSpPr>
          <p:cNvPr id="1046" name="Google Shape;1046;p4"/>
          <p:cNvSpPr txBox="1"/>
          <p:nvPr/>
        </p:nvSpPr>
        <p:spPr>
          <a:xfrm>
            <a:off x="659925" y="414075"/>
            <a:ext cx="7524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chemeClr val="accent1"/>
                </a:solidFill>
                <a:latin typeface="Dosis"/>
                <a:ea typeface="Dosis"/>
                <a:cs typeface="Dosis"/>
                <a:sym typeface="Dosis"/>
              </a:rPr>
              <a:t>“</a:t>
            </a:r>
            <a:endParaRPr sz="12000">
              <a:solidFill>
                <a:schemeClr val="accent1"/>
              </a:solidFill>
              <a:latin typeface="Dosis"/>
              <a:ea typeface="Dosis"/>
              <a:cs typeface="Dosis"/>
              <a:sym typeface="Dosis"/>
            </a:endParaRPr>
          </a:p>
        </p:txBody>
      </p:sp>
      <p:sp>
        <p:nvSpPr>
          <p:cNvPr id="1047" name="Google Shape;1047;p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grpSp>
        <p:nvGrpSpPr>
          <p:cNvPr id="1048" name="Google Shape;1048;p4"/>
          <p:cNvGrpSpPr/>
          <p:nvPr/>
        </p:nvGrpSpPr>
        <p:grpSpPr>
          <a:xfrm rot="10800000">
            <a:off x="8705367" y="28698"/>
            <a:ext cx="410132" cy="5086302"/>
            <a:chOff x="836200" y="238125"/>
            <a:chExt cx="422425" cy="5238750"/>
          </a:xfrm>
        </p:grpSpPr>
        <p:sp>
          <p:nvSpPr>
            <p:cNvPr id="1049" name="Google Shape;1049;p4"/>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4"/>
          <p:cNvGrpSpPr/>
          <p:nvPr/>
        </p:nvGrpSpPr>
        <p:grpSpPr>
          <a:xfrm rot="10800000">
            <a:off x="6659535" y="28698"/>
            <a:ext cx="2309844" cy="5086302"/>
            <a:chOff x="986700" y="238125"/>
            <a:chExt cx="2379075" cy="5238750"/>
          </a:xfrm>
        </p:grpSpPr>
        <p:sp>
          <p:nvSpPr>
            <p:cNvPr id="1130" name="Google Shape;1130;p4"/>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4"/>
          <p:cNvGrpSpPr/>
          <p:nvPr/>
        </p:nvGrpSpPr>
        <p:grpSpPr>
          <a:xfrm rot="10800000">
            <a:off x="6367294" y="28698"/>
            <a:ext cx="2017554" cy="5086302"/>
            <a:chOff x="1588750" y="238125"/>
            <a:chExt cx="2078025" cy="5238750"/>
          </a:xfrm>
        </p:grpSpPr>
        <p:sp>
          <p:nvSpPr>
            <p:cNvPr id="1250" name="Google Shape;1250;p4"/>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4"/>
          <p:cNvGrpSpPr/>
          <p:nvPr/>
        </p:nvGrpSpPr>
        <p:grpSpPr>
          <a:xfrm rot="10800000">
            <a:off x="6367294" y="28698"/>
            <a:ext cx="2309820" cy="5086302"/>
            <a:chOff x="1287725" y="238125"/>
            <a:chExt cx="2379050" cy="5238750"/>
          </a:xfrm>
        </p:grpSpPr>
        <p:sp>
          <p:nvSpPr>
            <p:cNvPr id="1460" name="Google Shape;1460;p4"/>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5"/>
        </a:solidFill>
        <a:effectLst/>
      </p:bgPr>
    </p:bg>
    <p:spTree>
      <p:nvGrpSpPr>
        <p:cNvPr id="1" name="Shape 3230"/>
        <p:cNvGrpSpPr/>
        <p:nvPr/>
      </p:nvGrpSpPr>
      <p:grpSpPr>
        <a:xfrm>
          <a:off x="0" y="0"/>
          <a:ext cx="0" cy="0"/>
          <a:chOff x="0" y="0"/>
          <a:chExt cx="0" cy="0"/>
        </a:xfrm>
      </p:grpSpPr>
      <p:grpSp>
        <p:nvGrpSpPr>
          <p:cNvPr id="3231" name="Google Shape;3231;p11"/>
          <p:cNvGrpSpPr/>
          <p:nvPr/>
        </p:nvGrpSpPr>
        <p:grpSpPr>
          <a:xfrm rot="10800000">
            <a:off x="8851487" y="28707"/>
            <a:ext cx="264012" cy="5086302"/>
            <a:chOff x="5307800" y="238125"/>
            <a:chExt cx="271925" cy="5238750"/>
          </a:xfrm>
        </p:grpSpPr>
        <p:sp>
          <p:nvSpPr>
            <p:cNvPr id="3232" name="Google Shape;3232;p11"/>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1"/>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1"/>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1"/>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1"/>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1"/>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1"/>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1"/>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1"/>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1"/>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1"/>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1"/>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1"/>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1"/>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1"/>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1"/>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1"/>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1"/>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1"/>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1"/>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1"/>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1"/>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1"/>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1"/>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1"/>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1"/>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1"/>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1"/>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1"/>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1"/>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1"/>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1"/>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1"/>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1"/>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1"/>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1"/>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1"/>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1"/>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1"/>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1"/>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1"/>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1"/>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1"/>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1"/>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1"/>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1"/>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1"/>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1"/>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1"/>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1"/>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1"/>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1"/>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1"/>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1"/>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1"/>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1"/>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1"/>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9" name="Google Shape;3289;p11"/>
          <p:cNvGrpSpPr/>
          <p:nvPr/>
        </p:nvGrpSpPr>
        <p:grpSpPr>
          <a:xfrm rot="10800000">
            <a:off x="7828571" y="28707"/>
            <a:ext cx="1140783" cy="5086302"/>
            <a:chOff x="5458325" y="238125"/>
            <a:chExt cx="1174975" cy="5238750"/>
          </a:xfrm>
        </p:grpSpPr>
        <p:sp>
          <p:nvSpPr>
            <p:cNvPr id="3290" name="Google Shape;3290;p11"/>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1"/>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1"/>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1"/>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1"/>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1"/>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1"/>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1"/>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1"/>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1"/>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1"/>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1"/>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1"/>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1"/>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1"/>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1"/>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1"/>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1"/>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1"/>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1"/>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1"/>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1"/>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1"/>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1"/>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1"/>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1"/>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1"/>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1"/>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1"/>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1"/>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1"/>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1"/>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1"/>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1"/>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1"/>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1"/>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1"/>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1"/>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1"/>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1"/>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1"/>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1"/>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1"/>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1"/>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1"/>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1"/>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1"/>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1"/>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1"/>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1"/>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1"/>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1"/>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1"/>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1"/>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1"/>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1"/>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1"/>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1"/>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1"/>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1"/>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1"/>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1"/>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2" name="Google Shape;3352;p11"/>
          <p:cNvGrpSpPr/>
          <p:nvPr/>
        </p:nvGrpSpPr>
        <p:grpSpPr>
          <a:xfrm rot="10800000">
            <a:off x="7682451" y="28707"/>
            <a:ext cx="994639" cy="4940182"/>
            <a:chOff x="5759350" y="388625"/>
            <a:chExt cx="1024450" cy="5088250"/>
          </a:xfrm>
        </p:grpSpPr>
        <p:sp>
          <p:nvSpPr>
            <p:cNvPr id="3353" name="Google Shape;3353;p11"/>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1"/>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1"/>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1"/>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1"/>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1"/>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1"/>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1"/>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1"/>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1"/>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1"/>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1"/>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1"/>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1"/>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1"/>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1"/>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1"/>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1"/>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1"/>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1"/>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1"/>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1"/>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1"/>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1"/>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1"/>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1"/>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1"/>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1"/>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1"/>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1"/>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1"/>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1"/>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1"/>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1"/>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1"/>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1"/>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1"/>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1"/>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1"/>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1"/>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1"/>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1"/>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1"/>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1"/>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1"/>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1"/>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1"/>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1"/>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1"/>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1"/>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1"/>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1"/>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1"/>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1"/>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1"/>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1"/>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1"/>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1"/>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1"/>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1"/>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1"/>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1"/>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1"/>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1"/>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1"/>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1"/>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1"/>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1"/>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1"/>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1"/>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1"/>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1"/>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1"/>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1"/>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1"/>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1"/>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1"/>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1"/>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1"/>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1"/>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1"/>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1"/>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1"/>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1"/>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1"/>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1"/>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1"/>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1"/>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1"/>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1"/>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1"/>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1"/>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1"/>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1"/>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1"/>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1"/>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1"/>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1"/>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1"/>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11"/>
          <p:cNvGrpSpPr/>
          <p:nvPr/>
        </p:nvGrpSpPr>
        <p:grpSpPr>
          <a:xfrm rot="10800000">
            <a:off x="7682451" y="28707"/>
            <a:ext cx="1140783" cy="5086302"/>
            <a:chOff x="5608825" y="238125"/>
            <a:chExt cx="1174975" cy="5238750"/>
          </a:xfrm>
        </p:grpSpPr>
        <p:sp>
          <p:nvSpPr>
            <p:cNvPr id="3455" name="Google Shape;3455;p11"/>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1"/>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1"/>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1"/>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1"/>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1"/>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1"/>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1"/>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1"/>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1"/>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1"/>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1"/>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1"/>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1"/>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1"/>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1"/>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1"/>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1"/>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1"/>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1"/>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1"/>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1"/>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1"/>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1"/>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1"/>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1"/>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1"/>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1"/>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1"/>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1"/>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1"/>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1"/>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1"/>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1"/>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1"/>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1"/>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1"/>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1"/>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1"/>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1"/>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1"/>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1"/>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1"/>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1"/>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1"/>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1"/>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1"/>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1"/>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1"/>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1"/>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5" name="Google Shape;3505;p1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424445" y="362701"/>
            <a:ext cx="6143216" cy="2520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3600" b="1" dirty="0">
                <a:latin typeface="Courier New" panose="02070309020205020404" pitchFamily="49" charset="0"/>
                <a:cs typeface="Courier New" panose="02070309020205020404" pitchFamily="49" charset="0"/>
              </a:rPr>
              <a:t>Σχολικές πρακτικές διαχείρισης τραύματος μετά από καταστροφές: </a:t>
            </a:r>
            <a:br>
              <a:rPr lang="el-GR" sz="3600" b="1" dirty="0">
                <a:latin typeface="Courier New" panose="02070309020205020404" pitchFamily="49" charset="0"/>
                <a:cs typeface="Courier New" panose="02070309020205020404" pitchFamily="49" charset="0"/>
              </a:rPr>
            </a:br>
            <a:r>
              <a:rPr lang="el-GR" sz="3600" b="1" dirty="0">
                <a:latin typeface="Courier New" panose="02070309020205020404" pitchFamily="49" charset="0"/>
                <a:cs typeface="Courier New" panose="02070309020205020404" pitchFamily="49" charset="0"/>
              </a:rPr>
              <a:t>η διεθνής εμπειρία</a:t>
            </a:r>
            <a:endParaRPr sz="3600" b="1" dirty="0">
              <a:latin typeface="Courier New" panose="02070309020205020404" pitchFamily="49" charset="0"/>
              <a:cs typeface="Courier New" panose="02070309020205020404" pitchFamily="49" charset="0"/>
            </a:endParaRPr>
          </a:p>
        </p:txBody>
      </p:sp>
      <p:sp>
        <p:nvSpPr>
          <p:cNvPr id="3" name="Google Shape;3871;p18">
            <a:extLst>
              <a:ext uri="{FF2B5EF4-FFF2-40B4-BE49-F238E27FC236}">
                <a16:creationId xmlns:a16="http://schemas.microsoft.com/office/drawing/2014/main" id="{90629829-3306-46C5-9418-4E627B0E5453}"/>
              </a:ext>
            </a:extLst>
          </p:cNvPr>
          <p:cNvSpPr txBox="1">
            <a:spLocks/>
          </p:cNvSpPr>
          <p:nvPr/>
        </p:nvSpPr>
        <p:spPr>
          <a:xfrm>
            <a:off x="57349" y="2883364"/>
            <a:ext cx="6690523" cy="19823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l-GR" sz="2000" dirty="0">
                <a:solidFill>
                  <a:schemeClr val="bg1"/>
                </a:solidFill>
                <a:latin typeface="Courier New" panose="02070309020205020404" pitchFamily="49" charset="0"/>
                <a:cs typeface="Courier New" panose="02070309020205020404" pitchFamily="49" charset="0"/>
              </a:rPr>
              <a:t>ποιες πληροφορίες έχουμε για το </a:t>
            </a:r>
            <a:r>
              <a:rPr lang="el-GR" sz="2000" dirty="0" err="1">
                <a:solidFill>
                  <a:schemeClr val="bg1"/>
                </a:solidFill>
                <a:latin typeface="Courier New" panose="02070309020205020404" pitchFamily="49" charset="0"/>
                <a:cs typeface="Courier New" panose="02070309020205020404" pitchFamily="49" charset="0"/>
              </a:rPr>
              <a:t>μετατραυματικό</a:t>
            </a:r>
            <a:r>
              <a:rPr lang="el-GR" sz="2000" dirty="0">
                <a:solidFill>
                  <a:schemeClr val="bg1"/>
                </a:solidFill>
                <a:latin typeface="Courier New" panose="02070309020205020404" pitchFamily="49" charset="0"/>
                <a:cs typeface="Courier New" panose="02070309020205020404" pitchFamily="49" charset="0"/>
              </a:rPr>
              <a:t> σοκ παιδιών από περιοχές που χτυπήθηκαν πρόσφατα από σεισμούς και τυφώνες</a:t>
            </a:r>
          </a:p>
          <a:p>
            <a:pPr marL="76200" algn="r">
              <a:buSzPts val="2400"/>
            </a:pPr>
            <a:r>
              <a:rPr lang="el-GR" sz="1600" dirty="0">
                <a:solidFill>
                  <a:schemeClr val="bg1"/>
                </a:solidFill>
                <a:latin typeface="Courier New" panose="02070309020205020404" pitchFamily="49" charset="0"/>
                <a:cs typeface="Courier New" panose="02070309020205020404" pitchFamily="49" charset="0"/>
              </a:rPr>
              <a:t>Αναστάσιος Μάτος ΣΕΕ – ΠΕ02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6"/>
        <p:cNvGrpSpPr/>
        <p:nvPr/>
      </p:nvGrpSpPr>
      <p:grpSpPr>
        <a:xfrm>
          <a:off x="0" y="0"/>
          <a:ext cx="0" cy="0"/>
          <a:chOff x="0" y="0"/>
          <a:chExt cx="0" cy="0"/>
        </a:xfrm>
      </p:grpSpPr>
      <p:sp>
        <p:nvSpPr>
          <p:cNvPr id="3897" name="Google Shape;3897;p20"/>
          <p:cNvSpPr txBox="1">
            <a:spLocks noGrp="1"/>
          </p:cNvSpPr>
          <p:nvPr>
            <p:ph type="body" idx="1"/>
          </p:nvPr>
        </p:nvSpPr>
        <p:spPr>
          <a:xfrm>
            <a:off x="491368" y="580677"/>
            <a:ext cx="3242400" cy="437576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l-GR" dirty="0"/>
              <a:t>Παιδιά και έφηβοι με τραυματική εμπειρία καταστροφής υποφέρουν περισσότερο από ό, τι συνειδητοποιούν οι ενήλικες και αυτό μπορεί να επηρεάσει όχι μόνο την απόδοση στο σχολείο αλλά και την πορεία της ζωής τους.</a:t>
            </a:r>
          </a:p>
        </p:txBody>
      </p:sp>
      <p:sp>
        <p:nvSpPr>
          <p:cNvPr id="3899" name="Google Shape;3899;p20"/>
          <p:cNvSpPr txBox="1">
            <a:spLocks noGrp="1"/>
          </p:cNvSpPr>
          <p:nvPr>
            <p:ph type="body" idx="2"/>
          </p:nvPr>
        </p:nvSpPr>
        <p:spPr>
          <a:xfrm>
            <a:off x="4156071" y="580677"/>
            <a:ext cx="3242400" cy="4268973"/>
          </a:xfrm>
          <a:prstGeom prst="rect">
            <a:avLst/>
          </a:prstGeom>
        </p:spPr>
        <p:txBody>
          <a:bodyPr spcFirstLastPara="1" wrap="square" lIns="91425" tIns="91425" rIns="91425" bIns="91425" anchor="t" anchorCtr="0">
            <a:noAutofit/>
          </a:bodyPr>
          <a:lstStyle/>
          <a:p>
            <a:pPr marL="114300" indent="0">
              <a:buNone/>
            </a:pPr>
            <a:r>
              <a:rPr lang="el-GR" sz="1800" dirty="0">
                <a:latin typeface="Cambria" panose="02040503050406030204" pitchFamily="18" charset="0"/>
                <a:cs typeface="Times New Roman" panose="02020603050405020304" pitchFamily="18" charset="0"/>
              </a:rPr>
              <a:t>Όταν </a:t>
            </a:r>
            <a:r>
              <a:rPr lang="el-GR" sz="1800" dirty="0" err="1">
                <a:latin typeface="Cambria" panose="02040503050406030204" pitchFamily="18" charset="0"/>
                <a:cs typeface="Times New Roman" panose="02020603050405020304" pitchFamily="18" charset="0"/>
              </a:rPr>
              <a:t>ξανα</a:t>
            </a:r>
            <a:r>
              <a:rPr lang="el-GR" sz="1800" dirty="0">
                <a:latin typeface="Cambria" panose="02040503050406030204" pitchFamily="18" charset="0"/>
                <a:cs typeface="Times New Roman" panose="02020603050405020304" pitchFamily="18" charset="0"/>
              </a:rPr>
              <a:t>-βρεθούν στη σχολική κανονικότητα πολλά από αυτά:</a:t>
            </a:r>
          </a:p>
          <a:p>
            <a:pPr marL="182880" lvl="1" indent="-182880"/>
            <a:r>
              <a:rPr lang="el-GR" sz="1400" dirty="0">
                <a:latin typeface="Cambria" panose="02040503050406030204" pitchFamily="18" charset="0"/>
                <a:cs typeface="Times New Roman" panose="02020603050405020304" pitchFamily="18" charset="0"/>
              </a:rPr>
              <a:t>δυσκολεύονται να κοιμηθούν, να συγκεντρωθούν, να κάνουν σχολικές εργασίες</a:t>
            </a:r>
          </a:p>
          <a:p>
            <a:pPr marL="182880" lvl="1" indent="-182880"/>
            <a:r>
              <a:rPr lang="el-GR" sz="1400" dirty="0">
                <a:latin typeface="Cambria" panose="02040503050406030204" pitchFamily="18" charset="0"/>
                <a:cs typeface="Times New Roman" panose="02020603050405020304" pitchFamily="18" charset="0"/>
              </a:rPr>
              <a:t>φοβούνται να φύγουν από το σπίτι για το σχολείο  μήπως συμβεί κάτι σε αυτά ή στις οικογένειές τους</a:t>
            </a:r>
          </a:p>
          <a:p>
            <a:pPr marL="182880" lvl="1" indent="-182880"/>
            <a:r>
              <a:rPr lang="el-GR" sz="1400" dirty="0">
                <a:latin typeface="Cambria" panose="02040503050406030204" pitchFamily="18" charset="0"/>
                <a:cs typeface="Times New Roman" panose="02020603050405020304" pitchFamily="18" charset="0"/>
              </a:rPr>
              <a:t>μερικά θα φτάσουν μέχρι και στο σημείο της σχολικής διακοπής</a:t>
            </a:r>
            <a:endParaRPr lang="en-US" sz="1400" dirty="0">
              <a:latin typeface="Cambria" panose="02040503050406030204" pitchFamily="18" charset="0"/>
              <a:cs typeface="Times New Roman" panose="02020603050405020304" pitchFamily="18" charset="0"/>
            </a:endParaRPr>
          </a:p>
        </p:txBody>
      </p:sp>
      <p:sp>
        <p:nvSpPr>
          <p:cNvPr id="3900" name="Google Shape;3900;p2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994599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3"/>
        <p:cNvGrpSpPr/>
        <p:nvPr/>
      </p:nvGrpSpPr>
      <p:grpSpPr>
        <a:xfrm>
          <a:off x="0" y="0"/>
          <a:ext cx="0" cy="0"/>
          <a:chOff x="0" y="0"/>
          <a:chExt cx="0" cy="0"/>
        </a:xfrm>
      </p:grpSpPr>
      <p:sp>
        <p:nvSpPr>
          <p:cNvPr id="3864" name="Google Shape;3864;p17"/>
          <p:cNvSpPr txBox="1">
            <a:spLocks noGrp="1"/>
          </p:cNvSpPr>
          <p:nvPr>
            <p:ph type="body" idx="1"/>
          </p:nvPr>
        </p:nvSpPr>
        <p:spPr>
          <a:xfrm>
            <a:off x="1308193" y="739550"/>
            <a:ext cx="5553144" cy="3692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l-GR" sz="2400" dirty="0"/>
              <a:t>… δεν κλαίνε πια, μπορούν να καθίσουν στην τάξη και να συνομιλήσουν, τους αρέσει να είναι στο σχολείο … ας γυρίζουν στην κανονικότητα …</a:t>
            </a:r>
          </a:p>
          <a:p>
            <a:pPr marL="0" lvl="0" indent="0" algn="l" rtl="0">
              <a:spcBef>
                <a:spcPts val="600"/>
              </a:spcBef>
              <a:spcAft>
                <a:spcPts val="0"/>
              </a:spcAft>
              <a:buNone/>
            </a:pPr>
            <a:endParaRPr lang="el-GR" sz="2400" dirty="0"/>
          </a:p>
          <a:p>
            <a:pPr marL="0" lvl="0" indent="0" algn="l" rtl="0">
              <a:spcBef>
                <a:spcPts val="600"/>
              </a:spcBef>
              <a:spcAft>
                <a:spcPts val="0"/>
              </a:spcAft>
              <a:buNone/>
            </a:pPr>
            <a:r>
              <a:rPr lang="el-GR" sz="2400" b="1" dirty="0">
                <a:effectLst>
                  <a:outerShdw blurRad="38100" dist="38100" dir="2700000" algn="tl">
                    <a:srgbClr val="000000">
                      <a:alpha val="43137"/>
                    </a:srgbClr>
                  </a:outerShdw>
                </a:effectLst>
              </a:rPr>
              <a:t>Υπόψη όμως:</a:t>
            </a:r>
          </a:p>
          <a:p>
            <a:pPr marL="0" lvl="0" indent="0" algn="l" rtl="0">
              <a:spcBef>
                <a:spcPts val="600"/>
              </a:spcBef>
              <a:spcAft>
                <a:spcPts val="0"/>
              </a:spcAft>
              <a:buNone/>
            </a:pPr>
            <a:r>
              <a:rPr lang="el-GR" sz="2400" b="1" dirty="0">
                <a:effectLst>
                  <a:outerShdw blurRad="38100" dist="38100" dir="2700000" algn="tl">
                    <a:srgbClr val="000000">
                      <a:alpha val="43137"/>
                    </a:srgbClr>
                  </a:outerShdw>
                </a:effectLst>
              </a:rPr>
              <a:t>Δεν είναι ακόμη πλήρως λειτουργικά</a:t>
            </a:r>
            <a:endParaRPr sz="2400" b="1" dirty="0">
              <a:effectLst>
                <a:outerShdw blurRad="38100" dist="38100" dir="2700000" algn="tl">
                  <a:srgbClr val="000000">
                    <a:alpha val="43137"/>
                  </a:srgbClr>
                </a:outerShdw>
              </a:effectLst>
            </a:endParaRPr>
          </a:p>
        </p:txBody>
      </p:sp>
      <p:sp>
        <p:nvSpPr>
          <p:cNvPr id="3865" name="Google Shape;3865;p17"/>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7"/>
        <p:cNvGrpSpPr/>
        <p:nvPr/>
      </p:nvGrpSpPr>
      <p:grpSpPr>
        <a:xfrm>
          <a:off x="0" y="0"/>
          <a:ext cx="0" cy="0"/>
          <a:chOff x="0" y="0"/>
          <a:chExt cx="0" cy="0"/>
        </a:xfrm>
      </p:grpSpPr>
      <p:sp>
        <p:nvSpPr>
          <p:cNvPr id="4038" name="Google Shape;4038;p36"/>
          <p:cNvSpPr txBox="1">
            <a:spLocks noGrp="1"/>
          </p:cNvSpPr>
          <p:nvPr>
            <p:ph type="ctrTitle" idx="4294967295"/>
          </p:nvPr>
        </p:nvSpPr>
        <p:spPr>
          <a:xfrm>
            <a:off x="685800" y="745150"/>
            <a:ext cx="4863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sz="6000" dirty="0">
                <a:solidFill>
                  <a:srgbClr val="80BFB7"/>
                </a:solidFill>
              </a:rPr>
              <a:t>Ευχαριστώ</a:t>
            </a:r>
            <a:r>
              <a:rPr lang="en" sz="6000" dirty="0">
                <a:solidFill>
                  <a:srgbClr val="80BFB7"/>
                </a:solidFill>
              </a:rPr>
              <a:t>!</a:t>
            </a:r>
            <a:endParaRPr sz="6000" dirty="0">
              <a:solidFill>
                <a:srgbClr val="80BFB7"/>
              </a:solidFill>
            </a:endParaRPr>
          </a:p>
        </p:txBody>
      </p:sp>
      <p:sp>
        <p:nvSpPr>
          <p:cNvPr id="4039" name="Google Shape;4039;p36"/>
          <p:cNvSpPr txBox="1">
            <a:spLocks noGrp="1"/>
          </p:cNvSpPr>
          <p:nvPr>
            <p:ph type="subTitle" idx="4294967295"/>
          </p:nvPr>
        </p:nvSpPr>
        <p:spPr>
          <a:xfrm>
            <a:off x="685800" y="2561131"/>
            <a:ext cx="4863900" cy="152363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l-GR" sz="3600" dirty="0">
                <a:solidFill>
                  <a:srgbClr val="D3EBD5"/>
                </a:solidFill>
                <a:highlight>
                  <a:srgbClr val="01597F"/>
                </a:highlight>
              </a:rPr>
              <a:t>Ερωτήσεις</a:t>
            </a:r>
            <a:r>
              <a:rPr lang="en" sz="3600" dirty="0">
                <a:solidFill>
                  <a:srgbClr val="D3EBD5"/>
                </a:solidFill>
                <a:highlight>
                  <a:srgbClr val="01597F"/>
                </a:highlight>
              </a:rPr>
              <a:t>?</a:t>
            </a:r>
          </a:p>
          <a:p>
            <a:pPr marL="0" lvl="0" indent="0" algn="l" rtl="0">
              <a:spcBef>
                <a:spcPts val="600"/>
              </a:spcBef>
              <a:spcAft>
                <a:spcPts val="0"/>
              </a:spcAft>
              <a:buNone/>
            </a:pPr>
            <a:endParaRPr lang="el-GR" dirty="0">
              <a:solidFill>
                <a:srgbClr val="D3EBD5"/>
              </a:solidFill>
              <a:highlight>
                <a:srgbClr val="01597F"/>
              </a:highlight>
            </a:endParaRPr>
          </a:p>
          <a:p>
            <a:pPr marL="0" lvl="0" indent="0" algn="l" rtl="0">
              <a:spcBef>
                <a:spcPts val="600"/>
              </a:spcBef>
              <a:spcAft>
                <a:spcPts val="0"/>
              </a:spcAft>
              <a:buNone/>
            </a:pPr>
            <a:r>
              <a:rPr lang="el-GR" dirty="0">
                <a:solidFill>
                  <a:srgbClr val="D3EBD5"/>
                </a:solidFill>
                <a:highlight>
                  <a:srgbClr val="01597F"/>
                </a:highlight>
              </a:rPr>
              <a:t>στο τέλος …</a:t>
            </a:r>
            <a:endParaRPr dirty="0">
              <a:solidFill>
                <a:srgbClr val="D3EBD5"/>
              </a:solidFill>
              <a:highlight>
                <a:srgbClr val="01597F"/>
              </a:highlight>
            </a:endParaRPr>
          </a:p>
        </p:txBody>
      </p:sp>
      <p:sp>
        <p:nvSpPr>
          <p:cNvPr id="4041" name="Google Shape;4041;p3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3" name="Google Shape;3843;p14"/>
          <p:cNvSpPr txBox="1">
            <a:spLocks noGrp="1"/>
          </p:cNvSpPr>
          <p:nvPr>
            <p:ph type="body" idx="1"/>
          </p:nvPr>
        </p:nvSpPr>
        <p:spPr>
          <a:xfrm>
            <a:off x="718300" y="393793"/>
            <a:ext cx="6603574" cy="447188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l-GR" sz="2000" dirty="0">
                <a:latin typeface="Cambria" panose="02040503050406030204" pitchFamily="18" charset="0"/>
                <a:ea typeface="Cambria" panose="02040503050406030204" pitchFamily="18" charset="0"/>
                <a:cs typeface="Titillium Web"/>
                <a:sym typeface="Titillium Web"/>
              </a:rPr>
              <a:t>… ο διάδρομος μυρίζει φρέσκα χρώματα. Τα πατώματα έχουν καινούργια πλακάκια. Έχουμε αίθουσα μουσικής, εργαστήρια, αίθουσα εκδηλώσεων. Οικογένειες που κατάγονται από την κοινότητά μας, έκαναν δωρεές σε έπιπλα και εξοπλισμό, μας έστειλαν εκατοντάδες μηνύματα για την νέα αρχή από παντού …</a:t>
            </a:r>
          </a:p>
          <a:p>
            <a:pPr marL="0" lvl="0" indent="0" algn="l" rtl="0">
              <a:spcBef>
                <a:spcPts val="600"/>
              </a:spcBef>
              <a:spcAft>
                <a:spcPts val="0"/>
              </a:spcAft>
              <a:buClr>
                <a:schemeClr val="dk1"/>
              </a:buClr>
              <a:buSzPts val="1100"/>
              <a:buFont typeface="Arial"/>
              <a:buNone/>
            </a:pPr>
            <a:r>
              <a:rPr lang="el-GR" sz="2000" dirty="0">
                <a:latin typeface="Cambria" panose="02040503050406030204" pitchFamily="18" charset="0"/>
                <a:ea typeface="Cambria" panose="02040503050406030204" pitchFamily="18" charset="0"/>
                <a:cs typeface="Titillium Web"/>
                <a:sym typeface="Titillium Web"/>
              </a:rPr>
              <a:t>όμως αυτό το </a:t>
            </a:r>
            <a:r>
              <a:rPr lang="el-GR" sz="2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tillium Web"/>
                <a:sym typeface="Titillium Web"/>
              </a:rPr>
              <a:t>αίσθημα ακαθόριστης ανησυχίας δεν λέει να φύγει</a:t>
            </a:r>
            <a:r>
              <a:rPr lang="el-GR" sz="2000" dirty="0">
                <a:latin typeface="Cambria" panose="02040503050406030204" pitchFamily="18" charset="0"/>
                <a:ea typeface="Cambria" panose="02040503050406030204" pitchFamily="18" charset="0"/>
                <a:cs typeface="Titillium Web"/>
                <a:sym typeface="Titillium Web"/>
              </a:rPr>
              <a:t>.</a:t>
            </a:r>
          </a:p>
          <a:p>
            <a:pPr marL="0" lvl="0" indent="0" algn="l" rtl="0">
              <a:spcBef>
                <a:spcPts val="600"/>
              </a:spcBef>
              <a:spcAft>
                <a:spcPts val="0"/>
              </a:spcAft>
              <a:buClr>
                <a:schemeClr val="dk1"/>
              </a:buClr>
              <a:buSzPts val="1100"/>
              <a:buFont typeface="Arial"/>
              <a:buNone/>
            </a:pPr>
            <a:endParaRPr lang="el-GR" dirty="0">
              <a:latin typeface="Cambria" panose="02040503050406030204" pitchFamily="18" charset="0"/>
              <a:ea typeface="Cambria" panose="02040503050406030204" pitchFamily="18" charset="0"/>
              <a:cs typeface="Titillium Web"/>
              <a:sym typeface="Titillium Web"/>
            </a:endParaRPr>
          </a:p>
          <a:p>
            <a:pPr marL="0" lvl="0" indent="0" algn="r" rtl="0">
              <a:spcBef>
                <a:spcPts val="600"/>
              </a:spcBef>
              <a:spcAft>
                <a:spcPts val="0"/>
              </a:spcAft>
              <a:buClr>
                <a:schemeClr val="dk1"/>
              </a:buClr>
              <a:buSzPts val="1100"/>
              <a:buFont typeface="Arial"/>
              <a:buNone/>
            </a:pPr>
            <a:r>
              <a:rPr lang="el-GR" dirty="0">
                <a:latin typeface="Cambria" panose="02040503050406030204" pitchFamily="18" charset="0"/>
                <a:ea typeface="Cambria" panose="02040503050406030204" pitchFamily="18" charset="0"/>
                <a:cs typeface="Titillium Web"/>
                <a:sym typeface="Titillium Web"/>
              </a:rPr>
              <a:t>Δημοσίευση της </a:t>
            </a:r>
            <a:r>
              <a:rPr lang="en-US" dirty="0">
                <a:latin typeface="Cambria" panose="02040503050406030204" pitchFamily="18" charset="0"/>
                <a:ea typeface="Cambria" panose="02040503050406030204" pitchFamily="18" charset="0"/>
                <a:cs typeface="Titillium Web"/>
                <a:sym typeface="Titillium Web"/>
              </a:rPr>
              <a:t>Ariel</a:t>
            </a:r>
            <a:r>
              <a:rPr lang="el-GR" dirty="0">
                <a:latin typeface="Cambria" panose="02040503050406030204" pitchFamily="18" charset="0"/>
                <a:ea typeface="Cambria" panose="02040503050406030204" pitchFamily="18" charset="0"/>
                <a:cs typeface="Titillium Web"/>
                <a:sym typeface="Titillium Web"/>
              </a:rPr>
              <a:t> στο </a:t>
            </a:r>
            <a:r>
              <a:rPr lang="en-US" dirty="0">
                <a:latin typeface="Cambria" panose="02040503050406030204" pitchFamily="18" charset="0"/>
                <a:ea typeface="Cambria" panose="02040503050406030204" pitchFamily="18" charset="0"/>
                <a:cs typeface="Titillium Web"/>
                <a:sym typeface="Titillium Web"/>
              </a:rPr>
              <a:t>facebook (</a:t>
            </a:r>
            <a:r>
              <a:rPr lang="el-GR" dirty="0">
                <a:latin typeface="Cambria" panose="02040503050406030204" pitchFamily="18" charset="0"/>
                <a:ea typeface="Cambria" panose="02040503050406030204" pitchFamily="18" charset="0"/>
                <a:cs typeface="Titillium Web"/>
                <a:sym typeface="Titillium Web"/>
              </a:rPr>
              <a:t>μαθήτριας στις ΗΠΑ)</a:t>
            </a:r>
          </a:p>
          <a:p>
            <a:pPr marL="0" lvl="0" indent="0" algn="r" rtl="0">
              <a:spcBef>
                <a:spcPts val="600"/>
              </a:spcBef>
              <a:spcAft>
                <a:spcPts val="0"/>
              </a:spcAft>
              <a:buClr>
                <a:schemeClr val="dk1"/>
              </a:buClr>
              <a:buSzPts val="1100"/>
              <a:buFont typeface="Arial"/>
              <a:buNone/>
            </a:pPr>
            <a:endParaRPr lang="el-GR" dirty="0">
              <a:latin typeface="Cambria" panose="02040503050406030204" pitchFamily="18" charset="0"/>
              <a:ea typeface="Cambria" panose="02040503050406030204" pitchFamily="18" charset="0"/>
              <a:cs typeface="Titillium Web"/>
              <a:sym typeface="Titillium Web"/>
            </a:endParaRPr>
          </a:p>
          <a:p>
            <a:pPr marL="0" lvl="0" indent="0" algn="ctr" rtl="0">
              <a:spcBef>
                <a:spcPts val="600"/>
              </a:spcBef>
              <a:spcAft>
                <a:spcPts val="0"/>
              </a:spcAft>
              <a:buClr>
                <a:schemeClr val="dk1"/>
              </a:buClr>
              <a:buSzPts val="1100"/>
              <a:buFont typeface="Arial"/>
              <a:buNone/>
            </a:pPr>
            <a:r>
              <a:rPr lang="en-US" sz="1800" b="1" dirty="0">
                <a:solidFill>
                  <a:srgbClr val="FF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Τα </a:t>
            </a:r>
            <a:r>
              <a:rPr lang="el-GR" sz="1800" b="1" dirty="0">
                <a:solidFill>
                  <a:srgbClr val="FF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σχολεία τους</a:t>
            </a:r>
            <a:r>
              <a:rPr lang="en-US" sz="1800" b="1" dirty="0">
                <a:solidFill>
                  <a:srgbClr val="FF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 ξαναχτίστηκαν. </a:t>
            </a:r>
            <a:r>
              <a:rPr lang="el-GR" sz="1800" b="1" dirty="0">
                <a:solidFill>
                  <a:srgbClr val="FF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rPr>
              <a:t>Οι ζωές τους όχι ακόμη</a:t>
            </a:r>
            <a:endParaRPr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tillium Web"/>
              <a:sym typeface="Titillium Web"/>
            </a:endParaRPr>
          </a:p>
        </p:txBody>
      </p:sp>
      <p:sp>
        <p:nvSpPr>
          <p:cNvPr id="3845" name="Google Shape;3845;p1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81431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718300" y="378955"/>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a:t>Νέα Ορλεάνη – τυφώνας Κατρίνα</a:t>
            </a:r>
          </a:p>
        </p:txBody>
      </p:sp>
      <p:sp>
        <p:nvSpPr>
          <p:cNvPr id="3843" name="Google Shape;3843;p14"/>
          <p:cNvSpPr txBox="1">
            <a:spLocks noGrp="1"/>
          </p:cNvSpPr>
          <p:nvPr>
            <p:ph type="body" idx="1"/>
          </p:nvPr>
        </p:nvSpPr>
        <p:spPr>
          <a:xfrm>
            <a:off x="718300" y="1403783"/>
            <a:ext cx="7037414" cy="3362343"/>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l-GR" dirty="0">
                <a:latin typeface="Cambria" panose="02040503050406030204" pitchFamily="18" charset="0"/>
                <a:ea typeface="Cambria" panose="02040503050406030204" pitchFamily="18" charset="0"/>
                <a:cs typeface="Titillium Web"/>
                <a:sym typeface="Titillium Web"/>
              </a:rPr>
              <a:t>Τον πρώτο καιρό είχαμε τις φάσεις </a:t>
            </a:r>
          </a:p>
          <a:p>
            <a:pPr marL="285750" indent="-285750">
              <a:buClr>
                <a:schemeClr val="dk1"/>
              </a:buClr>
              <a:buSzPts val="1100"/>
            </a:pPr>
            <a:r>
              <a:rPr lang="el-GR" dirty="0">
                <a:latin typeface="Cambria" panose="02040503050406030204" pitchFamily="18" charset="0"/>
                <a:ea typeface="Cambria" panose="02040503050406030204" pitchFamily="18" charset="0"/>
                <a:cs typeface="Titillium Web"/>
                <a:sym typeface="Titillium Web"/>
              </a:rPr>
              <a:t>οπισθοδρόμησης, </a:t>
            </a:r>
          </a:p>
          <a:p>
            <a:pPr marL="285750" indent="-285750">
              <a:buClr>
                <a:schemeClr val="dk1"/>
              </a:buClr>
              <a:buSzPts val="1100"/>
            </a:pPr>
            <a:r>
              <a:rPr lang="el-GR" dirty="0">
                <a:latin typeface="Cambria" panose="02040503050406030204" pitchFamily="18" charset="0"/>
                <a:ea typeface="Cambria" panose="02040503050406030204" pitchFamily="18" charset="0"/>
                <a:cs typeface="Titillium Web"/>
                <a:sym typeface="Titillium Web"/>
              </a:rPr>
              <a:t>μεταπτώσεων, </a:t>
            </a:r>
          </a:p>
          <a:p>
            <a:pPr marL="285750" indent="-285750">
              <a:buClr>
                <a:schemeClr val="dk1"/>
              </a:buClr>
              <a:buSzPts val="1100"/>
            </a:pPr>
            <a:r>
              <a:rPr lang="el-GR" dirty="0">
                <a:latin typeface="Cambria" panose="02040503050406030204" pitchFamily="18" charset="0"/>
                <a:ea typeface="Cambria" panose="02040503050406030204" pitchFamily="18" charset="0"/>
                <a:cs typeface="Titillium Web"/>
                <a:sym typeface="Titillium Web"/>
              </a:rPr>
              <a:t>ανάκαμψης στην αρχική κατάσταση</a:t>
            </a:r>
          </a:p>
          <a:p>
            <a:pPr marL="0" lvl="0" indent="0" algn="l" rtl="0">
              <a:spcBef>
                <a:spcPts val="600"/>
              </a:spcBef>
              <a:spcAft>
                <a:spcPts val="0"/>
              </a:spcAft>
              <a:buClr>
                <a:schemeClr val="dk1"/>
              </a:buClr>
              <a:buSzPts val="1100"/>
              <a:buFont typeface="Arial"/>
              <a:buNone/>
            </a:pPr>
            <a:r>
              <a:rPr lang="el-GR" dirty="0">
                <a:latin typeface="Cambria" panose="02040503050406030204" pitchFamily="18" charset="0"/>
                <a:ea typeface="Cambria" panose="02040503050406030204" pitchFamily="18" charset="0"/>
                <a:cs typeface="Titillium Web"/>
                <a:sym typeface="Titillium Web"/>
              </a:rPr>
              <a:t>Κατά τη διάρκεια αυτής της περιόδου πολλά παιδιά αναγκάστηκαν να αλλάξουν σπίτι, σχολείο και ήρθαν αντιμέτωπα με την πιθανότητα ξαφνικά να χάσουν αγαπημένα τους πρόσωπα</a:t>
            </a:r>
          </a:p>
          <a:p>
            <a:pPr marL="0" lvl="0" indent="0" algn="l" rtl="0">
              <a:spcBef>
                <a:spcPts val="600"/>
              </a:spcBef>
              <a:spcAft>
                <a:spcPts val="0"/>
              </a:spcAft>
              <a:buClr>
                <a:schemeClr val="dk1"/>
              </a:buClr>
              <a:buSzPts val="1100"/>
              <a:buFont typeface="Arial"/>
              <a:buNone/>
            </a:pPr>
            <a:r>
              <a:rPr lang="el-GR" dirty="0">
                <a:latin typeface="Cambria" panose="02040503050406030204" pitchFamily="18" charset="0"/>
                <a:ea typeface="Cambria" panose="02040503050406030204" pitchFamily="18" charset="0"/>
                <a:cs typeface="Titillium Web"/>
                <a:sym typeface="Titillium Web"/>
              </a:rPr>
              <a:t>Πολλά υπέστησαν </a:t>
            </a:r>
            <a:r>
              <a:rPr lang="en-US" dirty="0">
                <a:latin typeface="Cambria" panose="02040503050406030204" pitchFamily="18" charset="0"/>
                <a:ea typeface="Cambria" panose="02040503050406030204" pitchFamily="18" charset="0"/>
                <a:cs typeface="Titillium Web"/>
                <a:sym typeface="Titillium Web"/>
              </a:rPr>
              <a:t>Post-traumatic stress disorder</a:t>
            </a:r>
            <a:r>
              <a:rPr lang="el-GR" dirty="0">
                <a:latin typeface="Cambria" panose="02040503050406030204" pitchFamily="18" charset="0"/>
                <a:ea typeface="Cambria" panose="02040503050406030204" pitchFamily="18" charset="0"/>
                <a:cs typeface="Titillium Web"/>
                <a:sym typeface="Titillium Web"/>
              </a:rPr>
              <a:t> (=διαταραχή </a:t>
            </a:r>
            <a:r>
              <a:rPr lang="el-GR" dirty="0" err="1">
                <a:latin typeface="Cambria" panose="02040503050406030204" pitchFamily="18" charset="0"/>
                <a:ea typeface="Cambria" panose="02040503050406030204" pitchFamily="18" charset="0"/>
                <a:cs typeface="Titillium Web"/>
                <a:sym typeface="Titillium Web"/>
              </a:rPr>
              <a:t>μετατραυματικής</a:t>
            </a:r>
            <a:r>
              <a:rPr lang="el-GR" dirty="0">
                <a:latin typeface="Cambria" panose="02040503050406030204" pitchFamily="18" charset="0"/>
                <a:ea typeface="Cambria" panose="02040503050406030204" pitchFamily="18" charset="0"/>
                <a:cs typeface="Titillium Web"/>
                <a:sym typeface="Titillium Web"/>
              </a:rPr>
              <a:t> καταπόνησης)</a:t>
            </a:r>
            <a:endParaRPr dirty="0">
              <a:latin typeface="Cambria" panose="02040503050406030204" pitchFamily="18" charset="0"/>
              <a:ea typeface="Cambria" panose="02040503050406030204" pitchFamily="18" charset="0"/>
              <a:cs typeface="Titillium Web"/>
              <a:sym typeface="Titillium Web"/>
            </a:endParaRPr>
          </a:p>
        </p:txBody>
      </p:sp>
      <p:sp>
        <p:nvSpPr>
          <p:cNvPr id="3845" name="Google Shape;3845;p1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401360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3" name="Google Shape;3843;p14"/>
          <p:cNvSpPr txBox="1">
            <a:spLocks noGrp="1"/>
          </p:cNvSpPr>
          <p:nvPr>
            <p:ph type="body" idx="1"/>
          </p:nvPr>
        </p:nvSpPr>
        <p:spPr>
          <a:xfrm>
            <a:off x="718300" y="440514"/>
            <a:ext cx="6603574" cy="4183868"/>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l-GR" sz="1800" dirty="0">
                <a:effectLst/>
                <a:latin typeface="Cambria" panose="02040503050406030204" pitchFamily="18" charset="0"/>
                <a:ea typeface="Times New Roman" panose="02020603050405020304" pitchFamily="18" charset="0"/>
                <a:cs typeface="Times New Roman" panose="02020603050405020304" pitchFamily="18" charset="0"/>
              </a:rPr>
              <a:t>οι σχολικές τους </a:t>
            </a:r>
            <a:r>
              <a:rPr lang="el-GR" dirty="0">
                <a:latin typeface="Cambria" panose="02040503050406030204" pitchFamily="18" charset="0"/>
                <a:ea typeface="Times New Roman" panose="02020603050405020304" pitchFamily="18" charset="0"/>
                <a:cs typeface="Times New Roman" panose="02020603050405020304" pitchFamily="18" charset="0"/>
              </a:rPr>
              <a:t>επιδόσεις μειώθηκαν μετά την καταστροφή</a:t>
            </a:r>
          </a:p>
          <a:p>
            <a:pPr marL="0" lvl="0" indent="0">
              <a:buClr>
                <a:schemeClr val="dk1"/>
              </a:buClr>
              <a:buSzPts val="1100"/>
              <a:buNone/>
            </a:pPr>
            <a:r>
              <a:rPr lang="el-GR" sz="1800" dirty="0">
                <a:effectLst/>
                <a:latin typeface="Cambria" panose="02040503050406030204" pitchFamily="18" charset="0"/>
                <a:ea typeface="Times New Roman" panose="02020603050405020304" pitchFamily="18" charset="0"/>
                <a:cs typeface="Times New Roman" panose="02020603050405020304" pitchFamily="18" charset="0"/>
              </a:rPr>
              <a:t>τα ποσοστά αποφοίτησης έπεσαν</a:t>
            </a:r>
          </a:p>
          <a:p>
            <a:pPr marL="0" lvl="0" indent="0" algn="l" rtl="0">
              <a:spcBef>
                <a:spcPts val="600"/>
              </a:spcBef>
              <a:spcAft>
                <a:spcPts val="0"/>
              </a:spcAft>
              <a:buClr>
                <a:schemeClr val="dk1"/>
              </a:buClr>
              <a:buSzPts val="1100"/>
              <a:buFont typeface="Arial"/>
              <a:buNone/>
            </a:pPr>
            <a:endParaRPr lang="el-GR" dirty="0">
              <a:latin typeface="Cambria" panose="02040503050406030204" pitchFamily="18" charset="0"/>
              <a:ea typeface="Times New Roman" panose="02020603050405020304" pitchFamily="18" charset="0"/>
              <a:cs typeface="Times New Roman" panose="02020603050405020304" pitchFamily="18" charset="0"/>
            </a:endParaRPr>
          </a:p>
          <a:p>
            <a:pPr marL="0" lvl="0" indent="0" algn="l" rtl="0">
              <a:spcBef>
                <a:spcPts val="600"/>
              </a:spcBef>
              <a:spcAft>
                <a:spcPts val="0"/>
              </a:spcAft>
              <a:buClr>
                <a:schemeClr val="dk1"/>
              </a:buClr>
              <a:buSzPts val="1100"/>
              <a:buFont typeface="Arial"/>
              <a:buNone/>
            </a:pPr>
            <a:r>
              <a:rPr lang="el-GR" dirty="0">
                <a:latin typeface="Cambria" panose="02040503050406030204" pitchFamily="18" charset="0"/>
                <a:ea typeface="Times New Roman" panose="02020603050405020304" pitchFamily="18" charset="0"/>
                <a:cs typeface="Times New Roman" panose="02020603050405020304" pitchFamily="18" charset="0"/>
              </a:rPr>
              <a:t>το σοκαρισμένο από μια καταστροφή παιδί μοιάζει με τον </a:t>
            </a:r>
            <a:r>
              <a:rPr lang="el-GR" sz="1800" dirty="0">
                <a:effectLst/>
                <a:latin typeface="Cambria" panose="02040503050406030204" pitchFamily="18" charset="0"/>
                <a:ea typeface="Times New Roman" panose="02020603050405020304" pitchFamily="18" charset="0"/>
                <a:cs typeface="Times New Roman" panose="02020603050405020304" pitchFamily="18" charset="0"/>
              </a:rPr>
              <a:t>μαραθωνοδρόμο που χτύπησε στον αστράγαλο και βγαίνει για λίγο από τον αγώνα. Θα επιστρέψει στο τρέξιμο, θα τρέξει το ίδιο γρήγορα, αλλά δεν θα αντισταθμίσει αυτό που έχασε</a:t>
            </a:r>
          </a:p>
          <a:p>
            <a:pPr marL="0" lvl="0" indent="0" algn="l" rtl="0">
              <a:spcBef>
                <a:spcPts val="600"/>
              </a:spcBef>
              <a:spcAft>
                <a:spcPts val="0"/>
              </a:spcAft>
              <a:buClr>
                <a:schemeClr val="dk1"/>
              </a:buClr>
              <a:buSzPts val="1100"/>
              <a:buFont typeface="Arial"/>
              <a:buNone/>
            </a:pPr>
            <a:endParaRPr lang="el-GR" b="1" dirty="0">
              <a:latin typeface="Cambria" panose="02040503050406030204" pitchFamily="18" charset="0"/>
              <a:ea typeface="Titillium Web"/>
              <a:cs typeface="Times New Roman" panose="02020603050405020304" pitchFamily="18" charset="0"/>
              <a:sym typeface="Titillium Web"/>
            </a:endParaRPr>
          </a:p>
          <a:p>
            <a:pPr marL="0" lvl="0" indent="0" algn="l" rtl="0">
              <a:spcBef>
                <a:spcPts val="600"/>
              </a:spcBef>
              <a:spcAft>
                <a:spcPts val="0"/>
              </a:spcAft>
              <a:buClr>
                <a:schemeClr val="dk1"/>
              </a:buClr>
              <a:buSzPts val="1100"/>
              <a:buFont typeface="Arial"/>
              <a:buNone/>
            </a:pPr>
            <a:r>
              <a:rPr lang="el-GR" b="1" dirty="0">
                <a:latin typeface="Cambria" panose="02040503050406030204" pitchFamily="18" charset="0"/>
                <a:ea typeface="Titillium Web"/>
                <a:cs typeface="Times New Roman" panose="02020603050405020304" pitchFamily="18" charset="0"/>
                <a:sym typeface="Titillium Web"/>
              </a:rPr>
              <a:t>Γι’ αυτό πολλά σχολεία στο εξωτερικό ειδικά για τους μαθητές της Γ’ Λυκείου, ενημερώνουν τα πανεπιστήμια στα οποία αυτοί εισάγονται </a:t>
            </a:r>
            <a:r>
              <a:rPr lang="el-GR" sz="1800" dirty="0">
                <a:effectLst/>
                <a:latin typeface="Cambria" panose="02040503050406030204" pitchFamily="18" charset="0"/>
                <a:ea typeface="Times New Roman" panose="02020603050405020304" pitchFamily="18" charset="0"/>
                <a:cs typeface="Times New Roman" panose="02020603050405020304" pitchFamily="18" charset="0"/>
              </a:rPr>
              <a:t>εξηγώντας γιατί η απόδοση των συγκεκριμένων μαθητών είναι μειωμένη (σε μας επειδή είμαστε ιδιαίτερα συγκεντρωτικοί – αυτό γίνεται μέσω μοριοδότησης)</a:t>
            </a:r>
            <a:endParaRPr b="1" dirty="0">
              <a:latin typeface="Titillium Web"/>
              <a:ea typeface="Titillium Web"/>
              <a:cs typeface="Titillium Web"/>
              <a:sym typeface="Titillium Web"/>
            </a:endParaRPr>
          </a:p>
        </p:txBody>
      </p:sp>
      <p:sp>
        <p:nvSpPr>
          <p:cNvPr id="3845" name="Google Shape;3845;p1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718300" y="378955"/>
            <a:ext cx="7371136"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sz="3200" dirty="0"/>
              <a:t>Είναι τα ίδια για όλους τους πολιτισμούς</a:t>
            </a:r>
          </a:p>
        </p:txBody>
      </p:sp>
      <p:sp>
        <p:nvSpPr>
          <p:cNvPr id="3843" name="Google Shape;3843;p14"/>
          <p:cNvSpPr txBox="1">
            <a:spLocks noGrp="1"/>
          </p:cNvSpPr>
          <p:nvPr>
            <p:ph type="body" idx="1"/>
          </p:nvPr>
        </p:nvSpPr>
        <p:spPr>
          <a:xfrm>
            <a:off x="718300" y="1236354"/>
            <a:ext cx="6603574" cy="3362343"/>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l-GR" dirty="0">
                <a:latin typeface="Cambria" panose="02040503050406030204" pitchFamily="18" charset="0"/>
                <a:ea typeface="Cambria" panose="02040503050406030204" pitchFamily="18" charset="0"/>
                <a:cs typeface="Titillium Web"/>
                <a:sym typeface="Titillium Web"/>
              </a:rPr>
              <a:t>Έρευνα του πανεπιστημίου του </a:t>
            </a:r>
            <a:r>
              <a:rPr lang="el-GR" dirty="0" err="1">
                <a:latin typeface="Cambria" panose="02040503050406030204" pitchFamily="18" charset="0"/>
                <a:ea typeface="Cambria" panose="02040503050406030204" pitchFamily="18" charset="0"/>
                <a:cs typeface="Titillium Web"/>
                <a:sym typeface="Titillium Web"/>
              </a:rPr>
              <a:t>Texas</a:t>
            </a:r>
            <a:r>
              <a:rPr lang="el-GR" dirty="0">
                <a:latin typeface="Cambria" panose="02040503050406030204" pitchFamily="18" charset="0"/>
                <a:ea typeface="Cambria" panose="02040503050406030204" pitchFamily="18" charset="0"/>
                <a:cs typeface="Titillium Web"/>
                <a:sym typeface="Titillium Web"/>
              </a:rPr>
              <a:t> A &amp; M (2016)</a:t>
            </a:r>
          </a:p>
          <a:p>
            <a:pPr marL="0" lvl="0" indent="0">
              <a:buClr>
                <a:schemeClr val="dk1"/>
              </a:buClr>
              <a:buSzPts val="1100"/>
              <a:buNone/>
            </a:pPr>
            <a:r>
              <a:rPr lang="el-GR" dirty="0">
                <a:latin typeface="Cambria" panose="02040503050406030204" pitchFamily="18" charset="0"/>
                <a:ea typeface="Cambria" panose="02040503050406030204" pitchFamily="18" charset="0"/>
                <a:cs typeface="Titillium Web"/>
                <a:sym typeface="Titillium Web"/>
              </a:rPr>
              <a:t>Τίτλος: «Ο αντίκτυπος της φυσικής καταστροφής στην εκπαίδευση των παιδιών»</a:t>
            </a:r>
          </a:p>
          <a:p>
            <a:pPr marL="0" lvl="0" indent="0">
              <a:buClr>
                <a:schemeClr val="dk1"/>
              </a:buClr>
              <a:buSzPts val="1100"/>
              <a:buNone/>
            </a:pPr>
            <a:r>
              <a:rPr lang="el-GR" dirty="0">
                <a:latin typeface="Cambria" panose="02040503050406030204" pitchFamily="18" charset="0"/>
                <a:ea typeface="Cambria" panose="02040503050406030204" pitchFamily="18" charset="0"/>
                <a:cs typeface="Titillium Web"/>
                <a:sym typeface="Titillium Web"/>
              </a:rPr>
              <a:t>Σύγκριση της επίδρασης καταστροφών σε παιδιά των ΗΠΑ με την αντίστοιχη από καταστροφικούς σεισμούς σε παιδιά στο Νεπάλ. </a:t>
            </a:r>
          </a:p>
          <a:p>
            <a:pPr marL="0" lvl="0" indent="0">
              <a:buClr>
                <a:schemeClr val="dk1"/>
              </a:buClr>
              <a:buSzPts val="1100"/>
              <a:buNone/>
            </a:pPr>
            <a:r>
              <a:rPr lang="el-GR" dirty="0">
                <a:latin typeface="Cambria" panose="02040503050406030204" pitchFamily="18" charset="0"/>
                <a:ea typeface="Cambria" panose="02040503050406030204" pitchFamily="18" charset="0"/>
                <a:cs typeface="Titillium Web"/>
                <a:sym typeface="Titillium Web"/>
              </a:rPr>
              <a:t>Ευρήματα: η ίδια δυναμική παρά τους πολύ διαφορετικούς πολιτισμούς. </a:t>
            </a:r>
          </a:p>
          <a:p>
            <a:pPr marL="0" lvl="0" indent="0">
              <a:buClr>
                <a:schemeClr val="dk1"/>
              </a:buClr>
              <a:buSzPts val="1100"/>
              <a:buNone/>
            </a:pPr>
            <a:r>
              <a:rPr lang="el-GR" dirty="0">
                <a:latin typeface="Cambria" panose="02040503050406030204" pitchFamily="18" charset="0"/>
                <a:ea typeface="Cambria" panose="02040503050406030204" pitchFamily="18" charset="0"/>
                <a:cs typeface="Titillium Web"/>
                <a:sym typeface="Titillium Web"/>
              </a:rPr>
              <a:t>Οι πιο φτωχοί και οι νέοι δέχονται τα χειρότερα «χτυπήματα». </a:t>
            </a:r>
            <a:endParaRPr dirty="0">
              <a:latin typeface="Cambria" panose="02040503050406030204" pitchFamily="18" charset="0"/>
              <a:ea typeface="Cambria" panose="02040503050406030204" pitchFamily="18" charset="0"/>
              <a:cs typeface="Titillium Web"/>
              <a:sym typeface="Titillium Web"/>
            </a:endParaRPr>
          </a:p>
        </p:txBody>
      </p:sp>
      <p:sp>
        <p:nvSpPr>
          <p:cNvPr id="3845" name="Google Shape;3845;p1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47387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208355" y="257452"/>
            <a:ext cx="676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a:latin typeface="Cambria" panose="02040503050406030204" pitchFamily="18" charset="0"/>
                <a:ea typeface="Cambria" panose="02040503050406030204" pitchFamily="18" charset="0"/>
                <a:cs typeface="Titillium Web"/>
                <a:sym typeface="Titillium Web"/>
              </a:rPr>
              <a:t>St. </a:t>
            </a:r>
            <a:r>
              <a:rPr lang="el-GR" dirty="0" err="1">
                <a:latin typeface="Cambria" panose="02040503050406030204" pitchFamily="18" charset="0"/>
                <a:ea typeface="Cambria" panose="02040503050406030204" pitchFamily="18" charset="0"/>
                <a:cs typeface="Titillium Web"/>
                <a:sym typeface="Titillium Web"/>
              </a:rPr>
              <a:t>Bernard</a:t>
            </a:r>
            <a:r>
              <a:rPr lang="el-GR" dirty="0">
                <a:latin typeface="Cambria" panose="02040503050406030204" pitchFamily="18" charset="0"/>
                <a:ea typeface="Cambria" panose="02040503050406030204" pitchFamily="18" charset="0"/>
                <a:cs typeface="Titillium Web"/>
                <a:sym typeface="Titillium Web"/>
              </a:rPr>
              <a:t> </a:t>
            </a:r>
            <a:r>
              <a:rPr lang="el-GR" dirty="0" err="1">
                <a:latin typeface="Cambria" panose="02040503050406030204" pitchFamily="18" charset="0"/>
                <a:ea typeface="Cambria" panose="02040503050406030204" pitchFamily="18" charset="0"/>
                <a:cs typeface="Titillium Web"/>
                <a:sym typeface="Titillium Web"/>
              </a:rPr>
              <a:t>Parish</a:t>
            </a:r>
            <a:r>
              <a:rPr lang="en-US" dirty="0">
                <a:latin typeface="Cambria" panose="02040503050406030204" pitchFamily="18" charset="0"/>
                <a:ea typeface="Cambria" panose="02040503050406030204" pitchFamily="18" charset="0"/>
                <a:cs typeface="Titillium Web"/>
                <a:sym typeface="Titillium Web"/>
              </a:rPr>
              <a:t> – </a:t>
            </a:r>
            <a:r>
              <a:rPr lang="el-GR" dirty="0" err="1">
                <a:latin typeface="Cambria" panose="02040503050406030204" pitchFamily="18" charset="0"/>
                <a:ea typeface="Cambria" panose="02040503050406030204" pitchFamily="18" charset="0"/>
                <a:cs typeface="Titillium Web"/>
                <a:sym typeface="Titillium Web"/>
              </a:rPr>
              <a:t>Λουιζιάνα</a:t>
            </a:r>
            <a:r>
              <a:rPr lang="el-GR" dirty="0">
                <a:latin typeface="Cambria" panose="02040503050406030204" pitchFamily="18" charset="0"/>
                <a:ea typeface="Cambria" panose="02040503050406030204" pitchFamily="18" charset="0"/>
                <a:cs typeface="Titillium Web"/>
                <a:sym typeface="Titillium Web"/>
              </a:rPr>
              <a:t> </a:t>
            </a:r>
            <a:r>
              <a:rPr lang="el-GR" sz="2000" dirty="0">
                <a:latin typeface="Cambria" panose="02040503050406030204" pitchFamily="18" charset="0"/>
                <a:ea typeface="Cambria" panose="02040503050406030204" pitchFamily="18" charset="0"/>
                <a:cs typeface="Titillium Web"/>
                <a:sym typeface="Titillium Web"/>
              </a:rPr>
              <a:t>(μετά τον τυφώνα Κατρίνα)</a:t>
            </a:r>
            <a:endParaRPr lang="el-GR" dirty="0"/>
          </a:p>
        </p:txBody>
      </p:sp>
      <p:sp>
        <p:nvSpPr>
          <p:cNvPr id="3843" name="Google Shape;3843;p14"/>
          <p:cNvSpPr txBox="1">
            <a:spLocks noGrp="1"/>
          </p:cNvSpPr>
          <p:nvPr>
            <p:ph type="body" idx="1"/>
          </p:nvPr>
        </p:nvSpPr>
        <p:spPr>
          <a:xfrm>
            <a:off x="365881" y="1236355"/>
            <a:ext cx="6502131" cy="354922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l-GR" dirty="0">
                <a:latin typeface="Cambria" panose="02040503050406030204" pitchFamily="18" charset="0"/>
                <a:ea typeface="Cambria" panose="02040503050406030204" pitchFamily="18" charset="0"/>
                <a:cs typeface="Titillium Web"/>
                <a:sym typeface="Titillium Web"/>
              </a:rPr>
              <a:t>Παρακολούθησαν τα παιδιά – μετά από τρία χρόνια:</a:t>
            </a:r>
          </a:p>
          <a:p>
            <a:pPr marL="285750" lvl="0" indent="-285750" algn="l" rtl="0">
              <a:spcBef>
                <a:spcPts val="600"/>
              </a:spcBef>
              <a:spcAft>
                <a:spcPts val="0"/>
              </a:spcAft>
              <a:buClr>
                <a:schemeClr val="dk1"/>
              </a:buClr>
              <a:buSzPts val="1100"/>
              <a:buFontTx/>
              <a:buChar char="-"/>
            </a:pPr>
            <a:r>
              <a:rPr lang="el-GR" dirty="0">
                <a:latin typeface="Cambria" panose="02040503050406030204" pitchFamily="18" charset="0"/>
                <a:ea typeface="Cambria" panose="02040503050406030204" pitchFamily="18" charset="0"/>
                <a:cs typeface="Titillium Web"/>
                <a:sym typeface="Titillium Web"/>
              </a:rPr>
              <a:t>Τα περισσότερα έδειξαν χαμηλότερα επίπεδα κατάθλιψης και </a:t>
            </a:r>
            <a:r>
              <a:rPr lang="el-GR" dirty="0" err="1">
                <a:latin typeface="Cambria" panose="02040503050406030204" pitchFamily="18" charset="0"/>
                <a:ea typeface="Cambria" panose="02040503050406030204" pitchFamily="18" charset="0"/>
                <a:cs typeface="Titillium Web"/>
                <a:sym typeface="Titillium Web"/>
              </a:rPr>
              <a:t>μετατραυματικού</a:t>
            </a:r>
            <a:r>
              <a:rPr lang="el-GR" dirty="0">
                <a:latin typeface="Cambria" panose="02040503050406030204" pitchFamily="18" charset="0"/>
                <a:ea typeface="Cambria" panose="02040503050406030204" pitchFamily="18" charset="0"/>
                <a:cs typeface="Titillium Web"/>
                <a:sym typeface="Titillium Web"/>
              </a:rPr>
              <a:t> στρες</a:t>
            </a:r>
          </a:p>
          <a:p>
            <a:pPr marL="285750" lvl="0" indent="-285750" algn="l" rtl="0">
              <a:spcBef>
                <a:spcPts val="600"/>
              </a:spcBef>
              <a:spcAft>
                <a:spcPts val="0"/>
              </a:spcAft>
              <a:buClr>
                <a:schemeClr val="dk1"/>
              </a:buClr>
              <a:buSzPts val="1100"/>
              <a:buFontTx/>
              <a:buChar char="-"/>
            </a:pPr>
            <a:r>
              <a:rPr lang="el-GR" dirty="0">
                <a:latin typeface="Cambria" panose="02040503050406030204" pitchFamily="18" charset="0"/>
                <a:ea typeface="Cambria" panose="02040503050406030204" pitchFamily="18" charset="0"/>
                <a:cs typeface="Titillium Web"/>
                <a:sym typeface="Titillium Web"/>
              </a:rPr>
              <a:t>το 28% είχαν λίγη ή καθόλου ανάκαμψη από το τραύμα</a:t>
            </a:r>
          </a:p>
          <a:p>
            <a:pPr marL="285750" lvl="0" indent="-285750" algn="l" rtl="0">
              <a:spcBef>
                <a:spcPts val="600"/>
              </a:spcBef>
              <a:spcAft>
                <a:spcPts val="0"/>
              </a:spcAft>
              <a:buClr>
                <a:schemeClr val="dk1"/>
              </a:buClr>
              <a:buSzPts val="1100"/>
              <a:buFontTx/>
              <a:buChar char="-"/>
            </a:pPr>
            <a:r>
              <a:rPr lang="el-GR" dirty="0">
                <a:latin typeface="Cambria" panose="02040503050406030204" pitchFamily="18" charset="0"/>
                <a:ea typeface="Cambria" panose="02040503050406030204" pitchFamily="18" charset="0"/>
                <a:cs typeface="Titillium Web"/>
                <a:sym typeface="Titillium Web"/>
              </a:rPr>
              <a:t>τα ηλικίας 9 έως 11 ετών είχαν σημαντικά περισσότερες πιθανότητες να έχουν ακόμη σημάδια ανησυχούν, να έχουν κατάθλιψη ή να εμφανίσουν σημάδια </a:t>
            </a:r>
            <a:r>
              <a:rPr lang="el-GR" dirty="0" err="1">
                <a:latin typeface="Cambria" panose="02040503050406030204" pitchFamily="18" charset="0"/>
                <a:ea typeface="Cambria" panose="02040503050406030204" pitchFamily="18" charset="0"/>
                <a:cs typeface="Titillium Web"/>
                <a:sym typeface="Titillium Web"/>
              </a:rPr>
              <a:t>μετατραυματικού</a:t>
            </a:r>
            <a:r>
              <a:rPr lang="el-GR" dirty="0">
                <a:latin typeface="Cambria" panose="02040503050406030204" pitchFamily="18" charset="0"/>
                <a:ea typeface="Cambria" panose="02040503050406030204" pitchFamily="18" charset="0"/>
                <a:cs typeface="Titillium Web"/>
                <a:sym typeface="Titillium Web"/>
              </a:rPr>
              <a:t> στρες</a:t>
            </a:r>
          </a:p>
          <a:p>
            <a:pPr marL="285750" lvl="0" indent="-285750" algn="l" rtl="0">
              <a:spcBef>
                <a:spcPts val="600"/>
              </a:spcBef>
              <a:spcAft>
                <a:spcPts val="0"/>
              </a:spcAft>
              <a:buClr>
                <a:schemeClr val="dk1"/>
              </a:buClr>
              <a:buSzPts val="1100"/>
              <a:buFontTx/>
              <a:buChar char="-"/>
            </a:pPr>
            <a:r>
              <a:rPr lang="el-GR" dirty="0">
                <a:latin typeface="Cambria" panose="02040503050406030204" pitchFamily="18" charset="0"/>
                <a:ea typeface="Cambria" panose="02040503050406030204" pitchFamily="18" charset="0"/>
                <a:cs typeface="Titillium Web"/>
                <a:sym typeface="Titillium Web"/>
              </a:rPr>
              <a:t>Οι γονείς δεν είχαν πλήρως συνειδητοποιήσει την κατάσταση των παιδιών τους (ενδεχομένως είχαν τα δικά τους προβλήματα)</a:t>
            </a:r>
            <a:endParaRPr dirty="0">
              <a:latin typeface="Cambria" panose="02040503050406030204" pitchFamily="18" charset="0"/>
              <a:ea typeface="Cambria" panose="02040503050406030204" pitchFamily="18" charset="0"/>
              <a:cs typeface="Titillium Web"/>
              <a:sym typeface="Titillium Web"/>
            </a:endParaRPr>
          </a:p>
        </p:txBody>
      </p:sp>
      <p:sp>
        <p:nvSpPr>
          <p:cNvPr id="3845" name="Google Shape;3845;p1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pic>
        <p:nvPicPr>
          <p:cNvPr id="1026" name="Picture 2" descr="The search for Hurricane Katrina survivors: Door to door in St. Bernard  Parish | Salon.com">
            <a:extLst>
              <a:ext uri="{FF2B5EF4-FFF2-40B4-BE49-F238E27FC236}">
                <a16:creationId xmlns:a16="http://schemas.microsoft.com/office/drawing/2014/main" id="{48E35870-F3FE-408B-B61C-6FF7B803E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661" y="-1"/>
            <a:ext cx="2576339" cy="257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59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3" name="Google Shape;3843;p14"/>
          <p:cNvSpPr txBox="1">
            <a:spLocks noGrp="1"/>
          </p:cNvSpPr>
          <p:nvPr>
            <p:ph type="body" idx="1"/>
          </p:nvPr>
        </p:nvSpPr>
        <p:spPr>
          <a:xfrm>
            <a:off x="285787" y="396670"/>
            <a:ext cx="4370098" cy="14454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l-GR" dirty="0">
                <a:latin typeface="Cambria" panose="02040503050406030204" pitchFamily="18" charset="0"/>
                <a:ea typeface="Cambria" panose="02040503050406030204" pitchFamily="18" charset="0"/>
                <a:cs typeface="Titillium Web"/>
                <a:sym typeface="Titillium Web"/>
              </a:rPr>
              <a:t>οι μαθητές που έπρεπε να </a:t>
            </a:r>
            <a:r>
              <a:rPr lang="el-GR" dirty="0" err="1">
                <a:latin typeface="Cambria" panose="02040503050406030204" pitchFamily="18" charset="0"/>
                <a:ea typeface="Cambria" panose="02040503050406030204" pitchFamily="18" charset="0"/>
                <a:cs typeface="Titillium Web"/>
                <a:sym typeface="Titillium Web"/>
              </a:rPr>
              <a:t>μετεγκατασταθούν</a:t>
            </a:r>
            <a:r>
              <a:rPr lang="el-GR" dirty="0">
                <a:latin typeface="Cambria" panose="02040503050406030204" pitchFamily="18" charset="0"/>
                <a:ea typeface="Cambria" panose="02040503050406030204" pitchFamily="18" charset="0"/>
                <a:cs typeface="Titillium Web"/>
                <a:sym typeface="Titillium Web"/>
              </a:rPr>
              <a:t> είχαν τραύμα μεγαλύτερης διάρκειας από εκείνους που επέστρεψαν στο σπίτι τους.</a:t>
            </a:r>
            <a:endParaRPr dirty="0">
              <a:latin typeface="Cambria" panose="02040503050406030204" pitchFamily="18" charset="0"/>
              <a:ea typeface="Cambria" panose="02040503050406030204" pitchFamily="18" charset="0"/>
              <a:cs typeface="Titillium Web"/>
              <a:sym typeface="Titillium Web"/>
            </a:endParaRPr>
          </a:p>
        </p:txBody>
      </p:sp>
      <p:sp>
        <p:nvSpPr>
          <p:cNvPr id="3845" name="Google Shape;3845;p1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pic>
        <p:nvPicPr>
          <p:cNvPr id="2050" name="Picture 2" descr="Photos from Plaquemines and St. Bernard Parish after Hurricane Katrina">
            <a:extLst>
              <a:ext uri="{FF2B5EF4-FFF2-40B4-BE49-F238E27FC236}">
                <a16:creationId xmlns:a16="http://schemas.microsoft.com/office/drawing/2014/main" id="{F7E40E03-B175-4DC8-B900-00F0434B80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154"/>
          <a:stretch/>
        </p:blipFill>
        <p:spPr bwMode="auto">
          <a:xfrm>
            <a:off x="4773902" y="0"/>
            <a:ext cx="4370098" cy="18959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4A6F932-416D-41C9-96EE-F1F4D9FDB406}"/>
              </a:ext>
            </a:extLst>
          </p:cNvPr>
          <p:cNvSpPr txBox="1"/>
          <p:nvPr/>
        </p:nvSpPr>
        <p:spPr>
          <a:xfrm>
            <a:off x="285787" y="2234642"/>
            <a:ext cx="6962668" cy="1200329"/>
          </a:xfrm>
          <a:prstGeom prst="rect">
            <a:avLst/>
          </a:prstGeom>
          <a:noFill/>
        </p:spPr>
        <p:txBody>
          <a:bodyPr wrap="square">
            <a:spAutoFit/>
          </a:bodyPr>
          <a:lstStyle/>
          <a:p>
            <a:r>
              <a:rPr lang="el-GR" sz="1800" dirty="0">
                <a:solidFill>
                  <a:schemeClr val="dk1"/>
                </a:solidFill>
                <a:latin typeface="Cambria" panose="02040503050406030204" pitchFamily="18" charset="0"/>
                <a:ea typeface="Cambria" panose="02040503050406030204" pitchFamily="18" charset="0"/>
                <a:sym typeface="Titillium Web Light"/>
              </a:rPr>
              <a:t>«Τείνουμε στη βιβλιογραφία για τις καταστροφές να βλέπουμε το άγχος του </a:t>
            </a:r>
            <a:r>
              <a:rPr lang="el-GR" sz="1800" b="1" dirty="0">
                <a:solidFill>
                  <a:schemeClr val="dk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Titillium Web Light"/>
              </a:rPr>
              <a:t>ατόμου</a:t>
            </a:r>
            <a:r>
              <a:rPr lang="el-GR" sz="1800" dirty="0">
                <a:solidFill>
                  <a:schemeClr val="dk1"/>
                </a:solidFill>
                <a:latin typeface="Cambria" panose="02040503050406030204" pitchFamily="18" charset="0"/>
                <a:ea typeface="Cambria" panose="02040503050406030204" pitchFamily="18" charset="0"/>
                <a:sym typeface="Titillium Web Light"/>
              </a:rPr>
              <a:t> και να μην καταλαβαίνουμε ότι η </a:t>
            </a:r>
            <a:r>
              <a:rPr lang="el-GR" sz="1800" b="1" dirty="0">
                <a:solidFill>
                  <a:schemeClr val="dk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Titillium Web Light"/>
              </a:rPr>
              <a:t>οικογένεια</a:t>
            </a:r>
            <a:r>
              <a:rPr lang="el-GR" sz="1800" dirty="0">
                <a:solidFill>
                  <a:schemeClr val="dk1"/>
                </a:solidFill>
                <a:latin typeface="Cambria" panose="02040503050406030204" pitchFamily="18" charset="0"/>
                <a:ea typeface="Cambria" panose="02040503050406030204" pitchFamily="18" charset="0"/>
                <a:sym typeface="Titillium Web Light"/>
              </a:rPr>
              <a:t>, η </a:t>
            </a:r>
            <a:r>
              <a:rPr lang="el-GR" sz="1800" b="1" dirty="0">
                <a:solidFill>
                  <a:schemeClr val="dk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Titillium Web Light"/>
              </a:rPr>
              <a:t>κοινότητα</a:t>
            </a:r>
            <a:r>
              <a:rPr lang="el-GR" sz="1800" dirty="0">
                <a:solidFill>
                  <a:schemeClr val="dk1"/>
                </a:solidFill>
                <a:latin typeface="Cambria" panose="02040503050406030204" pitchFamily="18" charset="0"/>
                <a:ea typeface="Cambria" panose="02040503050406030204" pitchFamily="18" charset="0"/>
                <a:sym typeface="Titillium Web Light"/>
              </a:rPr>
              <a:t>, η </a:t>
            </a:r>
            <a:r>
              <a:rPr lang="el-GR" sz="1800" b="1" dirty="0">
                <a:solidFill>
                  <a:schemeClr val="dk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Titillium Web Light"/>
              </a:rPr>
              <a:t>σχολική δομή </a:t>
            </a:r>
            <a:r>
              <a:rPr lang="el-GR" sz="1800" dirty="0">
                <a:solidFill>
                  <a:schemeClr val="dk1"/>
                </a:solidFill>
                <a:latin typeface="Cambria" panose="02040503050406030204" pitchFamily="18" charset="0"/>
                <a:ea typeface="Cambria" panose="02040503050406030204" pitchFamily="18" charset="0"/>
                <a:sym typeface="Titillium Web Light"/>
              </a:rPr>
              <a:t>όλα βρίσκονται σε </a:t>
            </a:r>
            <a:r>
              <a:rPr lang="el-GR" sz="1800" b="1" dirty="0">
                <a:solidFill>
                  <a:schemeClr val="dk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Titillium Web Light"/>
              </a:rPr>
              <a:t>κίνδυνο</a:t>
            </a:r>
            <a:r>
              <a:rPr lang="el-GR" sz="1800" dirty="0">
                <a:solidFill>
                  <a:schemeClr val="dk1"/>
                </a:solidFill>
                <a:latin typeface="Cambria" panose="02040503050406030204" pitchFamily="18" charset="0"/>
                <a:ea typeface="Cambria" panose="02040503050406030204" pitchFamily="18" charset="0"/>
                <a:sym typeface="Titillium Web Light"/>
              </a:rPr>
              <a:t> και χρειάζονται υποστήριξη και πρέπει να λάβουν υποστήριξη»</a:t>
            </a:r>
            <a:endParaRPr lang="en-US" sz="1800" dirty="0">
              <a:solidFill>
                <a:schemeClr val="dk1"/>
              </a:solidFill>
              <a:latin typeface="Cambria" panose="02040503050406030204" pitchFamily="18" charset="0"/>
              <a:ea typeface="Cambria" panose="02040503050406030204" pitchFamily="18" charset="0"/>
              <a:sym typeface="Titillium Web Light"/>
            </a:endParaRPr>
          </a:p>
        </p:txBody>
      </p:sp>
      <p:sp>
        <p:nvSpPr>
          <p:cNvPr id="11" name="TextBox 10">
            <a:extLst>
              <a:ext uri="{FF2B5EF4-FFF2-40B4-BE49-F238E27FC236}">
                <a16:creationId xmlns:a16="http://schemas.microsoft.com/office/drawing/2014/main" id="{41FD2512-9EAF-48BC-8712-53660675E6A7}"/>
              </a:ext>
            </a:extLst>
          </p:cNvPr>
          <p:cNvSpPr txBox="1"/>
          <p:nvPr/>
        </p:nvSpPr>
        <p:spPr>
          <a:xfrm>
            <a:off x="365880" y="3550650"/>
            <a:ext cx="7062785" cy="1200329"/>
          </a:xfrm>
          <a:prstGeom prst="rect">
            <a:avLst/>
          </a:prstGeom>
          <a:noFill/>
        </p:spPr>
        <p:txBody>
          <a:bodyPr wrap="square">
            <a:spAutoFit/>
          </a:bodyPr>
          <a:lstStyle/>
          <a:p>
            <a:r>
              <a:rPr lang="el-GR" sz="1800" dirty="0">
                <a:solidFill>
                  <a:schemeClr val="dk1"/>
                </a:solidFill>
                <a:latin typeface="Cambria" panose="02040503050406030204" pitchFamily="18" charset="0"/>
                <a:ea typeface="Cambria" panose="02040503050406030204" pitchFamily="18" charset="0"/>
              </a:rPr>
              <a:t>Πού έγινε ταχύτερη ανάκαμψη; </a:t>
            </a:r>
          </a:p>
          <a:p>
            <a:r>
              <a:rPr lang="el-GR" sz="1800" dirty="0">
                <a:solidFill>
                  <a:schemeClr val="dk1"/>
                </a:solidFill>
                <a:latin typeface="Cambria" panose="02040503050406030204" pitchFamily="18" charset="0"/>
                <a:ea typeface="Cambria" panose="02040503050406030204" pitchFamily="18" charset="0"/>
              </a:rPr>
              <a:t>Εκεί όπου αναγνωρίστηκε ότι </a:t>
            </a:r>
            <a:r>
              <a:rPr lang="el-GR" sz="1800" dirty="0" err="1">
                <a:solidFill>
                  <a:schemeClr val="dk1"/>
                </a:solidFill>
                <a:latin typeface="Cambria" panose="02040503050406030204" pitchFamily="18" charset="0"/>
                <a:ea typeface="Cambria" panose="02040503050406030204" pitchFamily="18" charset="0"/>
              </a:rPr>
              <a:t>μετατραυματικό</a:t>
            </a:r>
            <a:r>
              <a:rPr lang="el-GR" sz="1800" dirty="0">
                <a:solidFill>
                  <a:schemeClr val="dk1"/>
                </a:solidFill>
                <a:latin typeface="Cambria" panose="02040503050406030204" pitchFamily="18" charset="0"/>
                <a:ea typeface="Cambria" panose="02040503050406030204" pitchFamily="18" charset="0"/>
              </a:rPr>
              <a:t> στρες περνούν όχι μόνο τα παιδιά αλλά και το εκπαιδευτικό προσωπικό και όπου παρασχέθηκε ευέλικτη υποστήριξη και στις δύο πλευρές</a:t>
            </a:r>
            <a:endParaRPr lang="en-US" sz="1800" dirty="0">
              <a:solidFill>
                <a:schemeClr val="dk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913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9315AA-E079-4319-9F2C-E57F0265A787}"/>
              </a:ext>
            </a:extLst>
          </p:cNvPr>
          <p:cNvSpPr>
            <a:spLocks noGrp="1"/>
          </p:cNvSpPr>
          <p:nvPr>
            <p:ph type="title"/>
          </p:nvPr>
        </p:nvSpPr>
        <p:spPr>
          <a:xfrm>
            <a:off x="640231" y="293850"/>
            <a:ext cx="6761100" cy="857400"/>
          </a:xfrm>
        </p:spPr>
        <p:txBody>
          <a:bodyPr/>
          <a:lstStyle/>
          <a:p>
            <a:r>
              <a:rPr lang="el-GR" dirty="0"/>
              <a:t>Να έχουμε στο νου μας ότι …</a:t>
            </a:r>
            <a:endParaRPr lang="en-US" dirty="0"/>
          </a:p>
        </p:txBody>
      </p:sp>
      <p:sp>
        <p:nvSpPr>
          <p:cNvPr id="3" name="Θέση κειμένου 2">
            <a:extLst>
              <a:ext uri="{FF2B5EF4-FFF2-40B4-BE49-F238E27FC236}">
                <a16:creationId xmlns:a16="http://schemas.microsoft.com/office/drawing/2014/main" id="{A54B09F7-E5BC-45BC-B295-3F0CECEA32D2}"/>
              </a:ext>
            </a:extLst>
          </p:cNvPr>
          <p:cNvSpPr>
            <a:spLocks noGrp="1"/>
          </p:cNvSpPr>
          <p:nvPr>
            <p:ph type="body" idx="1"/>
          </p:nvPr>
        </p:nvSpPr>
        <p:spPr>
          <a:xfrm>
            <a:off x="160186" y="1322137"/>
            <a:ext cx="6868011" cy="3087000"/>
          </a:xfrm>
        </p:spPr>
        <p:txBody>
          <a:bodyPr/>
          <a:lstStyle/>
          <a:p>
            <a:pPr marL="114300" indent="0">
              <a:buNone/>
            </a:pPr>
            <a:r>
              <a:rPr lang="el-GR" dirty="0"/>
              <a:t>Για τους φτωχότερους η μάθηση έχει πάει πίσω σε σύγκριση με την επιβίωση.</a:t>
            </a:r>
          </a:p>
          <a:p>
            <a:pPr marL="114300" indent="0">
              <a:buNone/>
            </a:pPr>
            <a:r>
              <a:rPr lang="el-GR" dirty="0"/>
              <a:t>«Όταν συμβαίνουν τέτοιες τραγωδίες, δεν σκέφτεστε πραγματικά τα μαθηματικά, τις επιστήμες ή τις κοινωνικές σπουδές, σκέφτεστε, πού θα πάω; πού μπορώ να ξαπλώσω και να κοιμηθώ; </a:t>
            </a:r>
          </a:p>
          <a:p>
            <a:pPr marL="114300" indent="0">
              <a:buNone/>
            </a:pPr>
            <a:r>
              <a:rPr lang="el-GR" dirty="0"/>
              <a:t>Ένας διαρκές συναισθηματικό κόστος</a:t>
            </a:r>
            <a:endParaRPr lang="en-US" dirty="0"/>
          </a:p>
        </p:txBody>
      </p:sp>
      <p:sp>
        <p:nvSpPr>
          <p:cNvPr id="5" name="Θέση αριθμού διαφάνειας 4">
            <a:extLst>
              <a:ext uri="{FF2B5EF4-FFF2-40B4-BE49-F238E27FC236}">
                <a16:creationId xmlns:a16="http://schemas.microsoft.com/office/drawing/2014/main" id="{AE814DE3-F8DD-4A71-9BCB-2D125AF1E13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79103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a:t>Συμπεράσματα</a:t>
            </a:r>
            <a:endParaRPr dirty="0"/>
          </a:p>
        </p:txBody>
      </p:sp>
    </p:spTree>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704</Words>
  <Application>Microsoft Office PowerPoint</Application>
  <PresentationFormat>Προβολή στην οθόνη (16:9)</PresentationFormat>
  <Paragraphs>66</Paragraphs>
  <Slides>12</Slides>
  <Notes>11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12</vt:i4>
      </vt:variant>
    </vt:vector>
  </HeadingPairs>
  <TitlesOfParts>
    <vt:vector size="20" baseType="lpstr">
      <vt:lpstr>Dosis ExtraLight</vt:lpstr>
      <vt:lpstr>Titillium Web Light</vt:lpstr>
      <vt:lpstr>Cambria</vt:lpstr>
      <vt:lpstr>Titillium Web</vt:lpstr>
      <vt:lpstr>Courier New</vt:lpstr>
      <vt:lpstr>Dosis</vt:lpstr>
      <vt:lpstr>Arial</vt:lpstr>
      <vt:lpstr>Mowbray template</vt:lpstr>
      <vt:lpstr>Σχολικές πρακτικές διαχείρισης τραύματος μετά από καταστροφές:  η διεθνής εμπειρία</vt:lpstr>
      <vt:lpstr>Παρουσίαση του PowerPoint</vt:lpstr>
      <vt:lpstr>Νέα Ορλεάνη – τυφώνας Κατρίνα</vt:lpstr>
      <vt:lpstr>Παρουσίαση του PowerPoint</vt:lpstr>
      <vt:lpstr>Είναι τα ίδια για όλους τους πολιτισμούς</vt:lpstr>
      <vt:lpstr>St. Bernard Parish – Λουιζιάνα (μετά τον τυφώνα Κατρίνα)</vt:lpstr>
      <vt:lpstr>Παρουσίαση του PowerPoint</vt:lpstr>
      <vt:lpstr>Να έχουμε στο νου μας ότι …</vt:lpstr>
      <vt:lpstr>Συμπεράσματα</vt:lpstr>
      <vt:lpstr>Παρουσίαση του PowerPoint</vt:lpstr>
      <vt:lpstr>Παρουσίαση του PowerPoint</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Tasos M.</dc:creator>
  <cp:lastModifiedBy>ΑΝΑΣΤΑΣΙΟΣ ΜΑΤΟΣ</cp:lastModifiedBy>
  <cp:revision>13</cp:revision>
  <dcterms:modified xsi:type="dcterms:W3CDTF">2021-03-16T15:02:05Z</dcterms:modified>
</cp:coreProperties>
</file>