
<file path=[Content_Types].xml><?xml version="1.0" encoding="utf-8"?>
<Types xmlns="http://schemas.openxmlformats.org/package/2006/content-types">
  <Default Extension="bin" ContentType="application/vnd.openxmlformats-officedocument.oleObject"/>
  <Default Extension="tmp"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6" r:id="rId19"/>
    <p:sldId id="273" r:id="rId20"/>
    <p:sldId id="274" r:id="rId21"/>
    <p:sldId id="277" r:id="rId22"/>
    <p:sldId id="278" r:id="rId23"/>
    <p:sldId id="279"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showGuides="1">
      <p:cViewPr varScale="1">
        <p:scale>
          <a:sx n="116" d="100"/>
          <a:sy n="116" d="100"/>
        </p:scale>
        <p:origin x="33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50E5CBA8-4D83-4F8C-B6EB-07F0F561548A}"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4029371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50E5CBA8-4D83-4F8C-B6EB-07F0F561548A}"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1695838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50E5CBA8-4D83-4F8C-B6EB-07F0F561548A}"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16BEC1E-3BB1-468F-A889-FF296F4ED768}"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001770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50E5CBA8-4D83-4F8C-B6EB-07F0F561548A}" type="datetimeFigureOut">
              <a:rPr lang="el-GR" smtClean="0"/>
              <a:t>16/3/2021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2265394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50E5CBA8-4D83-4F8C-B6EB-07F0F561548A}" type="datetimeFigureOut">
              <a:rPr lang="el-GR" smtClean="0"/>
              <a:t>16/3/2021</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6BEC1E-3BB1-468F-A889-FF296F4ED768}"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533210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50E5CBA8-4D83-4F8C-B6EB-07F0F561548A}" type="datetimeFigureOut">
              <a:rPr lang="el-GR" smtClean="0"/>
              <a:t>16/3/2021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4290976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0E5CBA8-4D83-4F8C-B6EB-07F0F561548A}"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453728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0E5CBA8-4D83-4F8C-B6EB-07F0F561548A}"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1044156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0E5CBA8-4D83-4F8C-B6EB-07F0F561548A}"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2487759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50E5CBA8-4D83-4F8C-B6EB-07F0F561548A}" type="datetimeFigureOut">
              <a:rPr lang="el-GR" smtClean="0"/>
              <a:t>16/3/2021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1828142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50E5CBA8-4D83-4F8C-B6EB-07F0F561548A}" type="datetimeFigureOut">
              <a:rPr lang="el-GR" smtClean="0"/>
              <a:t>16/3/2021</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4174857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50E5CBA8-4D83-4F8C-B6EB-07F0F561548A}" type="datetimeFigureOut">
              <a:rPr lang="el-GR" smtClean="0"/>
              <a:t>16/3/2021</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1740592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50E5CBA8-4D83-4F8C-B6EB-07F0F561548A}" type="datetimeFigureOut">
              <a:rPr lang="el-GR" smtClean="0"/>
              <a:t>16/3/2021</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4217905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E5CBA8-4D83-4F8C-B6EB-07F0F561548A}" type="datetimeFigureOut">
              <a:rPr lang="el-GR" smtClean="0"/>
              <a:t>16/3/2021</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2582158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50E5CBA8-4D83-4F8C-B6EB-07F0F561548A}" type="datetimeFigureOut">
              <a:rPr lang="el-GR" smtClean="0"/>
              <a:t>16/3/2021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638801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50E5CBA8-4D83-4F8C-B6EB-07F0F561548A}" type="datetimeFigureOut">
              <a:rPr lang="el-GR" smtClean="0"/>
              <a:t>16/3/2021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6BEC1E-3BB1-468F-A889-FF296F4ED768}" type="slidenum">
              <a:rPr lang="el-GR" smtClean="0"/>
              <a:t>‹#›</a:t>
            </a:fld>
            <a:endParaRPr lang="el-GR"/>
          </a:p>
        </p:txBody>
      </p:sp>
    </p:spTree>
    <p:extLst>
      <p:ext uri="{BB962C8B-B14F-4D97-AF65-F5344CB8AC3E}">
        <p14:creationId xmlns:p14="http://schemas.microsoft.com/office/powerpoint/2010/main" val="146162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0E5CBA8-4D83-4F8C-B6EB-07F0F561548A}" type="datetimeFigureOut">
              <a:rPr lang="el-GR" smtClean="0"/>
              <a:t>16/3/2021</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16BEC1E-3BB1-468F-A889-FF296F4ED768}" type="slidenum">
              <a:rPr lang="el-GR" smtClean="0"/>
              <a:t>‹#›</a:t>
            </a:fld>
            <a:endParaRPr lang="el-GR"/>
          </a:p>
        </p:txBody>
      </p:sp>
    </p:spTree>
    <p:extLst>
      <p:ext uri="{BB962C8B-B14F-4D97-AF65-F5344CB8AC3E}">
        <p14:creationId xmlns:p14="http://schemas.microsoft.com/office/powerpoint/2010/main" val="1681384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699847" y="269631"/>
            <a:ext cx="9710981" cy="2034181"/>
          </a:xfrm>
        </p:spPr>
        <p:txBody>
          <a:bodyPr>
            <a:normAutofit/>
          </a:bodyPr>
          <a:lstStyle/>
          <a:p>
            <a:pPr algn="just"/>
            <a:r>
              <a:rPr lang="el-GR" sz="3200" dirty="0">
                <a:solidFill>
                  <a:srgbClr val="000000"/>
                </a:solidFill>
                <a:latin typeface="Comic Sans MS" panose="030F0702030302020204" pitchFamily="66" charset="0"/>
              </a:rPr>
              <a:t>Παρεμβαίνοντας στην κρίση από τη θέση του/της </a:t>
            </a:r>
            <a:br>
              <a:rPr lang="el-GR" sz="3200" dirty="0">
                <a:solidFill>
                  <a:srgbClr val="000000"/>
                </a:solidFill>
                <a:latin typeface="Comic Sans MS" panose="030F0702030302020204" pitchFamily="66" charset="0"/>
              </a:rPr>
            </a:br>
            <a:r>
              <a:rPr lang="el-GR" sz="3200" dirty="0">
                <a:solidFill>
                  <a:srgbClr val="000000"/>
                </a:solidFill>
                <a:latin typeface="Comic Sans MS" panose="030F0702030302020204" pitchFamily="66" charset="0"/>
              </a:rPr>
              <a:t>εκπαιδευτικού</a:t>
            </a:r>
            <a:r>
              <a:rPr lang="el-GR" sz="3200" dirty="0">
                <a:solidFill>
                  <a:srgbClr val="000000"/>
                </a:solidFill>
                <a:latin typeface="pg-1ffb"/>
              </a:rPr>
              <a:t/>
            </a:r>
            <a:br>
              <a:rPr lang="el-GR" sz="3200" dirty="0">
                <a:solidFill>
                  <a:srgbClr val="000000"/>
                </a:solidFill>
                <a:latin typeface="pg-1ffb"/>
              </a:rPr>
            </a:br>
            <a:endParaRPr lang="el-GR" sz="3200" dirty="0">
              <a:latin typeface="Comic Sans MS" panose="030F0702030302020204" pitchFamily="66" charset="0"/>
            </a:endParaRPr>
          </a:p>
        </p:txBody>
      </p:sp>
      <p:sp>
        <p:nvSpPr>
          <p:cNvPr id="3" name="Υπότιτλος 2"/>
          <p:cNvSpPr>
            <a:spLocks noGrp="1"/>
          </p:cNvSpPr>
          <p:nvPr>
            <p:ph type="subTitle" idx="1"/>
          </p:nvPr>
        </p:nvSpPr>
        <p:spPr>
          <a:xfrm>
            <a:off x="2495429" y="4378794"/>
            <a:ext cx="8915399" cy="1682037"/>
          </a:xfrm>
        </p:spPr>
        <p:txBody>
          <a:bodyPr>
            <a:normAutofit/>
          </a:bodyPr>
          <a:lstStyle/>
          <a:p>
            <a:r>
              <a:rPr lang="el-GR" dirty="0" smtClean="0"/>
              <a:t>- </a:t>
            </a:r>
            <a:r>
              <a:rPr lang="el-GR" dirty="0" smtClean="0">
                <a:solidFill>
                  <a:schemeClr val="tx1"/>
                </a:solidFill>
                <a:latin typeface="Comic Sans MS" panose="030F0702030302020204" pitchFamily="66" charset="0"/>
              </a:rPr>
              <a:t>Ιωάννα </a:t>
            </a:r>
            <a:r>
              <a:rPr lang="el-GR" dirty="0">
                <a:solidFill>
                  <a:schemeClr val="tx1"/>
                </a:solidFill>
                <a:latin typeface="Comic Sans MS" panose="030F0702030302020204" pitchFamily="66" charset="0"/>
              </a:rPr>
              <a:t>Μωραΐτου, </a:t>
            </a:r>
            <a:r>
              <a:rPr lang="el-GR" dirty="0" err="1">
                <a:solidFill>
                  <a:schemeClr val="tx1"/>
                </a:solidFill>
                <a:latin typeface="Comic Sans MS" panose="030F0702030302020204" pitchFamily="66" charset="0"/>
              </a:rPr>
              <a:t>PhD</a:t>
            </a:r>
            <a:r>
              <a:rPr lang="el-GR" dirty="0">
                <a:solidFill>
                  <a:schemeClr val="tx1"/>
                </a:solidFill>
                <a:latin typeface="Comic Sans MS" panose="030F0702030302020204" pitchFamily="66" charset="0"/>
              </a:rPr>
              <a:t> Ψυχολόγος ΚΨΥ Βόλου, Συστημική Οικ. Θεραπεύτρια Συνεργάτης Παν</a:t>
            </a:r>
            <a:r>
              <a:rPr lang="el-GR" dirty="0" smtClean="0">
                <a:solidFill>
                  <a:schemeClr val="tx1"/>
                </a:solidFill>
                <a:latin typeface="Comic Sans MS" panose="030F0702030302020204" pitchFamily="66" charset="0"/>
              </a:rPr>
              <a:t>. Θεσσαλίας</a:t>
            </a:r>
          </a:p>
          <a:p>
            <a:r>
              <a:rPr lang="el-GR" dirty="0">
                <a:solidFill>
                  <a:schemeClr val="tx1"/>
                </a:solidFill>
                <a:latin typeface="Comic Sans MS" panose="030F0702030302020204" pitchFamily="66" charset="0"/>
              </a:rPr>
              <a:t>- Ευάγγελος Χαραλαμπίδης, Ψυχολόγος, Ψυχοθεραπευτής ΜΟΘΕ Βόλου ΟΚΑΝΑ</a:t>
            </a:r>
          </a:p>
        </p:txBody>
      </p:sp>
    </p:spTree>
    <p:extLst>
      <p:ext uri="{BB962C8B-B14F-4D97-AF65-F5344CB8AC3E}">
        <p14:creationId xmlns:p14="http://schemas.microsoft.com/office/powerpoint/2010/main" val="2836326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Comic Sans MS" panose="030F0702030302020204" pitchFamily="66" charset="0"/>
              </a:rPr>
              <a:t>Η σημασία του σχολείου</a:t>
            </a:r>
            <a:endParaRPr lang="el-GR" dirty="0">
              <a:latin typeface="Comic Sans MS" panose="030F0702030302020204" pitchFamily="66" charset="0"/>
            </a:endParaRPr>
          </a:p>
        </p:txBody>
      </p:sp>
      <p:sp>
        <p:nvSpPr>
          <p:cNvPr id="3" name="Θέση περιεχομένου 2"/>
          <p:cNvSpPr>
            <a:spLocks noGrp="1"/>
          </p:cNvSpPr>
          <p:nvPr>
            <p:ph idx="1"/>
          </p:nvPr>
        </p:nvSpPr>
        <p:spPr>
          <a:xfrm>
            <a:off x="2589212" y="1570893"/>
            <a:ext cx="8915400" cy="4994030"/>
          </a:xfrm>
        </p:spPr>
        <p:txBody>
          <a:bodyPr>
            <a:normAutofit/>
          </a:bodyPr>
          <a:lstStyle/>
          <a:p>
            <a:pPr algn="just">
              <a:lnSpc>
                <a:spcPct val="150000"/>
              </a:lnSpc>
            </a:pPr>
            <a:r>
              <a:rPr lang="el-GR" sz="2000" dirty="0" smtClean="0">
                <a:latin typeface="Comic Sans MS" panose="030F0702030302020204" pitchFamily="66" charset="0"/>
              </a:rPr>
              <a:t>Η κανονικότητα </a:t>
            </a:r>
            <a:r>
              <a:rPr lang="el-GR" sz="2000" dirty="0" smtClean="0">
                <a:latin typeface="Comic Sans MS" panose="030F0702030302020204" pitchFamily="66" charset="0"/>
              </a:rPr>
              <a:t>προσφέρει </a:t>
            </a:r>
            <a:r>
              <a:rPr lang="el-GR" sz="2000" dirty="0">
                <a:latin typeface="Comic Sans MS" panose="030F0702030302020204" pitchFamily="66" charset="0"/>
              </a:rPr>
              <a:t>μια συνέχεια στη λειτουργία </a:t>
            </a:r>
            <a:r>
              <a:rPr lang="el-GR" sz="2000" dirty="0" smtClean="0">
                <a:latin typeface="Comic Sans MS" panose="030F0702030302020204" pitchFamily="66" charset="0"/>
              </a:rPr>
              <a:t>της</a:t>
            </a:r>
            <a:r>
              <a:rPr lang="el-GR" sz="2000" dirty="0">
                <a:latin typeface="Comic Sans MS" panose="030F0702030302020204" pitchFamily="66" charset="0"/>
              </a:rPr>
              <a:t> </a:t>
            </a:r>
            <a:r>
              <a:rPr lang="el-GR" sz="2000" dirty="0" smtClean="0">
                <a:latin typeface="Comic Sans MS" panose="030F0702030302020204" pitchFamily="66" charset="0"/>
              </a:rPr>
              <a:t>κοινωνίας</a:t>
            </a:r>
            <a:r>
              <a:rPr lang="el-GR" sz="2000" dirty="0" smtClean="0">
                <a:latin typeface="Comic Sans MS" panose="030F0702030302020204" pitchFamily="66" charset="0"/>
              </a:rPr>
              <a:t>. </a:t>
            </a:r>
            <a:r>
              <a:rPr lang="el-GR" sz="2000" dirty="0">
                <a:latin typeface="Comic Sans MS" panose="030F0702030302020204" pitchFamily="66" charset="0"/>
              </a:rPr>
              <a:t>Στοιχείο αυτής της κανονικότητας αποτελεί και η επαναλειτουργία του σχολείου σε συνθήκες </a:t>
            </a:r>
            <a:r>
              <a:rPr lang="el-GR" sz="2000" dirty="0" smtClean="0">
                <a:latin typeface="Comic Sans MS" panose="030F0702030302020204" pitchFamily="66" charset="0"/>
              </a:rPr>
              <a:t>ασφάλειας</a:t>
            </a:r>
          </a:p>
          <a:p>
            <a:pPr algn="just">
              <a:lnSpc>
                <a:spcPct val="150000"/>
              </a:lnSpc>
            </a:pPr>
            <a:r>
              <a:rPr lang="el-GR" sz="2000" dirty="0" smtClean="0">
                <a:latin typeface="Comic Sans MS" panose="030F0702030302020204" pitchFamily="66" charset="0"/>
              </a:rPr>
              <a:t>Η </a:t>
            </a:r>
            <a:r>
              <a:rPr lang="el-GR" sz="2000" dirty="0">
                <a:latin typeface="Comic Sans MS" panose="030F0702030302020204" pitchFamily="66" charset="0"/>
              </a:rPr>
              <a:t>επιστροφή στο σχολείο </a:t>
            </a:r>
            <a:r>
              <a:rPr lang="el-GR" sz="2000" dirty="0" smtClean="0">
                <a:latin typeface="Comic Sans MS" panose="030F0702030302020204" pitchFamily="66" charset="0"/>
              </a:rPr>
              <a:t>δεν αποτελεί </a:t>
            </a:r>
            <a:r>
              <a:rPr lang="el-GR" sz="2000" dirty="0" smtClean="0">
                <a:latin typeface="Comic Sans MS" panose="030F0702030302020204" pitchFamily="66" charset="0"/>
              </a:rPr>
              <a:t>μία </a:t>
            </a:r>
            <a:r>
              <a:rPr lang="el-GR" sz="2000" dirty="0">
                <a:latin typeface="Comic Sans MS" panose="030F0702030302020204" pitchFamily="66" charset="0"/>
              </a:rPr>
              <a:t>απλή συνέχεια της εκπαιδευτικής διαδικασίας. θα πρέπει να περιοριστεί η γνωστική διεργασία και να δοθεί περισσότερη έμφαση στην ψυχολογική διεργασία του </a:t>
            </a:r>
            <a:r>
              <a:rPr lang="el-GR" sz="2000" dirty="0" smtClean="0">
                <a:latin typeface="Comic Sans MS" panose="030F0702030302020204" pitchFamily="66" charset="0"/>
              </a:rPr>
              <a:t>τραύματος</a:t>
            </a:r>
          </a:p>
          <a:p>
            <a:pPr algn="just">
              <a:lnSpc>
                <a:spcPct val="150000"/>
              </a:lnSpc>
            </a:pPr>
            <a:r>
              <a:rPr lang="el-GR" sz="2000" dirty="0">
                <a:latin typeface="Comic Sans MS" panose="030F0702030302020204" pitchFamily="66" charset="0"/>
              </a:rPr>
              <a:t> </a:t>
            </a:r>
            <a:r>
              <a:rPr lang="el-GR" sz="2000" dirty="0" smtClean="0">
                <a:latin typeface="Comic Sans MS" panose="030F0702030302020204" pitchFamily="66" charset="0"/>
              </a:rPr>
              <a:t>Ο εκπαιδευτικός μπορεί </a:t>
            </a:r>
            <a:r>
              <a:rPr lang="el-GR" sz="2000" dirty="0">
                <a:latin typeface="Comic Sans MS" panose="030F0702030302020204" pitchFamily="66" charset="0"/>
              </a:rPr>
              <a:t>να λειτουργήσει εξισορροπιστικά, ειδικά σε περιπτώσεις όπου η οικογένεια αδυνατεί να </a:t>
            </a:r>
            <a:r>
              <a:rPr lang="el-GR" sz="2000" dirty="0" smtClean="0">
                <a:latin typeface="Comic Sans MS" panose="030F0702030302020204" pitchFamily="66" charset="0"/>
              </a:rPr>
              <a:t>υποστηρίξει την ψυχολογική </a:t>
            </a:r>
            <a:r>
              <a:rPr lang="el-GR" sz="2000" dirty="0">
                <a:latin typeface="Comic Sans MS" panose="030F0702030302020204" pitchFamily="66" charset="0"/>
              </a:rPr>
              <a:t>διεργασία του </a:t>
            </a:r>
            <a:r>
              <a:rPr lang="el-GR" sz="2000" dirty="0" smtClean="0">
                <a:latin typeface="Comic Sans MS" panose="030F0702030302020204" pitchFamily="66" charset="0"/>
              </a:rPr>
              <a:t>τραύματος του παιδιού.</a:t>
            </a:r>
            <a:endParaRPr lang="el-GR" sz="2000" dirty="0">
              <a:latin typeface="Comic Sans MS" panose="030F0702030302020204" pitchFamily="66" charset="0"/>
            </a:endParaRPr>
          </a:p>
        </p:txBody>
      </p:sp>
    </p:spTree>
    <p:extLst>
      <p:ext uri="{BB962C8B-B14F-4D97-AF65-F5344CB8AC3E}">
        <p14:creationId xmlns:p14="http://schemas.microsoft.com/office/powerpoint/2010/main" val="40662527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413095"/>
            <a:ext cx="8911687" cy="923336"/>
          </a:xfrm>
        </p:spPr>
        <p:txBody>
          <a:bodyPr/>
          <a:lstStyle/>
          <a:p>
            <a:r>
              <a:rPr lang="el-GR" dirty="0" smtClean="0">
                <a:latin typeface="Comic Sans MS" panose="030F0702030302020204" pitchFamily="66" charset="0"/>
              </a:rPr>
              <a:t>Σχολείο και τραύμα</a:t>
            </a:r>
            <a:endParaRPr lang="el-GR" dirty="0">
              <a:latin typeface="Comic Sans MS" panose="030F0702030302020204" pitchFamily="66" charset="0"/>
            </a:endParaRPr>
          </a:p>
        </p:txBody>
      </p:sp>
      <p:sp>
        <p:nvSpPr>
          <p:cNvPr id="3" name="Θέση περιεχομένου 2"/>
          <p:cNvSpPr>
            <a:spLocks noGrp="1"/>
          </p:cNvSpPr>
          <p:nvPr>
            <p:ph idx="1"/>
          </p:nvPr>
        </p:nvSpPr>
        <p:spPr>
          <a:xfrm>
            <a:off x="2589212" y="1336431"/>
            <a:ext cx="8915400" cy="5317811"/>
          </a:xfrm>
        </p:spPr>
        <p:txBody>
          <a:bodyPr>
            <a:normAutofit fontScale="92500" lnSpcReduction="10000"/>
          </a:bodyPr>
          <a:lstStyle/>
          <a:p>
            <a:pPr>
              <a:lnSpc>
                <a:spcPct val="150000"/>
              </a:lnSpc>
            </a:pPr>
            <a:r>
              <a:rPr lang="el-GR" sz="2400" dirty="0" smtClean="0">
                <a:latin typeface="Comic Sans MS" panose="030F0702030302020204" pitchFamily="66" charset="0"/>
              </a:rPr>
              <a:t>Η επεξεργασία </a:t>
            </a:r>
            <a:r>
              <a:rPr lang="el-GR" sz="2400" dirty="0">
                <a:latin typeface="Comic Sans MS" panose="030F0702030302020204" pitchFamily="66" charset="0"/>
              </a:rPr>
              <a:t>του τραύματος είναι μια μακρόχρονη διαδικασία η οποία </a:t>
            </a:r>
            <a:r>
              <a:rPr lang="el-GR" sz="2400" dirty="0" smtClean="0">
                <a:latin typeface="Comic Sans MS" panose="030F0702030302020204" pitchFamily="66" charset="0"/>
              </a:rPr>
              <a:t>απαιτεί </a:t>
            </a:r>
            <a:r>
              <a:rPr lang="el-GR" sz="2400" dirty="0">
                <a:latin typeface="Comic Sans MS" panose="030F0702030302020204" pitchFamily="66" charset="0"/>
              </a:rPr>
              <a:t>μια επαναλαμβανόμενη </a:t>
            </a:r>
            <a:r>
              <a:rPr lang="el-GR" sz="2400" dirty="0" smtClean="0">
                <a:latin typeface="Comic Sans MS" panose="030F0702030302020204" pitchFamily="66" charset="0"/>
              </a:rPr>
              <a:t>ενασχόληση</a:t>
            </a:r>
            <a:r>
              <a:rPr lang="el-GR" sz="2400" dirty="0">
                <a:latin typeface="Comic Sans MS" panose="030F0702030302020204" pitchFamily="66" charset="0"/>
              </a:rPr>
              <a:t>.</a:t>
            </a:r>
            <a:endParaRPr lang="el-GR" sz="2400" dirty="0" smtClean="0">
              <a:latin typeface="Comic Sans MS" panose="030F0702030302020204" pitchFamily="66" charset="0"/>
            </a:endParaRPr>
          </a:p>
          <a:p>
            <a:pPr>
              <a:lnSpc>
                <a:spcPct val="150000"/>
              </a:lnSpc>
            </a:pPr>
            <a:r>
              <a:rPr lang="el-GR" sz="2400" dirty="0" smtClean="0">
                <a:latin typeface="Comic Sans MS" panose="030F0702030302020204" pitchFamily="66" charset="0"/>
              </a:rPr>
              <a:t>Το μοίρασμα της </a:t>
            </a:r>
            <a:r>
              <a:rPr lang="el-GR" sz="2400" dirty="0">
                <a:latin typeface="Comic Sans MS" panose="030F0702030302020204" pitchFamily="66" charset="0"/>
              </a:rPr>
              <a:t>τραυματικής εμπειρίας μπορεί να βοηθήσει στην επούλωσή </a:t>
            </a:r>
            <a:r>
              <a:rPr lang="el-GR" sz="2400" dirty="0" smtClean="0">
                <a:latin typeface="Comic Sans MS" panose="030F0702030302020204" pitchFamily="66" charset="0"/>
              </a:rPr>
              <a:t>της.</a:t>
            </a:r>
          </a:p>
          <a:p>
            <a:pPr>
              <a:lnSpc>
                <a:spcPct val="150000"/>
              </a:lnSpc>
            </a:pPr>
            <a:r>
              <a:rPr lang="el-GR" sz="2400" dirty="0">
                <a:latin typeface="Comic Sans MS" panose="030F0702030302020204" pitchFamily="66" charset="0"/>
              </a:rPr>
              <a:t> </a:t>
            </a:r>
            <a:r>
              <a:rPr lang="el-GR" sz="2400" dirty="0" smtClean="0">
                <a:latin typeface="Comic Sans MS" panose="030F0702030302020204" pitchFamily="66" charset="0"/>
              </a:rPr>
              <a:t>Ο </a:t>
            </a:r>
            <a:r>
              <a:rPr lang="el-GR" sz="2400" dirty="0">
                <a:latin typeface="Comic Sans MS" panose="030F0702030302020204" pitchFamily="66" charset="0"/>
              </a:rPr>
              <a:t>τρόπος μοιράσματος θα πρέπει </a:t>
            </a:r>
            <a:r>
              <a:rPr lang="el-GR" sz="2400" dirty="0" smtClean="0">
                <a:latin typeface="Comic Sans MS" panose="030F0702030302020204" pitchFamily="66" charset="0"/>
              </a:rPr>
              <a:t>διαφοροποιείται ανάλογα με την ηλικία: τα </a:t>
            </a:r>
            <a:r>
              <a:rPr lang="el-GR" sz="2400" dirty="0">
                <a:latin typeface="Comic Sans MS" panose="030F0702030302020204" pitchFamily="66" charset="0"/>
              </a:rPr>
              <a:t>μικρότερα παιδιά </a:t>
            </a:r>
            <a:r>
              <a:rPr lang="el-GR" sz="2400" dirty="0" smtClean="0">
                <a:latin typeface="Comic Sans MS" panose="030F0702030302020204" pitchFamily="66" charset="0"/>
              </a:rPr>
              <a:t>μπορούν </a:t>
            </a:r>
            <a:r>
              <a:rPr lang="el-GR" sz="2400" dirty="0">
                <a:latin typeface="Comic Sans MS" panose="030F0702030302020204" pitchFamily="66" charset="0"/>
              </a:rPr>
              <a:t>να εκφραστούν καλύτερα </a:t>
            </a:r>
            <a:r>
              <a:rPr lang="el-GR" sz="2400" dirty="0" smtClean="0">
                <a:latin typeface="Comic Sans MS" panose="030F0702030302020204" pitchFamily="66" charset="0"/>
              </a:rPr>
              <a:t>με </a:t>
            </a:r>
            <a:r>
              <a:rPr lang="el-GR" sz="2400" dirty="0">
                <a:latin typeface="Comic Sans MS" panose="030F0702030302020204" pitchFamily="66" charset="0"/>
              </a:rPr>
              <a:t>λιγότερο </a:t>
            </a:r>
            <a:r>
              <a:rPr lang="el-GR" sz="2400" dirty="0" smtClean="0">
                <a:latin typeface="Comic Sans MS" panose="030F0702030302020204" pitchFamily="66" charset="0"/>
              </a:rPr>
              <a:t>λεκτικούς τρόπους, </a:t>
            </a:r>
            <a:r>
              <a:rPr lang="el-GR" sz="2400" dirty="0">
                <a:latin typeface="Comic Sans MS" panose="030F0702030302020204" pitchFamily="66" charset="0"/>
              </a:rPr>
              <a:t>όπως είναι οι ζωγραφιές και το αυθόρμητο </a:t>
            </a:r>
            <a:r>
              <a:rPr lang="el-GR" sz="2400" dirty="0" smtClean="0">
                <a:latin typeface="Comic Sans MS" panose="030F0702030302020204" pitchFamily="66" charset="0"/>
              </a:rPr>
              <a:t>παιχνίδι</a:t>
            </a:r>
            <a:r>
              <a:rPr lang="el-GR" sz="2400" dirty="0">
                <a:latin typeface="Comic Sans MS" panose="030F0702030302020204" pitchFamily="66" charset="0"/>
              </a:rPr>
              <a:t>. </a:t>
            </a:r>
            <a:r>
              <a:rPr lang="el-GR" sz="2400" dirty="0" smtClean="0">
                <a:latin typeface="Comic Sans MS" panose="030F0702030302020204" pitchFamily="66" charset="0"/>
              </a:rPr>
              <a:t>Τα </a:t>
            </a:r>
            <a:r>
              <a:rPr lang="el-GR" sz="2400" dirty="0">
                <a:latin typeface="Comic Sans MS" panose="030F0702030302020204" pitchFamily="66" charset="0"/>
              </a:rPr>
              <a:t>μεγαλύτερα παιδιά του δημοτικού και οι έφηβοι μπορούν να εκφραστούν μέσα από το λόγο και </a:t>
            </a:r>
            <a:r>
              <a:rPr lang="el-GR" sz="2400" dirty="0" smtClean="0">
                <a:latin typeface="Comic Sans MS" panose="030F0702030302020204" pitchFamily="66" charset="0"/>
              </a:rPr>
              <a:t>τις οργανωμένες </a:t>
            </a:r>
            <a:r>
              <a:rPr lang="el-GR" sz="2400" dirty="0">
                <a:latin typeface="Comic Sans MS" panose="030F0702030302020204" pitchFamily="66" charset="0"/>
              </a:rPr>
              <a:t>δραστηριότητες. </a:t>
            </a:r>
          </a:p>
        </p:txBody>
      </p:sp>
    </p:spTree>
    <p:extLst>
      <p:ext uri="{BB962C8B-B14F-4D97-AF65-F5344CB8AC3E}">
        <p14:creationId xmlns:p14="http://schemas.microsoft.com/office/powerpoint/2010/main" val="2482704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244099"/>
            <a:ext cx="8911687" cy="1280890"/>
          </a:xfrm>
        </p:spPr>
        <p:txBody>
          <a:bodyPr/>
          <a:lstStyle/>
          <a:p>
            <a:r>
              <a:rPr lang="el-GR" dirty="0" smtClean="0">
                <a:latin typeface="Comic Sans MS" panose="030F0702030302020204" pitchFamily="66" charset="0"/>
              </a:rPr>
              <a:t>Παραδείγματα βιωματικών ασκήσεων για μικρά παιδιά </a:t>
            </a:r>
            <a:endParaRPr lang="el-GR" dirty="0">
              <a:latin typeface="Comic Sans MS" panose="030F0702030302020204" pitchFamily="66" charset="0"/>
            </a:endParaRPr>
          </a:p>
        </p:txBody>
      </p:sp>
      <p:sp>
        <p:nvSpPr>
          <p:cNvPr id="3" name="Θέση περιεχομένου 2"/>
          <p:cNvSpPr>
            <a:spLocks noGrp="1"/>
          </p:cNvSpPr>
          <p:nvPr>
            <p:ph idx="1"/>
          </p:nvPr>
        </p:nvSpPr>
        <p:spPr>
          <a:xfrm>
            <a:off x="2589212" y="1524989"/>
            <a:ext cx="8915400" cy="4970813"/>
          </a:xfrm>
        </p:spPr>
        <p:txBody>
          <a:bodyPr>
            <a:normAutofit/>
          </a:bodyPr>
          <a:lstStyle/>
          <a:p>
            <a:pPr marL="0" indent="0">
              <a:buNone/>
            </a:pPr>
            <a:r>
              <a:rPr lang="el-GR" sz="2800" b="1" dirty="0" smtClean="0">
                <a:latin typeface="Comic Sans MS" panose="030F0702030302020204" pitchFamily="66" charset="0"/>
              </a:rPr>
              <a:t>				Το ζωάκι και η φωλιά του</a:t>
            </a:r>
          </a:p>
          <a:p>
            <a:r>
              <a:rPr lang="el-GR" sz="2800" dirty="0" smtClean="0">
                <a:latin typeface="Comic Sans MS" panose="030F0702030302020204" pitchFamily="66" charset="0"/>
              </a:rPr>
              <a:t>Ζητήστε από τα παιδιά να ταυτιστούν με ένα ζώο που αγαπούν</a:t>
            </a:r>
          </a:p>
          <a:p>
            <a:endParaRPr lang="el-GR" sz="2800" dirty="0" smtClean="0">
              <a:latin typeface="Comic Sans MS" panose="030F0702030302020204" pitchFamily="66" charset="0"/>
            </a:endParaRPr>
          </a:p>
          <a:p>
            <a:r>
              <a:rPr lang="el-GR" sz="2800" dirty="0">
                <a:latin typeface="Comic Sans MS" panose="030F0702030302020204" pitchFamily="66" charset="0"/>
              </a:rPr>
              <a:t> </a:t>
            </a:r>
            <a:r>
              <a:rPr lang="el-GR" sz="2800" dirty="0" smtClean="0">
                <a:latin typeface="Comic Sans MS" panose="030F0702030302020204" pitchFamily="66" charset="0"/>
              </a:rPr>
              <a:t>Ρωτήστε πού μένουν και με ποιους</a:t>
            </a:r>
          </a:p>
          <a:p>
            <a:pPr marL="0" indent="0">
              <a:buNone/>
            </a:pPr>
            <a:endParaRPr lang="el-GR" sz="2800" dirty="0">
              <a:latin typeface="Comic Sans MS" panose="030F0702030302020204" pitchFamily="66" charset="0"/>
            </a:endParaRPr>
          </a:p>
          <a:p>
            <a:r>
              <a:rPr lang="el-GR" sz="2800" dirty="0" smtClean="0">
                <a:latin typeface="Comic Sans MS" panose="030F0702030302020204" pitchFamily="66" charset="0"/>
              </a:rPr>
              <a:t>Πώς είναι η  φωλιά τους</a:t>
            </a:r>
          </a:p>
          <a:p>
            <a:endParaRPr lang="el-GR" sz="2800" dirty="0">
              <a:latin typeface="Comic Sans MS" panose="030F0702030302020204" pitchFamily="66" charset="0"/>
            </a:endParaRPr>
          </a:p>
          <a:p>
            <a:r>
              <a:rPr lang="el-GR" sz="2800" dirty="0" smtClean="0">
                <a:latin typeface="Comic Sans MS" panose="030F0702030302020204" pitchFamily="66" charset="0"/>
              </a:rPr>
              <a:t>Τι τους φοβίζει όταν βρίσκονται μέσα </a:t>
            </a:r>
            <a:r>
              <a:rPr lang="el-GR" sz="2800" dirty="0" smtClean="0">
                <a:latin typeface="Comic Sans MS" panose="030F0702030302020204" pitchFamily="66" charset="0"/>
              </a:rPr>
              <a:t>στη φωλιά</a:t>
            </a:r>
            <a:endParaRPr lang="el-GR" sz="2800" dirty="0" smtClean="0">
              <a:latin typeface="Comic Sans MS" panose="030F0702030302020204" pitchFamily="66" charset="0"/>
            </a:endParaRPr>
          </a:p>
          <a:p>
            <a:endParaRPr lang="el-GR" sz="2800" dirty="0" smtClean="0">
              <a:latin typeface="Comic Sans MS" panose="030F0702030302020204" pitchFamily="66" charset="0"/>
            </a:endParaRPr>
          </a:p>
          <a:p>
            <a:endParaRPr lang="el-GR" sz="2800" dirty="0">
              <a:latin typeface="Comic Sans MS" panose="030F0702030302020204" pitchFamily="66" charset="0"/>
            </a:endParaRPr>
          </a:p>
          <a:p>
            <a:endParaRPr lang="el-GR" sz="2800" dirty="0">
              <a:latin typeface="Comic Sans MS" panose="030F0702030302020204" pitchFamily="66" charset="0"/>
            </a:endParaRPr>
          </a:p>
        </p:txBody>
      </p:sp>
    </p:spTree>
    <p:extLst>
      <p:ext uri="{BB962C8B-B14F-4D97-AF65-F5344CB8AC3E}">
        <p14:creationId xmlns:p14="http://schemas.microsoft.com/office/powerpoint/2010/main" val="42856864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black">
                    <a:lumMod val="85000"/>
                    <a:lumOff val="15000"/>
                  </a:prstClr>
                </a:solidFill>
                <a:latin typeface="Comic Sans MS" panose="030F0702030302020204" pitchFamily="66" charset="0"/>
              </a:rPr>
              <a:t>Παραδείγματα βιωματικών ασκήσεων για μικρά παιδιά </a:t>
            </a:r>
            <a:endParaRPr lang="el-GR" dirty="0"/>
          </a:p>
        </p:txBody>
      </p:sp>
      <p:sp>
        <p:nvSpPr>
          <p:cNvPr id="3" name="Θέση περιεχομένου 2"/>
          <p:cNvSpPr>
            <a:spLocks noGrp="1"/>
          </p:cNvSpPr>
          <p:nvPr>
            <p:ph idx="1"/>
          </p:nvPr>
        </p:nvSpPr>
        <p:spPr/>
        <p:txBody>
          <a:bodyPr>
            <a:normAutofit/>
          </a:bodyPr>
          <a:lstStyle/>
          <a:p>
            <a:r>
              <a:rPr lang="el-GR" sz="2400" dirty="0" smtClean="0">
                <a:latin typeface="Comic Sans MS" panose="030F0702030302020204" pitchFamily="66" charset="0"/>
              </a:rPr>
              <a:t>Πώς είναι οι σχέσεις ανάμεσα στα μέλη της οικογένειας των ζώων</a:t>
            </a:r>
          </a:p>
          <a:p>
            <a:endParaRPr lang="el-GR" sz="2400" dirty="0">
              <a:latin typeface="Comic Sans MS" panose="030F0702030302020204" pitchFamily="66" charset="0"/>
            </a:endParaRPr>
          </a:p>
          <a:p>
            <a:r>
              <a:rPr lang="el-GR" sz="2400" dirty="0" smtClean="0">
                <a:latin typeface="Comic Sans MS" panose="030F0702030302020204" pitchFamily="66" charset="0"/>
              </a:rPr>
              <a:t>Π</a:t>
            </a:r>
            <a:r>
              <a:rPr lang="el-GR" sz="2400" dirty="0">
                <a:latin typeface="Comic Sans MS" panose="030F0702030302020204" pitchFamily="66" charset="0"/>
              </a:rPr>
              <a:t>ο</a:t>
            </a:r>
            <a:r>
              <a:rPr lang="el-GR" sz="2400" dirty="0" smtClean="0">
                <a:latin typeface="Comic Sans MS" panose="030F0702030302020204" pitchFamily="66" charset="0"/>
              </a:rPr>
              <a:t>ιος είναι  ο πιο δυνατός;</a:t>
            </a:r>
          </a:p>
          <a:p>
            <a:endParaRPr lang="el-GR" sz="2400" dirty="0">
              <a:latin typeface="Comic Sans MS" panose="030F0702030302020204" pitchFamily="66" charset="0"/>
            </a:endParaRPr>
          </a:p>
          <a:p>
            <a:r>
              <a:rPr lang="el-GR" sz="2400" dirty="0" smtClean="0">
                <a:latin typeface="Comic Sans MS" panose="030F0702030302020204" pitchFamily="66" charset="0"/>
              </a:rPr>
              <a:t>Ποιος είναι αυτός που μπορεί να τα βοηθήσει αν υπάρξει </a:t>
            </a:r>
            <a:r>
              <a:rPr lang="el-GR" sz="2400" dirty="0" smtClean="0">
                <a:latin typeface="Comic Sans MS" panose="030F0702030302020204" pitchFamily="66" charset="0"/>
              </a:rPr>
              <a:t>ανάγκη;</a:t>
            </a:r>
            <a:endParaRPr lang="el-GR" sz="2400" dirty="0">
              <a:latin typeface="Comic Sans MS" panose="030F0702030302020204" pitchFamily="66" charset="0"/>
            </a:endParaRPr>
          </a:p>
        </p:txBody>
      </p:sp>
    </p:spTree>
    <p:extLst>
      <p:ext uri="{BB962C8B-B14F-4D97-AF65-F5344CB8AC3E}">
        <p14:creationId xmlns:p14="http://schemas.microsoft.com/office/powerpoint/2010/main" val="39739362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black">
                    <a:lumMod val="85000"/>
                    <a:lumOff val="15000"/>
                  </a:prstClr>
                </a:solidFill>
                <a:latin typeface="Comic Sans MS" panose="030F0702030302020204" pitchFamily="66" charset="0"/>
              </a:rPr>
              <a:t>Παραδείγματα βιωματικών ασκήσεων για μικρά παιδιά </a:t>
            </a:r>
            <a:endParaRPr lang="el-GR" dirty="0"/>
          </a:p>
        </p:txBody>
      </p:sp>
      <p:sp>
        <p:nvSpPr>
          <p:cNvPr id="3" name="Θέση περιεχομένου 2"/>
          <p:cNvSpPr>
            <a:spLocks noGrp="1"/>
          </p:cNvSpPr>
          <p:nvPr>
            <p:ph idx="1"/>
          </p:nvPr>
        </p:nvSpPr>
        <p:spPr>
          <a:xfrm>
            <a:off x="2589212" y="2133600"/>
            <a:ext cx="8915400" cy="4480956"/>
          </a:xfrm>
        </p:spPr>
        <p:txBody>
          <a:bodyPr/>
          <a:lstStyle/>
          <a:p>
            <a:pPr marL="0" indent="0">
              <a:buNone/>
            </a:pPr>
            <a:r>
              <a:rPr lang="el-GR" sz="2400" dirty="0" smtClean="0">
                <a:latin typeface="Comic Sans MS" panose="030F0702030302020204" pitchFamily="66" charset="0"/>
              </a:rPr>
              <a:t>								</a:t>
            </a:r>
            <a:r>
              <a:rPr lang="el-GR" sz="2800" b="1" dirty="0" smtClean="0">
                <a:latin typeface="Comic Sans MS" panose="030F0702030302020204" pitchFamily="66" charset="0"/>
              </a:rPr>
              <a:t>Υπερήρωες</a:t>
            </a:r>
          </a:p>
          <a:p>
            <a:pPr marL="0" indent="0">
              <a:buNone/>
            </a:pPr>
            <a:endParaRPr lang="el-GR" sz="2400" dirty="0">
              <a:latin typeface="Comic Sans MS" panose="030F0702030302020204" pitchFamily="66" charset="0"/>
            </a:endParaRPr>
          </a:p>
          <a:p>
            <a:r>
              <a:rPr lang="el-GR" sz="2400" dirty="0" smtClean="0">
                <a:latin typeface="Comic Sans MS" panose="030F0702030302020204" pitchFamily="66" charset="0"/>
              </a:rPr>
              <a:t>Ζητήστε από τα παιδιά να ταυτιστούν με κάποιο υπερήρωα</a:t>
            </a:r>
          </a:p>
          <a:p>
            <a:endParaRPr lang="el-GR" sz="2400" dirty="0">
              <a:latin typeface="Comic Sans MS" panose="030F0702030302020204" pitchFamily="66" charset="0"/>
            </a:endParaRPr>
          </a:p>
          <a:p>
            <a:r>
              <a:rPr lang="el-GR" sz="2400" dirty="0" smtClean="0">
                <a:latin typeface="Comic Sans MS" panose="030F0702030302020204" pitchFamily="66" charset="0"/>
              </a:rPr>
              <a:t>Ποιους κινδύνους καλείται να αντιμετωπίσει;</a:t>
            </a:r>
          </a:p>
          <a:p>
            <a:endParaRPr lang="el-GR" sz="2400" dirty="0">
              <a:latin typeface="Comic Sans MS" panose="030F0702030302020204" pitchFamily="66" charset="0"/>
            </a:endParaRPr>
          </a:p>
          <a:p>
            <a:r>
              <a:rPr lang="el-GR" sz="2400" dirty="0" smtClean="0">
                <a:latin typeface="Comic Sans MS" panose="030F0702030302020204" pitchFamily="66" charset="0"/>
              </a:rPr>
              <a:t>Ποιο είναι οι σύμμαχοί του;</a:t>
            </a:r>
          </a:p>
          <a:p>
            <a:pPr marL="0" indent="0">
              <a:buNone/>
            </a:pPr>
            <a:endParaRPr lang="el-GR" sz="2400" dirty="0">
              <a:latin typeface="Comic Sans MS" panose="030F0702030302020204" pitchFamily="66" charset="0"/>
            </a:endParaRPr>
          </a:p>
          <a:p>
            <a:r>
              <a:rPr lang="el-GR" sz="2400" dirty="0" smtClean="0">
                <a:latin typeface="Comic Sans MS" panose="030F0702030302020204" pitchFamily="66" charset="0"/>
              </a:rPr>
              <a:t>Ποιο μπορούν να τον βοηθήσουν</a:t>
            </a:r>
          </a:p>
          <a:p>
            <a:endParaRPr lang="el-GR" dirty="0"/>
          </a:p>
          <a:p>
            <a:endParaRPr lang="el-GR" dirty="0" smtClean="0"/>
          </a:p>
          <a:p>
            <a:endParaRPr lang="el-GR" dirty="0"/>
          </a:p>
        </p:txBody>
      </p:sp>
    </p:spTree>
    <p:extLst>
      <p:ext uri="{BB962C8B-B14F-4D97-AF65-F5344CB8AC3E}">
        <p14:creationId xmlns:p14="http://schemas.microsoft.com/office/powerpoint/2010/main" val="2319924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black">
                    <a:lumMod val="85000"/>
                    <a:lumOff val="15000"/>
                  </a:prstClr>
                </a:solidFill>
                <a:latin typeface="Comic Sans MS" panose="030F0702030302020204" pitchFamily="66" charset="0"/>
              </a:rPr>
              <a:t>Παραδείγματα βιωματικών ασκήσεων για μικρά παιδιά </a:t>
            </a:r>
            <a:endParaRPr lang="el-GR" dirty="0"/>
          </a:p>
        </p:txBody>
      </p:sp>
      <p:graphicFrame>
        <p:nvGraphicFramePr>
          <p:cNvPr id="4" name="Θέση περιεχομένου 3"/>
          <p:cNvGraphicFramePr>
            <a:graphicFrameLocks noGrp="1" noChangeAspect="1"/>
          </p:cNvGraphicFramePr>
          <p:nvPr>
            <p:ph idx="1"/>
            <p:extLst>
              <p:ext uri="{D42A27DB-BD31-4B8C-83A1-F6EECF244321}">
                <p14:modId xmlns:p14="http://schemas.microsoft.com/office/powerpoint/2010/main" val="2098195292"/>
              </p:ext>
            </p:extLst>
          </p:nvPr>
        </p:nvGraphicFramePr>
        <p:xfrm>
          <a:off x="2398816" y="2133599"/>
          <a:ext cx="7092847" cy="4362203"/>
        </p:xfrm>
        <a:graphic>
          <a:graphicData uri="http://schemas.openxmlformats.org/presentationml/2006/ole">
            <mc:AlternateContent xmlns:mc="http://schemas.openxmlformats.org/markup-compatibility/2006">
              <mc:Choice xmlns:v="urn:schemas-microsoft-com:vml" Requires="v">
                <p:oleObj spid="_x0000_s1037" name="Acrobat Document" r:id="rId3" imgW="7543523" imgH="5829300" progId="AcroExch.Document.DC">
                  <p:embed/>
                </p:oleObj>
              </mc:Choice>
              <mc:Fallback>
                <p:oleObj name="Acrobat Document" r:id="rId3" imgW="7543523" imgH="5829300" progId="AcroExch.Document.DC">
                  <p:embed/>
                  <p:pic>
                    <p:nvPicPr>
                      <p:cNvPr id="0" name=""/>
                      <p:cNvPicPr/>
                      <p:nvPr/>
                    </p:nvPicPr>
                    <p:blipFill>
                      <a:blip r:embed="rId4"/>
                      <a:stretch>
                        <a:fillRect/>
                      </a:stretch>
                    </p:blipFill>
                    <p:spPr>
                      <a:xfrm>
                        <a:off x="2398816" y="2133599"/>
                        <a:ext cx="7092847" cy="4362203"/>
                      </a:xfrm>
                      <a:prstGeom prst="rect">
                        <a:avLst/>
                      </a:prstGeom>
                    </p:spPr>
                  </p:pic>
                </p:oleObj>
              </mc:Fallback>
            </mc:AlternateContent>
          </a:graphicData>
        </a:graphic>
      </p:graphicFrame>
    </p:spTree>
    <p:extLst>
      <p:ext uri="{BB962C8B-B14F-4D97-AF65-F5344CB8AC3E}">
        <p14:creationId xmlns:p14="http://schemas.microsoft.com/office/powerpoint/2010/main" val="11101818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141662" y="172848"/>
            <a:ext cx="8911687" cy="1280890"/>
          </a:xfrm>
        </p:spPr>
        <p:txBody>
          <a:bodyPr/>
          <a:lstStyle/>
          <a:p>
            <a:r>
              <a:rPr lang="el-GR" dirty="0">
                <a:solidFill>
                  <a:prstClr val="black">
                    <a:lumMod val="85000"/>
                    <a:lumOff val="15000"/>
                  </a:prstClr>
                </a:solidFill>
                <a:latin typeface="Comic Sans MS" panose="030F0702030302020204" pitchFamily="66" charset="0"/>
              </a:rPr>
              <a:t>Παραδείγματα βιωματικών ασκήσεων για </a:t>
            </a:r>
            <a:r>
              <a:rPr lang="el-GR" dirty="0" smtClean="0">
                <a:solidFill>
                  <a:prstClr val="black">
                    <a:lumMod val="85000"/>
                    <a:lumOff val="15000"/>
                  </a:prstClr>
                </a:solidFill>
                <a:latin typeface="Comic Sans MS" panose="030F0702030302020204" pitchFamily="66" charset="0"/>
              </a:rPr>
              <a:t>μεγάλα παιδιά και εφήβους</a:t>
            </a:r>
            <a:endParaRPr lang="el-GR" dirty="0"/>
          </a:p>
        </p:txBody>
      </p:sp>
      <p:sp>
        <p:nvSpPr>
          <p:cNvPr id="3" name="Θέση περιεχομένου 2"/>
          <p:cNvSpPr>
            <a:spLocks noGrp="1"/>
          </p:cNvSpPr>
          <p:nvPr>
            <p:ph idx="1"/>
          </p:nvPr>
        </p:nvSpPr>
        <p:spPr>
          <a:xfrm>
            <a:off x="1769815" y="1854885"/>
            <a:ext cx="8915400" cy="4374078"/>
          </a:xfrm>
        </p:spPr>
        <p:txBody>
          <a:bodyPr/>
          <a:lstStyle/>
          <a:p>
            <a:endParaRPr lang="el-GR" dirty="0" smtClean="0"/>
          </a:p>
          <a:p>
            <a:pPr marL="0" indent="0">
              <a:buNone/>
            </a:pPr>
            <a:endParaRPr lang="el-GR" dirty="0"/>
          </a:p>
        </p:txBody>
      </p:sp>
      <p:graphicFrame>
        <p:nvGraphicFramePr>
          <p:cNvPr id="10" name="Πίνακας 9"/>
          <p:cNvGraphicFramePr>
            <a:graphicFrameLocks noGrp="1"/>
          </p:cNvGraphicFramePr>
          <p:nvPr>
            <p:extLst>
              <p:ext uri="{D42A27DB-BD31-4B8C-83A1-F6EECF244321}">
                <p14:modId xmlns:p14="http://schemas.microsoft.com/office/powerpoint/2010/main" val="558465681"/>
              </p:ext>
            </p:extLst>
          </p:nvPr>
        </p:nvGraphicFramePr>
        <p:xfrm>
          <a:off x="2315688" y="2114227"/>
          <a:ext cx="9476508" cy="4464553"/>
        </p:xfrm>
        <a:graphic>
          <a:graphicData uri="http://schemas.openxmlformats.org/drawingml/2006/table">
            <a:tbl>
              <a:tblPr firstRow="1" firstCol="1" bandRow="1"/>
              <a:tblGrid>
                <a:gridCol w="4738254"/>
                <a:gridCol w="4738254"/>
              </a:tblGrid>
              <a:tr h="424420">
                <a:tc>
                  <a:txBody>
                    <a:bodyPr/>
                    <a:lstStyle/>
                    <a:p>
                      <a:pPr>
                        <a:lnSpc>
                          <a:spcPct val="107000"/>
                        </a:lnSpc>
                        <a:spcAft>
                          <a:spcPts val="0"/>
                        </a:spcAft>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Αρνητική σκέψη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Ορθολογική αντιδήλωση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6675">
                <a:tc>
                  <a:txBody>
                    <a:bodyPr/>
                    <a:lstStyle/>
                    <a:p>
                      <a:pPr>
                        <a:lnSpc>
                          <a:spcPct val="107000"/>
                        </a:lnSpc>
                        <a:spcAft>
                          <a:spcPts val="0"/>
                        </a:spcAft>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σπίτι μου έχει καταστραφεί</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1800" dirty="0" smtClean="0">
                          <a:effectLst/>
                          <a:latin typeface="Times New Roman" panose="02020603050405020304" pitchFamily="18" charset="0"/>
                          <a:ea typeface="Calibri" panose="020F0502020204030204" pitchFamily="34" charset="0"/>
                          <a:cs typeface="Times New Roman" panose="02020603050405020304" pitchFamily="18" charset="0"/>
                        </a:rPr>
                        <a:t>Παράδειγμα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Ωστόσο είμαστε όλοι στην οικογένειά μου ζωντανοί</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94">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94">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9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94">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94">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94">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94">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9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494">
                <a:tc>
                  <a:txBody>
                    <a:bodyPr/>
                    <a:lstStyle/>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90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l-GR" sz="9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Rectangle 2"/>
          <p:cNvSpPr>
            <a:spLocks noChangeArrowheads="1"/>
          </p:cNvSpPr>
          <p:nvPr/>
        </p:nvSpPr>
        <p:spPr bwMode="auto">
          <a:xfrm>
            <a:off x="3960050" y="1376794"/>
            <a:ext cx="6391275"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1" i="0" u="none" strike="noStrike" cap="none" normalizeH="0" baseline="0" dirty="0" smtClean="0">
                <a:ln>
                  <a:noFill/>
                </a:ln>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Αντιμετωπίζοντας αρνητικές σκέψεις</a:t>
            </a:r>
            <a:endParaRPr kumimoji="0" lang="el-GR" sz="2800" b="0" i="0" u="none" strike="noStrike" cap="none" normalizeH="0" baseline="0" dirty="0" smtClean="0">
              <a:ln>
                <a:noFill/>
              </a:ln>
              <a:solidFill>
                <a:schemeClr val="tx1"/>
              </a:solidFill>
              <a:effectLst/>
              <a:latin typeface="Comic Sans MS" panose="030F0702030302020204"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374535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97921" y="0"/>
            <a:ext cx="8911687" cy="1280890"/>
          </a:xfrm>
        </p:spPr>
        <p:txBody>
          <a:bodyPr/>
          <a:lstStyle/>
          <a:p>
            <a:r>
              <a:rPr lang="el-GR" dirty="0">
                <a:solidFill>
                  <a:prstClr val="black">
                    <a:lumMod val="85000"/>
                    <a:lumOff val="15000"/>
                  </a:prstClr>
                </a:solidFill>
                <a:latin typeface="Comic Sans MS" panose="030F0702030302020204" pitchFamily="66" charset="0"/>
              </a:rPr>
              <a:t>Παραδείγματα βιωματικών ασκήσεων για μεγάλα παιδιά και εφήβους</a:t>
            </a:r>
            <a:endParaRPr lang="el-GR" dirty="0"/>
          </a:p>
        </p:txBody>
      </p:sp>
      <p:sp>
        <p:nvSpPr>
          <p:cNvPr id="3" name="Θέση περιεχομένου 2"/>
          <p:cNvSpPr>
            <a:spLocks noGrp="1"/>
          </p:cNvSpPr>
          <p:nvPr>
            <p:ph idx="1"/>
          </p:nvPr>
        </p:nvSpPr>
        <p:spPr>
          <a:xfrm>
            <a:off x="1900052" y="1280890"/>
            <a:ext cx="9616435" cy="4787401"/>
          </a:xfrm>
        </p:spPr>
        <p:txBody>
          <a:bodyPr>
            <a:noAutofit/>
          </a:bodyPr>
          <a:lstStyle/>
          <a:p>
            <a:pPr>
              <a:lnSpc>
                <a:spcPct val="150000"/>
              </a:lnSpc>
            </a:pPr>
            <a:r>
              <a:rPr lang="el-GR" sz="2400" dirty="0">
                <a:latin typeface="Comic Sans MS" panose="030F0702030302020204" pitchFamily="66" charset="0"/>
              </a:rPr>
              <a:t>Προτρέψτε τα παιδιά να ξεκινήσουν μια συζήτηση σχετικά με το άγχος και τον </a:t>
            </a:r>
            <a:r>
              <a:rPr lang="el-GR" sz="2400" dirty="0" smtClean="0">
                <a:latin typeface="Comic Sans MS" panose="030F0702030302020204" pitchFamily="66" charset="0"/>
              </a:rPr>
              <a:t>φόβο</a:t>
            </a:r>
            <a:r>
              <a:rPr lang="en-US" sz="2400" dirty="0" smtClean="0">
                <a:latin typeface="Comic Sans MS" panose="030F0702030302020204" pitchFamily="66" charset="0"/>
              </a:rPr>
              <a:t>. </a:t>
            </a:r>
            <a:r>
              <a:rPr lang="el-GR" sz="2400" dirty="0" smtClean="0">
                <a:latin typeface="Comic Sans MS" panose="030F0702030302020204" pitchFamily="66" charset="0"/>
              </a:rPr>
              <a:t>Ζητήστε τα να ζωγραφίσουν τον εαυτό τους και στη συνέχεια να απαριθμήσουν </a:t>
            </a:r>
            <a:r>
              <a:rPr lang="el-GR" sz="2400" dirty="0">
                <a:latin typeface="Comic Sans MS" panose="030F0702030302020204" pitchFamily="66" charset="0"/>
              </a:rPr>
              <a:t>τους φόβους τους, να περιγράψουν τις σκέψεις τους για το άγχος, να προσδιορίσουν πού στο σώμα τους αισθάνονται το συναίσθημα </a:t>
            </a:r>
            <a:r>
              <a:rPr lang="el-GR" sz="2400" dirty="0" smtClean="0">
                <a:latin typeface="Comic Sans MS" panose="030F0702030302020204" pitchFamily="66" charset="0"/>
              </a:rPr>
              <a:t>και τέλος </a:t>
            </a:r>
            <a:r>
              <a:rPr lang="el-GR" sz="2400" dirty="0">
                <a:latin typeface="Comic Sans MS" panose="030F0702030302020204" pitchFamily="66" charset="0"/>
              </a:rPr>
              <a:t>να δημιουργήσουν ένα σχέδιο αντιμετώπισης του φόβου στο μέλλον. Ο στόχος </a:t>
            </a:r>
            <a:r>
              <a:rPr lang="el-GR" sz="2400" dirty="0" smtClean="0">
                <a:latin typeface="Comic Sans MS" panose="030F0702030302020204" pitchFamily="66" charset="0"/>
              </a:rPr>
              <a:t>αυτής της άσκησης είναι να εισαχθούν </a:t>
            </a:r>
            <a:r>
              <a:rPr lang="el-GR" sz="2400" dirty="0">
                <a:latin typeface="Comic Sans MS" panose="030F0702030302020204" pitchFamily="66" charset="0"/>
              </a:rPr>
              <a:t>τα παιδιά στην ιδέα ότι οι σκέψεις και τα συναισθήματα συνδέονται και </a:t>
            </a:r>
            <a:r>
              <a:rPr lang="el-GR" sz="2400" dirty="0" smtClean="0">
                <a:latin typeface="Comic Sans MS" panose="030F0702030302020204" pitchFamily="66" charset="0"/>
              </a:rPr>
              <a:t>επίσης να </a:t>
            </a:r>
            <a:r>
              <a:rPr lang="el-GR" sz="2400" dirty="0">
                <a:latin typeface="Comic Sans MS" panose="030F0702030302020204" pitchFamily="66" charset="0"/>
              </a:rPr>
              <a:t>αυξήσουν την ευαισθητοποίηση για τα συναισθήματά </a:t>
            </a:r>
            <a:r>
              <a:rPr lang="el-GR" sz="2400" dirty="0" smtClean="0">
                <a:latin typeface="Comic Sans MS" panose="030F0702030302020204" pitchFamily="66" charset="0"/>
              </a:rPr>
              <a:t>τους.</a:t>
            </a:r>
            <a:endParaRPr lang="el-GR" sz="2400" dirty="0">
              <a:latin typeface="Comic Sans MS" panose="030F0702030302020204" pitchFamily="66" charset="0"/>
            </a:endParaRPr>
          </a:p>
        </p:txBody>
      </p:sp>
    </p:spTree>
    <p:extLst>
      <p:ext uri="{BB962C8B-B14F-4D97-AF65-F5344CB8AC3E}">
        <p14:creationId xmlns:p14="http://schemas.microsoft.com/office/powerpoint/2010/main" val="25458305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100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319793" y="184723"/>
            <a:ext cx="8911687" cy="1062186"/>
          </a:xfrm>
        </p:spPr>
        <p:txBody>
          <a:bodyPr>
            <a:normAutofit fontScale="90000"/>
          </a:bodyPr>
          <a:lstStyle/>
          <a:p>
            <a:r>
              <a:rPr lang="el-GR" sz="3200" dirty="0">
                <a:solidFill>
                  <a:prstClr val="black">
                    <a:lumMod val="85000"/>
                    <a:lumOff val="15000"/>
                  </a:prstClr>
                </a:solidFill>
                <a:latin typeface="Comic Sans MS" panose="030F0702030302020204" pitchFamily="66" charset="0"/>
              </a:rPr>
              <a:t>Παραδείγματα βιωματικών ασκήσεων για μεγάλα παιδιά και εφήβους</a:t>
            </a:r>
            <a:endParaRPr lang="el-GR" sz="3200" dirty="0"/>
          </a:p>
        </p:txBody>
      </p:sp>
      <p:pic>
        <p:nvPicPr>
          <p:cNvPr id="5" name="Θέση περιεχομένου 4" descr="my-fears.pdf (SECURED) - Adobe Acrobat Reader DC (32-bit)"/>
          <p:cNvPicPr>
            <a:picLocks noGrp="1" noChangeAspect="1"/>
          </p:cNvPicPr>
          <p:nvPr>
            <p:ph idx="1"/>
          </p:nvPr>
        </p:nvPicPr>
        <p:blipFill rotWithShape="1">
          <a:blip r:embed="rId2">
            <a:extLst>
              <a:ext uri="{28A0092B-C50C-407E-A947-70E740481C1C}">
                <a14:useLocalDpi xmlns:a14="http://schemas.microsoft.com/office/drawing/2010/main" val="0"/>
              </a:ext>
            </a:extLst>
          </a:blip>
          <a:srcRect l="23387" t="16763" r="38597"/>
          <a:stretch/>
        </p:blipFill>
        <p:spPr>
          <a:xfrm>
            <a:off x="2514600" y="1163782"/>
            <a:ext cx="6720840" cy="5694218"/>
          </a:xfrm>
        </p:spPr>
      </p:pic>
    </p:spTree>
    <p:extLst>
      <p:ext uri="{BB962C8B-B14F-4D97-AF65-F5344CB8AC3E}">
        <p14:creationId xmlns:p14="http://schemas.microsoft.com/office/powerpoint/2010/main" val="37616986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26670" y="398479"/>
            <a:ext cx="8911687" cy="1280890"/>
          </a:xfrm>
        </p:spPr>
        <p:txBody>
          <a:bodyPr/>
          <a:lstStyle/>
          <a:p>
            <a:r>
              <a:rPr lang="el-GR" dirty="0">
                <a:solidFill>
                  <a:prstClr val="black">
                    <a:lumMod val="85000"/>
                    <a:lumOff val="15000"/>
                  </a:prstClr>
                </a:solidFill>
                <a:latin typeface="Comic Sans MS" panose="030F0702030302020204" pitchFamily="66" charset="0"/>
              </a:rPr>
              <a:t>Παραδείγματα βιωματικών ασκήσεων για μεγάλα παιδιά και εφήβους</a:t>
            </a:r>
            <a:endParaRPr lang="el-GR" dirty="0"/>
          </a:p>
        </p:txBody>
      </p:sp>
      <p:sp>
        <p:nvSpPr>
          <p:cNvPr id="3" name="Θέση περιεχομένου 2"/>
          <p:cNvSpPr>
            <a:spLocks noGrp="1"/>
          </p:cNvSpPr>
          <p:nvPr>
            <p:ph idx="1"/>
          </p:nvPr>
        </p:nvSpPr>
        <p:spPr>
          <a:xfrm>
            <a:off x="2624838" y="1679368"/>
            <a:ext cx="8915400" cy="4958937"/>
          </a:xfrm>
        </p:spPr>
        <p:txBody>
          <a:bodyPr>
            <a:normAutofit fontScale="25000" lnSpcReduction="20000"/>
          </a:bodyPr>
          <a:lstStyle/>
          <a:p>
            <a:endParaRPr lang="el-GR" dirty="0"/>
          </a:p>
          <a:p>
            <a:pPr>
              <a:lnSpc>
                <a:spcPct val="170000"/>
              </a:lnSpc>
            </a:pPr>
            <a:r>
              <a:rPr lang="el-GR" sz="9600" dirty="0">
                <a:latin typeface="Comic Sans MS" panose="030F0702030302020204" pitchFamily="66" charset="0"/>
              </a:rPr>
              <a:t>Αυτή τη </a:t>
            </a:r>
            <a:r>
              <a:rPr lang="el-GR" sz="9600" dirty="0" smtClean="0">
                <a:latin typeface="Comic Sans MS" panose="030F0702030302020204" pitchFamily="66" charset="0"/>
              </a:rPr>
              <a:t>στιγμή νιώθω____________________________</a:t>
            </a:r>
            <a:endParaRPr lang="el-GR" sz="9600" dirty="0">
              <a:latin typeface="Comic Sans MS" panose="030F0702030302020204" pitchFamily="66" charset="0"/>
            </a:endParaRPr>
          </a:p>
          <a:p>
            <a:pPr>
              <a:lnSpc>
                <a:spcPct val="170000"/>
              </a:lnSpc>
            </a:pPr>
            <a:r>
              <a:rPr lang="el-GR" sz="9600" dirty="0">
                <a:latin typeface="Comic Sans MS" panose="030F0702030302020204" pitchFamily="66" charset="0"/>
              </a:rPr>
              <a:t>Νιώθω μεγαλύτερη </a:t>
            </a:r>
            <a:r>
              <a:rPr lang="el-GR" sz="9600" dirty="0" smtClean="0">
                <a:latin typeface="Comic Sans MS" panose="030F0702030302020204" pitchFamily="66" charset="0"/>
              </a:rPr>
              <a:t>θλίψη όταν______________________</a:t>
            </a:r>
          </a:p>
          <a:p>
            <a:pPr>
              <a:lnSpc>
                <a:spcPct val="170000"/>
              </a:lnSpc>
            </a:pPr>
            <a:r>
              <a:rPr lang="el-GR" sz="9600" dirty="0" smtClean="0">
                <a:latin typeface="Comic Sans MS" panose="030F0702030302020204" pitchFamily="66" charset="0"/>
              </a:rPr>
              <a:t>Αυτό </a:t>
            </a:r>
            <a:r>
              <a:rPr lang="el-GR" sz="9600" dirty="0">
                <a:latin typeface="Comic Sans MS" panose="030F0702030302020204" pitchFamily="66" charset="0"/>
              </a:rPr>
              <a:t>που μου λείπει περισσότερο είναι </a:t>
            </a:r>
            <a:r>
              <a:rPr lang="el-GR" sz="9600" dirty="0" smtClean="0">
                <a:latin typeface="Comic Sans MS" panose="030F0702030302020204" pitchFamily="66" charset="0"/>
              </a:rPr>
              <a:t>________________</a:t>
            </a:r>
            <a:endParaRPr lang="el-GR" sz="9600" dirty="0">
              <a:latin typeface="Comic Sans MS" panose="030F0702030302020204" pitchFamily="66" charset="0"/>
            </a:endParaRPr>
          </a:p>
          <a:p>
            <a:pPr>
              <a:lnSpc>
                <a:spcPct val="170000"/>
              </a:lnSpc>
            </a:pPr>
            <a:r>
              <a:rPr lang="el-GR" sz="9600" dirty="0">
                <a:latin typeface="Comic Sans MS" panose="030F0702030302020204" pitchFamily="66" charset="0"/>
              </a:rPr>
              <a:t>Από τη στιγμή της απώλειας τα πράγματα είναι διαφορετικά επειδή </a:t>
            </a:r>
            <a:r>
              <a:rPr lang="el-GR" sz="9600" dirty="0" smtClean="0">
                <a:latin typeface="Comic Sans MS" panose="030F0702030302020204" pitchFamily="66" charset="0"/>
              </a:rPr>
              <a:t>______________________________________</a:t>
            </a:r>
            <a:endParaRPr lang="el-GR" sz="9600" dirty="0">
              <a:latin typeface="Comic Sans MS" panose="030F0702030302020204" pitchFamily="66" charset="0"/>
            </a:endParaRPr>
          </a:p>
          <a:p>
            <a:pPr>
              <a:lnSpc>
                <a:spcPct val="170000"/>
              </a:lnSpc>
            </a:pPr>
            <a:r>
              <a:rPr lang="el-GR" sz="9600" dirty="0">
                <a:latin typeface="Comic Sans MS" panose="030F0702030302020204" pitchFamily="66" charset="0"/>
              </a:rPr>
              <a:t>Η οικογένειά μου αισθάνεται</a:t>
            </a:r>
            <a:r>
              <a:rPr lang="el-GR" sz="9600" dirty="0" smtClean="0">
                <a:latin typeface="Comic Sans MS" panose="030F0702030302020204" pitchFamily="66" charset="0"/>
              </a:rPr>
              <a:t>_______________________</a:t>
            </a:r>
            <a:endParaRPr lang="el-GR" sz="9600" dirty="0">
              <a:latin typeface="Comic Sans MS" panose="030F0702030302020204" pitchFamily="66" charset="0"/>
            </a:endParaRPr>
          </a:p>
          <a:p>
            <a:pPr>
              <a:lnSpc>
                <a:spcPct val="170000"/>
              </a:lnSpc>
            </a:pPr>
            <a:r>
              <a:rPr lang="el-GR" sz="9600" dirty="0">
                <a:latin typeface="Comic Sans MS" panose="030F0702030302020204" pitchFamily="66" charset="0"/>
              </a:rPr>
              <a:t>Αυτό που αναπολώ είναι</a:t>
            </a:r>
            <a:r>
              <a:rPr lang="el-GR" sz="9600" dirty="0" smtClean="0">
                <a:latin typeface="Comic Sans MS" panose="030F0702030302020204" pitchFamily="66" charset="0"/>
              </a:rPr>
              <a:t>__________________________</a:t>
            </a:r>
          </a:p>
          <a:p>
            <a:endParaRPr lang="el-GR" sz="9600" dirty="0">
              <a:latin typeface="Comic Sans MS" panose="030F0702030302020204" pitchFamily="66" charset="0"/>
            </a:endParaRPr>
          </a:p>
          <a:p>
            <a:endParaRPr lang="el-GR" sz="9600" dirty="0">
              <a:latin typeface="Comic Sans MS" panose="030F0702030302020204" pitchFamily="66" charset="0"/>
            </a:endParaRPr>
          </a:p>
        </p:txBody>
      </p:sp>
    </p:spTree>
    <p:extLst>
      <p:ext uri="{BB962C8B-B14F-4D97-AF65-F5344CB8AC3E}">
        <p14:creationId xmlns:p14="http://schemas.microsoft.com/office/powerpoint/2010/main" val="2946799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Comic Sans MS" panose="030F0702030302020204" pitchFamily="66" charset="0"/>
              </a:rPr>
              <a:t>Οργάνωση παρουσίασης</a:t>
            </a:r>
            <a:endParaRPr lang="el-GR" dirty="0">
              <a:latin typeface="Comic Sans MS" panose="030F0702030302020204" pitchFamily="66" charset="0"/>
            </a:endParaRPr>
          </a:p>
        </p:txBody>
      </p:sp>
      <p:sp>
        <p:nvSpPr>
          <p:cNvPr id="3" name="Θέση περιεχομένου 2"/>
          <p:cNvSpPr>
            <a:spLocks noGrp="1"/>
          </p:cNvSpPr>
          <p:nvPr>
            <p:ph idx="1"/>
          </p:nvPr>
        </p:nvSpPr>
        <p:spPr/>
        <p:txBody>
          <a:bodyPr>
            <a:normAutofit/>
          </a:bodyPr>
          <a:lstStyle/>
          <a:p>
            <a:r>
              <a:rPr lang="el-GR" sz="3200" dirty="0" smtClean="0">
                <a:latin typeface="Comic Sans MS" panose="030F0702030302020204" pitchFamily="66" charset="0"/>
              </a:rPr>
              <a:t> Ψυχοσυναισθηματικές </a:t>
            </a:r>
            <a:r>
              <a:rPr lang="el-GR" sz="3200" dirty="0">
                <a:latin typeface="Comic Sans MS" panose="030F0702030302020204" pitchFamily="66" charset="0"/>
              </a:rPr>
              <a:t>συνιστώσες της εμπειρίας του </a:t>
            </a:r>
            <a:r>
              <a:rPr lang="el-GR" sz="3200" dirty="0" smtClean="0">
                <a:latin typeface="Comic Sans MS" panose="030F0702030302020204" pitchFamily="66" charset="0"/>
              </a:rPr>
              <a:t>σεισμού</a:t>
            </a:r>
          </a:p>
          <a:p>
            <a:pPr marL="0" indent="0">
              <a:buNone/>
            </a:pPr>
            <a:endParaRPr lang="el-GR" sz="3200" dirty="0" smtClean="0">
              <a:latin typeface="Comic Sans MS" panose="030F0702030302020204" pitchFamily="66" charset="0"/>
            </a:endParaRPr>
          </a:p>
          <a:p>
            <a:r>
              <a:rPr lang="el-GR" sz="3200" dirty="0" smtClean="0">
                <a:latin typeface="Comic Sans MS" panose="030F0702030302020204" pitchFamily="66" charset="0"/>
              </a:rPr>
              <a:t> Παραδείγματα βιωματικών ασκήσεων</a:t>
            </a:r>
            <a:endParaRPr lang="el-GR" sz="3200" dirty="0">
              <a:latin typeface="Comic Sans MS" panose="030F0702030302020204" pitchFamily="66" charset="0"/>
            </a:endParaRPr>
          </a:p>
        </p:txBody>
      </p:sp>
    </p:spTree>
    <p:extLst>
      <p:ext uri="{BB962C8B-B14F-4D97-AF65-F5344CB8AC3E}">
        <p14:creationId xmlns:p14="http://schemas.microsoft.com/office/powerpoint/2010/main" val="19968326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379170" y="0"/>
            <a:ext cx="8911687" cy="1163782"/>
          </a:xfrm>
        </p:spPr>
        <p:txBody>
          <a:bodyPr>
            <a:normAutofit/>
          </a:bodyPr>
          <a:lstStyle/>
          <a:p>
            <a:r>
              <a:rPr lang="el-GR" sz="3200" dirty="0">
                <a:solidFill>
                  <a:prstClr val="black">
                    <a:lumMod val="85000"/>
                    <a:lumOff val="15000"/>
                  </a:prstClr>
                </a:solidFill>
                <a:latin typeface="Comic Sans MS" panose="030F0702030302020204" pitchFamily="66" charset="0"/>
              </a:rPr>
              <a:t>Παραδείγματα βιωματικών ασκήσεων για μεγάλα παιδιά και εφήβους</a:t>
            </a:r>
            <a:endParaRPr lang="el-GR" sz="3200" dirty="0"/>
          </a:p>
        </p:txBody>
      </p:sp>
      <p:pic>
        <p:nvPicPr>
          <p:cNvPr id="5" name="Θέση περιεχομένου 4" descr="how-i-feel-cbt-tool.pdf (SECURED) - Adobe Acrobat Reader DC (32-bit)"/>
          <p:cNvPicPr>
            <a:picLocks noGrp="1" noChangeAspect="1"/>
          </p:cNvPicPr>
          <p:nvPr>
            <p:ph idx="1"/>
          </p:nvPr>
        </p:nvPicPr>
        <p:blipFill rotWithShape="1">
          <a:blip r:embed="rId2">
            <a:extLst>
              <a:ext uri="{28A0092B-C50C-407E-A947-70E740481C1C}">
                <a14:useLocalDpi xmlns:a14="http://schemas.microsoft.com/office/drawing/2010/main" val="0"/>
              </a:ext>
            </a:extLst>
          </a:blip>
          <a:srcRect l="22883" t="20332" r="38816" b="-3680"/>
          <a:stretch/>
        </p:blipFill>
        <p:spPr>
          <a:xfrm>
            <a:off x="2909454" y="1163783"/>
            <a:ext cx="6947065" cy="5694218"/>
          </a:xfrm>
        </p:spPr>
      </p:pic>
    </p:spTree>
    <p:extLst>
      <p:ext uri="{BB962C8B-B14F-4D97-AF65-F5344CB8AC3E}">
        <p14:creationId xmlns:p14="http://schemas.microsoft.com/office/powerpoint/2010/main" val="19399527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prstClr val="black">
                    <a:lumMod val="85000"/>
                    <a:lumOff val="15000"/>
                  </a:prstClr>
                </a:solidFill>
                <a:latin typeface="Comic Sans MS" panose="030F0702030302020204" pitchFamily="66" charset="0"/>
              </a:rPr>
              <a:t>Παραδείγματα βιωματικών ασκήσεων για μεγάλα παιδιά και εφήβους</a:t>
            </a:r>
            <a:endParaRPr lang="el-GR" dirty="0"/>
          </a:p>
        </p:txBody>
      </p:sp>
      <p:sp>
        <p:nvSpPr>
          <p:cNvPr id="3" name="Θέση περιεχομένου 2"/>
          <p:cNvSpPr>
            <a:spLocks noGrp="1"/>
          </p:cNvSpPr>
          <p:nvPr>
            <p:ph idx="1"/>
          </p:nvPr>
        </p:nvSpPr>
        <p:spPr>
          <a:xfrm>
            <a:off x="2589212" y="1820562"/>
            <a:ext cx="8915400" cy="4090660"/>
          </a:xfrm>
        </p:spPr>
        <p:txBody>
          <a:bodyPr>
            <a:normAutofit/>
          </a:bodyPr>
          <a:lstStyle/>
          <a:p>
            <a:pPr marL="0" indent="0">
              <a:buNone/>
            </a:pPr>
            <a:r>
              <a:rPr lang="el-GR" dirty="0" smtClean="0"/>
              <a:t>		</a:t>
            </a:r>
            <a:r>
              <a:rPr lang="el-GR" dirty="0" smtClean="0">
                <a:latin typeface="Comic Sans MS" panose="030F0702030302020204" pitchFamily="66" charset="0"/>
              </a:rPr>
              <a:t>     			</a:t>
            </a:r>
            <a:r>
              <a:rPr lang="el-GR" b="1" dirty="0" smtClean="0">
                <a:latin typeface="Comic Sans MS" panose="030F0702030302020204" pitchFamily="66" charset="0"/>
              </a:rPr>
              <a:t>Μοίρασμα συναισθημάτων-αποθεμάτων</a:t>
            </a:r>
          </a:p>
          <a:p>
            <a:r>
              <a:rPr lang="el-GR" dirty="0" smtClean="0">
                <a:latin typeface="Comic Sans MS" panose="030F0702030302020204" pitchFamily="66" charset="0"/>
              </a:rPr>
              <a:t> Σε ζευγάρια μιλάμε για τα συναισθήματα κατά τη διάρκεια και μετά το σεισμό</a:t>
            </a:r>
          </a:p>
          <a:p>
            <a:r>
              <a:rPr lang="el-GR" dirty="0" smtClean="0">
                <a:latin typeface="Comic Sans MS" panose="030F0702030302020204" pitchFamily="66" charset="0"/>
              </a:rPr>
              <a:t>Στην ολομέλεια μιλάει το ένα μέλος του ζευγαριού για τα συναισθήματα του άλλου</a:t>
            </a:r>
          </a:p>
          <a:p>
            <a:r>
              <a:rPr lang="el-GR" dirty="0" smtClean="0">
                <a:latin typeface="Comic Sans MS" panose="030F0702030302020204" pitchFamily="66" charset="0"/>
              </a:rPr>
              <a:t>Γράφουμε τα συναισθήματα σε ένα μεγάλο χαρτόνι</a:t>
            </a:r>
          </a:p>
          <a:p>
            <a:r>
              <a:rPr lang="el-GR" dirty="0" smtClean="0">
                <a:latin typeface="Comic Sans MS" panose="030F0702030302020204" pitchFamily="66" charset="0"/>
              </a:rPr>
              <a:t>Διαβάζουμε τα συναισθήματα που έχουμε γράψει και μιλάμε γι΄αυτά (π.χ. όλοι φοβηθήκαμε, είναι κάτι φυσιολογικό)</a:t>
            </a:r>
          </a:p>
          <a:p>
            <a:r>
              <a:rPr lang="el-GR" dirty="0">
                <a:latin typeface="Comic Sans MS" panose="030F0702030302020204" pitchFamily="66" charset="0"/>
              </a:rPr>
              <a:t>Σ</a:t>
            </a:r>
            <a:r>
              <a:rPr lang="el-GR" dirty="0" smtClean="0">
                <a:latin typeface="Comic Sans MS" panose="030F0702030302020204" pitchFamily="66" charset="0"/>
              </a:rPr>
              <a:t>τη συνέχεια θέτουμε την ερώτηση «Τι με βοήθησε να το ξεπεράσω»</a:t>
            </a:r>
          </a:p>
          <a:p>
            <a:r>
              <a:rPr lang="el-GR" dirty="0" smtClean="0">
                <a:latin typeface="Comic Sans MS" panose="030F0702030302020204" pitchFamily="66" charset="0"/>
              </a:rPr>
              <a:t>Σε ένα δεύτερο χαρτί γράφουμε τις απαντήσεις τονίζουμε τις κοινές</a:t>
            </a:r>
          </a:p>
          <a:p>
            <a:r>
              <a:rPr lang="el-GR" dirty="0" smtClean="0">
                <a:latin typeface="Comic Sans MS" panose="030F0702030302020204" pitchFamily="66" charset="0"/>
              </a:rPr>
              <a:t>Θέτουμε τρίτο ερώτημα: «Τι θα ήθελα ώστε να βοηθηθώ περισσότερο»</a:t>
            </a:r>
          </a:p>
          <a:p>
            <a:r>
              <a:rPr lang="el-GR" dirty="0" smtClean="0">
                <a:latin typeface="Comic Sans MS" panose="030F0702030302020204" pitchFamily="66" charset="0"/>
              </a:rPr>
              <a:t>Επαναλαμβάνουμε τη δημιουργία λίστας και συζητάμε στην ολομέλεια</a:t>
            </a:r>
            <a:endParaRPr lang="el-GR" dirty="0">
              <a:latin typeface="Comic Sans MS" panose="030F0702030302020204" pitchFamily="66" charset="0"/>
            </a:endParaRPr>
          </a:p>
        </p:txBody>
      </p:sp>
    </p:spTree>
    <p:extLst>
      <p:ext uri="{BB962C8B-B14F-4D97-AF65-F5344CB8AC3E}">
        <p14:creationId xmlns:p14="http://schemas.microsoft.com/office/powerpoint/2010/main" val="2530635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44644" y="401689"/>
            <a:ext cx="8911687" cy="1138787"/>
          </a:xfrm>
        </p:spPr>
        <p:txBody>
          <a:bodyPr/>
          <a:lstStyle/>
          <a:p>
            <a:r>
              <a:rPr lang="el-GR" sz="3200" dirty="0">
                <a:solidFill>
                  <a:prstClr val="black">
                    <a:lumMod val="85000"/>
                    <a:lumOff val="15000"/>
                  </a:prstClr>
                </a:solidFill>
                <a:latin typeface="Comic Sans MS" panose="030F0702030302020204" pitchFamily="66" charset="0"/>
              </a:rPr>
              <a:t>Παραδείγματα βιωματικών ασκήσεων για μεγάλα παιδιά και εφήβους</a:t>
            </a:r>
            <a:endParaRPr lang="el-GR" dirty="0"/>
          </a:p>
        </p:txBody>
      </p:sp>
      <p:sp>
        <p:nvSpPr>
          <p:cNvPr id="3" name="Θέση περιεχομένου 2"/>
          <p:cNvSpPr>
            <a:spLocks noGrp="1"/>
          </p:cNvSpPr>
          <p:nvPr>
            <p:ph idx="1"/>
          </p:nvPr>
        </p:nvSpPr>
        <p:spPr>
          <a:xfrm>
            <a:off x="2440931" y="1680519"/>
            <a:ext cx="8915400" cy="3777622"/>
          </a:xfrm>
        </p:spPr>
        <p:txBody>
          <a:bodyPr/>
          <a:lstStyle/>
          <a:p>
            <a:pPr marL="0" indent="0">
              <a:buNone/>
            </a:pPr>
            <a:r>
              <a:rPr lang="el-GR" dirty="0" smtClean="0"/>
              <a:t>						</a:t>
            </a:r>
            <a:r>
              <a:rPr lang="el-GR" sz="2400" b="1" dirty="0" smtClean="0">
                <a:latin typeface="Comic Sans MS" panose="030F0702030302020204" pitchFamily="66" charset="0"/>
              </a:rPr>
              <a:t>Το χωριό που ονειρεύομαι</a:t>
            </a:r>
          </a:p>
          <a:p>
            <a:r>
              <a:rPr lang="el-GR" dirty="0" smtClean="0">
                <a:latin typeface="Comic Sans MS" panose="030F0702030302020204" pitchFamily="66" charset="0"/>
              </a:rPr>
              <a:t>Εισάγουμε την άσκηση αναπλαισιώνοντας την καταστροφή του τόπου μας , μετατρέποντάς τη σε ευκαιρία για να δημιουργήσουμε </a:t>
            </a:r>
            <a:r>
              <a:rPr lang="el-GR" dirty="0">
                <a:latin typeface="Comic Sans MS" panose="030F0702030302020204" pitchFamily="66" charset="0"/>
              </a:rPr>
              <a:t>έ</a:t>
            </a:r>
            <a:r>
              <a:rPr lang="el-GR" dirty="0" smtClean="0">
                <a:latin typeface="Comic Sans MS" panose="030F0702030302020204" pitchFamily="66" charset="0"/>
              </a:rPr>
              <a:t>να ομορφότερο και πιο χρηστικό τόπο</a:t>
            </a:r>
          </a:p>
          <a:p>
            <a:r>
              <a:rPr lang="el-GR" dirty="0" smtClean="0">
                <a:latin typeface="Comic Sans MS" panose="030F0702030302020204" pitchFamily="66" charset="0"/>
              </a:rPr>
              <a:t>Χωρίζουμε τα παιδιά σε 4 ομάδες</a:t>
            </a:r>
          </a:p>
          <a:p>
            <a:r>
              <a:rPr lang="el-GR" dirty="0" smtClean="0">
                <a:latin typeface="Comic Sans MS" panose="030F0702030302020204" pitchFamily="66" charset="0"/>
              </a:rPr>
              <a:t>Δίνουμε χαρτι</a:t>
            </a:r>
            <a:r>
              <a:rPr lang="el-GR" dirty="0">
                <a:latin typeface="Comic Sans MS" panose="030F0702030302020204" pitchFamily="66" charset="0"/>
              </a:rPr>
              <a:t>ά</a:t>
            </a:r>
            <a:r>
              <a:rPr lang="el-GR" dirty="0" smtClean="0">
                <a:latin typeface="Comic Sans MS" panose="030F0702030302020204" pitchFamily="66" charset="0"/>
              </a:rPr>
              <a:t> και μαρκαδόρους και ζητάμε από κάθε ομάδα, αφού πρώτα τα παιδιά συμφωνήσουν μεταξύ τους, πώς θα ήθελαν να είναι ο τόπος τους.</a:t>
            </a:r>
          </a:p>
          <a:p>
            <a:r>
              <a:rPr lang="el-GR" dirty="0" smtClean="0">
                <a:latin typeface="Comic Sans MS" panose="030F0702030302020204" pitchFamily="66" charset="0"/>
              </a:rPr>
              <a:t>Τους ζητάμε να τοποθετήσουν όχι μόνο σπίτια άλλα και άλλους χώρους άσκησης και αναψυχής</a:t>
            </a:r>
          </a:p>
          <a:p>
            <a:r>
              <a:rPr lang="el-GR" dirty="0" smtClean="0">
                <a:latin typeface="Comic Sans MS" panose="030F0702030302020204" pitchFamily="66" charset="0"/>
              </a:rPr>
              <a:t>Η κάθε ομάδα κάνει μια παρουσίαση του σχεδίου της</a:t>
            </a:r>
            <a:r>
              <a:rPr lang="el-GR" dirty="0" smtClean="0"/>
              <a:t>  </a:t>
            </a:r>
            <a:endParaRPr lang="el-GR" dirty="0"/>
          </a:p>
        </p:txBody>
      </p:sp>
    </p:spTree>
    <p:extLst>
      <p:ext uri="{BB962C8B-B14F-4D97-AF65-F5344CB8AC3E}">
        <p14:creationId xmlns:p14="http://schemas.microsoft.com/office/powerpoint/2010/main" val="2288068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Comic Sans MS" panose="030F0702030302020204" pitchFamily="66" charset="0"/>
              </a:rPr>
              <a:t>					Το πιο σημαντικό…..</a:t>
            </a:r>
            <a:endParaRPr lang="el-GR" dirty="0">
              <a:latin typeface="Comic Sans MS" panose="030F0702030302020204" pitchFamily="66" charset="0"/>
            </a:endParaRPr>
          </a:p>
        </p:txBody>
      </p:sp>
      <p:sp>
        <p:nvSpPr>
          <p:cNvPr id="3" name="Θέση περιεχομένου 2"/>
          <p:cNvSpPr>
            <a:spLocks noGrp="1"/>
          </p:cNvSpPr>
          <p:nvPr>
            <p:ph idx="1"/>
          </p:nvPr>
        </p:nvSpPr>
        <p:spPr/>
        <p:txBody>
          <a:bodyPr/>
          <a:lstStyle/>
          <a:p>
            <a:pPr marL="0" indent="0">
              <a:lnSpc>
                <a:spcPct val="200000"/>
              </a:lnSpc>
              <a:buNone/>
            </a:pPr>
            <a:r>
              <a:rPr lang="el-GR" sz="2400" dirty="0" smtClean="0">
                <a:latin typeface="Comic Sans MS" panose="030F0702030302020204" pitchFamily="66" charset="0"/>
              </a:rPr>
              <a:t>Για να φροντίσουμε τους άλλους πρέπει πρώτα να φροντίσουμε τους εαυτούς μας. Είναι σημαντικό για τους εκπαιδευτικούς να διαμορφώσουν ένα χώρο όπου θα μπορούν να μοιραστού τα δικά τους συναισθήματά και τις ανησυχίες τους.</a:t>
            </a:r>
            <a:endParaRPr lang="el-GR" sz="2400" dirty="0">
              <a:latin typeface="Comic Sans MS" panose="030F0702030302020204" pitchFamily="66" charset="0"/>
            </a:endParaRPr>
          </a:p>
        </p:txBody>
      </p:sp>
    </p:spTree>
    <p:extLst>
      <p:ext uri="{BB962C8B-B14F-4D97-AF65-F5344CB8AC3E}">
        <p14:creationId xmlns:p14="http://schemas.microsoft.com/office/powerpoint/2010/main" val="550620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684585" y="248971"/>
            <a:ext cx="8808304" cy="981952"/>
          </a:xfrm>
        </p:spPr>
        <p:txBody>
          <a:bodyPr>
            <a:normAutofit/>
          </a:bodyPr>
          <a:lstStyle/>
          <a:p>
            <a:r>
              <a:rPr lang="el-GR" sz="4000" dirty="0" smtClean="0">
                <a:latin typeface="Comic Sans MS" panose="030F0702030302020204" pitchFamily="66" charset="0"/>
              </a:rPr>
              <a:t>Σεισμός</a:t>
            </a:r>
            <a:endParaRPr lang="el-GR" sz="4000" dirty="0">
              <a:latin typeface="Comic Sans MS" panose="030F0702030302020204" pitchFamily="66" charset="0"/>
            </a:endParaRPr>
          </a:p>
        </p:txBody>
      </p:sp>
      <p:sp>
        <p:nvSpPr>
          <p:cNvPr id="3" name="Θέση περιεχομένου 2"/>
          <p:cNvSpPr>
            <a:spLocks noGrp="1"/>
          </p:cNvSpPr>
          <p:nvPr>
            <p:ph idx="1"/>
          </p:nvPr>
        </p:nvSpPr>
        <p:spPr>
          <a:xfrm>
            <a:off x="2413366" y="1418491"/>
            <a:ext cx="8915400" cy="4771293"/>
          </a:xfrm>
        </p:spPr>
        <p:txBody>
          <a:bodyPr>
            <a:normAutofit/>
          </a:bodyPr>
          <a:lstStyle/>
          <a:p>
            <a:r>
              <a:rPr lang="el-GR" sz="3200" dirty="0" smtClean="0">
                <a:latin typeface="Comic Sans MS" panose="030F0702030302020204" pitchFamily="66" charset="0"/>
              </a:rPr>
              <a:t>Ψυχοσυναισθηματικές αντιδράσεις </a:t>
            </a:r>
          </a:p>
          <a:p>
            <a:pPr marL="0" indent="0">
              <a:buNone/>
            </a:pPr>
            <a:endParaRPr lang="el-GR" sz="3200" dirty="0" smtClean="0">
              <a:latin typeface="Comic Sans MS" panose="030F0702030302020204" pitchFamily="66" charset="0"/>
            </a:endParaRPr>
          </a:p>
          <a:p>
            <a:r>
              <a:rPr lang="el-GR" sz="3200" dirty="0" smtClean="0">
                <a:latin typeface="Comic Sans MS" panose="030F0702030302020204" pitchFamily="66" charset="0"/>
              </a:rPr>
              <a:t>Υγειονομική κρίση </a:t>
            </a:r>
            <a:r>
              <a:rPr lang="el-GR" sz="3200" dirty="0">
                <a:latin typeface="Comic Sans MS" panose="030F0702030302020204" pitchFamily="66" charset="0"/>
              </a:rPr>
              <a:t>του </a:t>
            </a:r>
            <a:r>
              <a:rPr lang="el-GR" sz="3200" dirty="0" err="1">
                <a:latin typeface="Comic Sans MS" panose="030F0702030302020204" pitchFamily="66" charset="0"/>
              </a:rPr>
              <a:t>Κορ</a:t>
            </a:r>
            <a:r>
              <a:rPr lang="en-US" sz="3200" dirty="0">
                <a:latin typeface="Comic Sans MS" panose="030F0702030302020204" pitchFamily="66" charset="0"/>
              </a:rPr>
              <a:t>o</a:t>
            </a:r>
            <a:r>
              <a:rPr lang="el-GR" sz="3200" dirty="0" err="1" smtClean="0">
                <a:latin typeface="Comic Sans MS" panose="030F0702030302020204" pitchFamily="66" charset="0"/>
              </a:rPr>
              <a:t>νοιού</a:t>
            </a:r>
            <a:endParaRPr lang="el-GR" sz="3200" dirty="0" smtClean="0">
              <a:latin typeface="Comic Sans MS" panose="030F0702030302020204" pitchFamily="66" charset="0"/>
            </a:endParaRPr>
          </a:p>
          <a:p>
            <a:pPr marL="0" indent="0">
              <a:buNone/>
            </a:pPr>
            <a:endParaRPr lang="el-GR" sz="3200" dirty="0" smtClean="0">
              <a:latin typeface="Comic Sans MS" panose="030F0702030302020204" pitchFamily="66" charset="0"/>
            </a:endParaRPr>
          </a:p>
          <a:p>
            <a:r>
              <a:rPr lang="el-GR" sz="3200" dirty="0" smtClean="0">
                <a:latin typeface="Comic Sans MS" panose="030F0702030302020204" pitchFamily="66" charset="0"/>
              </a:rPr>
              <a:t>Κρίση μέσα στην κρίση</a:t>
            </a:r>
          </a:p>
          <a:p>
            <a:endParaRPr lang="el-GR" sz="3200" dirty="0">
              <a:latin typeface="Comic Sans MS" panose="030F0702030302020204" pitchFamily="66" charset="0"/>
            </a:endParaRPr>
          </a:p>
          <a:p>
            <a:r>
              <a:rPr lang="el-GR" sz="3200" dirty="0" smtClean="0">
                <a:latin typeface="Comic Sans MS" panose="030F0702030302020204" pitchFamily="66" charset="0"/>
              </a:rPr>
              <a:t> Το σπίτι από τόπο ασφάλειας σε τόπο απειλής</a:t>
            </a:r>
          </a:p>
          <a:p>
            <a:endParaRPr lang="el-GR" sz="3200" dirty="0">
              <a:latin typeface="Comic Sans MS" panose="030F0702030302020204" pitchFamily="66" charset="0"/>
            </a:endParaRPr>
          </a:p>
        </p:txBody>
      </p:sp>
    </p:spTree>
    <p:extLst>
      <p:ext uri="{BB962C8B-B14F-4D97-AF65-F5344CB8AC3E}">
        <p14:creationId xmlns:p14="http://schemas.microsoft.com/office/powerpoint/2010/main" val="3149422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369671" y="316523"/>
            <a:ext cx="8911687" cy="1280890"/>
          </a:xfrm>
        </p:spPr>
        <p:txBody>
          <a:bodyPr>
            <a:normAutofit/>
          </a:bodyPr>
          <a:lstStyle/>
          <a:p>
            <a:r>
              <a:rPr lang="el-GR" sz="3200" dirty="0" smtClean="0">
                <a:latin typeface="Comic Sans MS" panose="030F0702030302020204" pitchFamily="66" charset="0"/>
              </a:rPr>
              <a:t>Ψυχοσυναισθηματικές αντιδράσεις στο σεισμό</a:t>
            </a:r>
            <a:endParaRPr lang="el-GR" sz="3200" dirty="0">
              <a:latin typeface="Comic Sans MS" panose="030F0702030302020204" pitchFamily="66" charset="0"/>
            </a:endParaRPr>
          </a:p>
        </p:txBody>
      </p:sp>
      <p:sp>
        <p:nvSpPr>
          <p:cNvPr id="3" name="Θέση περιεχομένου 2"/>
          <p:cNvSpPr>
            <a:spLocks noGrp="1"/>
          </p:cNvSpPr>
          <p:nvPr>
            <p:ph idx="1"/>
          </p:nvPr>
        </p:nvSpPr>
        <p:spPr>
          <a:xfrm>
            <a:off x="2389919" y="1482969"/>
            <a:ext cx="8915400" cy="5140570"/>
          </a:xfrm>
        </p:spPr>
        <p:txBody>
          <a:bodyPr>
            <a:noAutofit/>
          </a:bodyPr>
          <a:lstStyle/>
          <a:p>
            <a:r>
              <a:rPr lang="el-GR" sz="2800" dirty="0" smtClean="0">
                <a:latin typeface="Comic Sans MS" panose="030F0702030302020204" pitchFamily="66" charset="0"/>
                <a:ea typeface="Calibri" panose="020F0502020204030204" pitchFamily="34" charset="0"/>
              </a:rPr>
              <a:t>Ενεργοποίηση του ενστίκτου </a:t>
            </a:r>
            <a:r>
              <a:rPr lang="el-GR" sz="2800" dirty="0">
                <a:latin typeface="Comic Sans MS" panose="030F0702030302020204" pitchFamily="66" charset="0"/>
                <a:ea typeface="Calibri" panose="020F0502020204030204" pitchFamily="34" charset="0"/>
              </a:rPr>
              <a:t>της </a:t>
            </a:r>
            <a:r>
              <a:rPr lang="el-GR" sz="2800" dirty="0" smtClean="0">
                <a:latin typeface="Comic Sans MS" panose="030F0702030302020204" pitchFamily="66" charset="0"/>
                <a:ea typeface="Calibri" panose="020F0502020204030204" pitchFamily="34" charset="0"/>
              </a:rPr>
              <a:t>επιβίωσης</a:t>
            </a:r>
          </a:p>
          <a:p>
            <a:endParaRPr lang="el-GR" sz="2800" dirty="0">
              <a:latin typeface="Comic Sans MS" panose="030F0702030302020204" pitchFamily="66" charset="0"/>
            </a:endParaRPr>
          </a:p>
          <a:p>
            <a:r>
              <a:rPr lang="el-GR" sz="2800" dirty="0" smtClean="0">
                <a:latin typeface="Comic Sans MS" panose="030F0702030302020204" pitchFamily="66" charset="0"/>
              </a:rPr>
              <a:t>Αγωνία </a:t>
            </a:r>
            <a:r>
              <a:rPr lang="el-GR" sz="2800" dirty="0">
                <a:latin typeface="Comic Sans MS" panose="030F0702030302020204" pitchFamily="66" charset="0"/>
              </a:rPr>
              <a:t>και ο φόβος </a:t>
            </a:r>
            <a:endParaRPr lang="el-GR" sz="2800" dirty="0" smtClean="0">
              <a:latin typeface="Comic Sans MS" panose="030F0702030302020204" pitchFamily="66" charset="0"/>
            </a:endParaRPr>
          </a:p>
          <a:p>
            <a:pPr marL="0" indent="0">
              <a:buNone/>
            </a:pPr>
            <a:endParaRPr lang="el-GR" sz="2800" dirty="0">
              <a:latin typeface="Comic Sans MS" panose="030F0702030302020204" pitchFamily="66" charset="0"/>
            </a:endParaRPr>
          </a:p>
          <a:p>
            <a:r>
              <a:rPr lang="el-GR" sz="2800" dirty="0">
                <a:latin typeface="Comic Sans MS" panose="030F0702030302020204" pitchFamily="66" charset="0"/>
              </a:rPr>
              <a:t>Γ</a:t>
            </a:r>
            <a:r>
              <a:rPr lang="el-GR" sz="2800" dirty="0" smtClean="0">
                <a:latin typeface="Comic Sans MS" panose="030F0702030302020204" pitchFamily="66" charset="0"/>
              </a:rPr>
              <a:t>ενικευμένο </a:t>
            </a:r>
            <a:r>
              <a:rPr lang="el-GR" sz="2800" dirty="0">
                <a:latin typeface="Comic Sans MS" panose="030F0702030302020204" pitchFamily="66" charset="0"/>
              </a:rPr>
              <a:t>άγχος </a:t>
            </a:r>
            <a:endParaRPr lang="el-GR" sz="2800" dirty="0" smtClean="0">
              <a:latin typeface="Comic Sans MS" panose="030F0702030302020204" pitchFamily="66" charset="0"/>
            </a:endParaRPr>
          </a:p>
          <a:p>
            <a:endParaRPr lang="el-GR" sz="2800" dirty="0">
              <a:latin typeface="Comic Sans MS" panose="030F0702030302020204" pitchFamily="66" charset="0"/>
            </a:endParaRPr>
          </a:p>
          <a:p>
            <a:r>
              <a:rPr lang="el-GR" sz="2800" dirty="0" smtClean="0">
                <a:latin typeface="Comic Sans MS" panose="030F0702030302020204" pitchFamily="66" charset="0"/>
              </a:rPr>
              <a:t>Απροσδιόριστη </a:t>
            </a:r>
            <a:r>
              <a:rPr lang="el-GR" sz="2800" dirty="0">
                <a:latin typeface="Comic Sans MS" panose="030F0702030302020204" pitchFamily="66" charset="0"/>
              </a:rPr>
              <a:t>συνεχή </a:t>
            </a:r>
            <a:r>
              <a:rPr lang="el-GR" sz="2800" dirty="0" smtClean="0">
                <a:latin typeface="Comic Sans MS" panose="030F0702030302020204" pitchFamily="66" charset="0"/>
              </a:rPr>
              <a:t>απειλή</a:t>
            </a:r>
          </a:p>
          <a:p>
            <a:endParaRPr lang="el-GR" sz="2800" dirty="0">
              <a:latin typeface="Comic Sans MS" panose="030F0702030302020204" pitchFamily="66" charset="0"/>
            </a:endParaRPr>
          </a:p>
          <a:p>
            <a:r>
              <a:rPr lang="el-GR" sz="2800" dirty="0" smtClean="0">
                <a:latin typeface="Comic Sans MS" panose="030F0702030302020204" pitchFamily="66" charset="0"/>
              </a:rPr>
              <a:t>Άγχος </a:t>
            </a:r>
            <a:r>
              <a:rPr lang="el-GR" sz="2800" dirty="0">
                <a:latin typeface="Comic Sans MS" panose="030F0702030302020204" pitchFamily="66" charset="0"/>
              </a:rPr>
              <a:t>και </a:t>
            </a:r>
            <a:r>
              <a:rPr lang="el-GR" sz="2800" dirty="0" smtClean="0">
                <a:latin typeface="Comic Sans MS" panose="030F0702030302020204" pitchFamily="66" charset="0"/>
              </a:rPr>
              <a:t>ανασφάλεια</a:t>
            </a:r>
            <a:endParaRPr lang="el-GR" sz="2800" dirty="0">
              <a:latin typeface="Comic Sans MS" panose="030F0702030302020204" pitchFamily="66" charset="0"/>
            </a:endParaRPr>
          </a:p>
        </p:txBody>
      </p:sp>
    </p:spTree>
    <p:extLst>
      <p:ext uri="{BB962C8B-B14F-4D97-AF65-F5344CB8AC3E}">
        <p14:creationId xmlns:p14="http://schemas.microsoft.com/office/powerpoint/2010/main" val="34991571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Comic Sans MS" panose="030F0702030302020204" pitchFamily="66" charset="0"/>
              </a:rPr>
              <a:t>Ενεργοποίηση ψυχικών αποθεμάτων</a:t>
            </a:r>
            <a:endParaRPr lang="el-GR" dirty="0">
              <a:latin typeface="Comic Sans MS" panose="030F0702030302020204" pitchFamily="66" charset="0"/>
            </a:endParaRPr>
          </a:p>
        </p:txBody>
      </p:sp>
      <p:sp>
        <p:nvSpPr>
          <p:cNvPr id="3" name="Θέση περιεχομένου 2"/>
          <p:cNvSpPr>
            <a:spLocks noGrp="1"/>
          </p:cNvSpPr>
          <p:nvPr>
            <p:ph idx="1"/>
          </p:nvPr>
        </p:nvSpPr>
        <p:spPr>
          <a:xfrm>
            <a:off x="2589212" y="1629508"/>
            <a:ext cx="8915400" cy="4281714"/>
          </a:xfrm>
        </p:spPr>
        <p:txBody>
          <a:bodyPr>
            <a:noAutofit/>
          </a:bodyPr>
          <a:lstStyle/>
          <a:p>
            <a:r>
              <a:rPr lang="el-GR" sz="2800" dirty="0" smtClean="0">
                <a:latin typeface="Comic Sans MS" panose="030F0702030302020204" pitchFamily="66" charset="0"/>
              </a:rPr>
              <a:t>Μη ύπαρξη ανθρώπινων απωλειών</a:t>
            </a:r>
          </a:p>
          <a:p>
            <a:endParaRPr lang="el-GR" sz="2800" dirty="0">
              <a:latin typeface="Comic Sans MS" panose="030F0702030302020204" pitchFamily="66" charset="0"/>
            </a:endParaRPr>
          </a:p>
          <a:p>
            <a:r>
              <a:rPr lang="el-GR" sz="2800" dirty="0" smtClean="0">
                <a:latin typeface="Comic Sans MS" panose="030F0702030302020204" pitchFamily="66" charset="0"/>
              </a:rPr>
              <a:t>Συλλογικός </a:t>
            </a:r>
            <a:r>
              <a:rPr lang="el-GR" sz="2800" dirty="0">
                <a:latin typeface="Comic Sans MS" panose="030F0702030302020204" pitchFamily="66" charset="0"/>
              </a:rPr>
              <a:t>χαρακτήρας του </a:t>
            </a:r>
            <a:r>
              <a:rPr lang="el-GR" sz="2800" dirty="0" smtClean="0">
                <a:latin typeface="Comic Sans MS" panose="030F0702030302020204" pitchFamily="66" charset="0"/>
              </a:rPr>
              <a:t>γεγονότος</a:t>
            </a:r>
          </a:p>
          <a:p>
            <a:endParaRPr lang="el-GR" sz="2800" dirty="0">
              <a:latin typeface="Comic Sans MS" panose="030F0702030302020204" pitchFamily="66" charset="0"/>
            </a:endParaRPr>
          </a:p>
          <a:p>
            <a:r>
              <a:rPr lang="el-GR" sz="2800" dirty="0">
                <a:latin typeface="Comic Sans MS" panose="030F0702030302020204" pitchFamily="66" charset="0"/>
              </a:rPr>
              <a:t> </a:t>
            </a:r>
            <a:r>
              <a:rPr lang="el-GR" sz="2800" dirty="0" smtClean="0">
                <a:latin typeface="Comic Sans MS" panose="030F0702030302020204" pitchFamily="66" charset="0"/>
              </a:rPr>
              <a:t>Μοίρασμα </a:t>
            </a:r>
            <a:r>
              <a:rPr lang="el-GR" sz="2800" dirty="0">
                <a:latin typeface="Comic Sans MS" panose="030F0702030302020204" pitchFamily="66" charset="0"/>
              </a:rPr>
              <a:t>της τραυματικής εμπειρίας </a:t>
            </a:r>
            <a:endParaRPr lang="el-GR" sz="2800" dirty="0" smtClean="0">
              <a:latin typeface="Comic Sans MS" panose="030F0702030302020204" pitchFamily="66" charset="0"/>
            </a:endParaRPr>
          </a:p>
          <a:p>
            <a:endParaRPr lang="el-GR" sz="2800" dirty="0">
              <a:latin typeface="Comic Sans MS" panose="030F0702030302020204" pitchFamily="66" charset="0"/>
            </a:endParaRPr>
          </a:p>
          <a:p>
            <a:r>
              <a:rPr lang="el-GR" sz="2800" dirty="0" smtClean="0">
                <a:latin typeface="Comic Sans MS" panose="030F0702030302020204" pitchFamily="66" charset="0"/>
              </a:rPr>
              <a:t>Δυνατότητα εγγύτητας </a:t>
            </a:r>
            <a:r>
              <a:rPr lang="el-GR" sz="2800" dirty="0">
                <a:latin typeface="Comic Sans MS" panose="030F0702030302020204" pitchFamily="66" charset="0"/>
              </a:rPr>
              <a:t>και </a:t>
            </a:r>
            <a:r>
              <a:rPr lang="el-GR" sz="2800" dirty="0" smtClean="0">
                <a:latin typeface="Comic Sans MS" panose="030F0702030302020204" pitchFamily="66" charset="0"/>
              </a:rPr>
              <a:t>επικοινωνίας στις μικρές κοινότητες</a:t>
            </a:r>
            <a:endParaRPr lang="el-GR" sz="2800" dirty="0">
              <a:latin typeface="Comic Sans MS" panose="030F0702030302020204" pitchFamily="66" charset="0"/>
            </a:endParaRPr>
          </a:p>
          <a:p>
            <a:endParaRPr lang="el-GR" sz="2400" dirty="0">
              <a:latin typeface="Comic Sans MS" panose="030F0702030302020204" pitchFamily="66" charset="0"/>
            </a:endParaRPr>
          </a:p>
        </p:txBody>
      </p:sp>
    </p:spTree>
    <p:extLst>
      <p:ext uri="{BB962C8B-B14F-4D97-AF65-F5344CB8AC3E}">
        <p14:creationId xmlns:p14="http://schemas.microsoft.com/office/powerpoint/2010/main" val="40930130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Comic Sans MS" panose="030F0702030302020204" pitchFamily="66" charset="0"/>
              </a:rPr>
              <a:t>Η επόμενη μέρα</a:t>
            </a:r>
            <a:endParaRPr lang="el-GR" dirty="0">
              <a:latin typeface="Comic Sans MS" panose="030F0702030302020204" pitchFamily="66" charset="0"/>
            </a:endParaRPr>
          </a:p>
        </p:txBody>
      </p:sp>
      <p:sp>
        <p:nvSpPr>
          <p:cNvPr id="3" name="Θέση περιεχομένου 2"/>
          <p:cNvSpPr>
            <a:spLocks noGrp="1"/>
          </p:cNvSpPr>
          <p:nvPr>
            <p:ph idx="1"/>
          </p:nvPr>
        </p:nvSpPr>
        <p:spPr>
          <a:xfrm>
            <a:off x="2471981" y="1629506"/>
            <a:ext cx="8915400" cy="4302369"/>
          </a:xfrm>
        </p:spPr>
        <p:txBody>
          <a:bodyPr>
            <a:normAutofit/>
          </a:bodyPr>
          <a:lstStyle/>
          <a:p>
            <a:r>
              <a:rPr lang="el-GR" sz="2400" dirty="0">
                <a:latin typeface="Comic Sans MS" panose="030F0702030302020204" pitchFamily="66" charset="0"/>
              </a:rPr>
              <a:t>Α</a:t>
            </a:r>
            <a:r>
              <a:rPr lang="el-GR" sz="2400" dirty="0" smtClean="0">
                <a:latin typeface="Comic Sans MS" panose="030F0702030302020204" pitchFamily="66" charset="0"/>
              </a:rPr>
              <a:t>ναζήτηση </a:t>
            </a:r>
            <a:r>
              <a:rPr lang="el-GR" sz="2400" dirty="0">
                <a:latin typeface="Comic Sans MS" panose="030F0702030302020204" pitchFamily="66" charset="0"/>
              </a:rPr>
              <a:t>καλύτερων συνθηκών καθημερινής </a:t>
            </a:r>
            <a:r>
              <a:rPr lang="el-GR" sz="2400" dirty="0" smtClean="0">
                <a:latin typeface="Comic Sans MS" panose="030F0702030302020204" pitchFamily="66" charset="0"/>
              </a:rPr>
              <a:t>διαβίωσης</a:t>
            </a:r>
          </a:p>
          <a:p>
            <a:endParaRPr lang="el-GR" sz="2400" dirty="0">
              <a:latin typeface="Comic Sans MS" panose="030F0702030302020204" pitchFamily="66" charset="0"/>
            </a:endParaRPr>
          </a:p>
          <a:p>
            <a:r>
              <a:rPr lang="el-GR" sz="2400" dirty="0">
                <a:latin typeface="Comic Sans MS" panose="030F0702030302020204" pitchFamily="66" charset="0"/>
              </a:rPr>
              <a:t>Ε</a:t>
            </a:r>
            <a:r>
              <a:rPr lang="el-GR" sz="2400" dirty="0" smtClean="0">
                <a:latin typeface="Comic Sans MS" panose="030F0702030302020204" pitchFamily="66" charset="0"/>
              </a:rPr>
              <a:t>πιστροφή </a:t>
            </a:r>
            <a:r>
              <a:rPr lang="el-GR" sz="2400" dirty="0">
                <a:latin typeface="Comic Sans MS" panose="030F0702030302020204" pitchFamily="66" charset="0"/>
              </a:rPr>
              <a:t>στις καθημερινές </a:t>
            </a:r>
            <a:r>
              <a:rPr lang="el-GR" sz="2400" dirty="0" smtClean="0">
                <a:latin typeface="Comic Sans MS" panose="030F0702030302020204" pitchFamily="66" charset="0"/>
              </a:rPr>
              <a:t>ασχολίες</a:t>
            </a:r>
          </a:p>
          <a:p>
            <a:endParaRPr lang="el-GR" sz="2400" dirty="0" smtClean="0">
              <a:latin typeface="Comic Sans MS" panose="030F0702030302020204" pitchFamily="66" charset="0"/>
            </a:endParaRPr>
          </a:p>
          <a:p>
            <a:r>
              <a:rPr lang="el-GR" sz="2400" dirty="0" smtClean="0">
                <a:latin typeface="Comic Sans MS" panose="030F0702030302020204" pitchFamily="66" charset="0"/>
              </a:rPr>
              <a:t>Ανασφάλεια </a:t>
            </a:r>
            <a:r>
              <a:rPr lang="el-GR" sz="2400" dirty="0">
                <a:latin typeface="Comic Sans MS" panose="030F0702030302020204" pitchFamily="66" charset="0"/>
              </a:rPr>
              <a:t>για το μέλλον </a:t>
            </a:r>
            <a:endParaRPr lang="el-GR" sz="2400" dirty="0" smtClean="0">
              <a:latin typeface="Comic Sans MS" panose="030F0702030302020204" pitchFamily="66" charset="0"/>
            </a:endParaRPr>
          </a:p>
          <a:p>
            <a:endParaRPr lang="el-GR" sz="2400" dirty="0">
              <a:latin typeface="Comic Sans MS" panose="030F0702030302020204" pitchFamily="66" charset="0"/>
            </a:endParaRPr>
          </a:p>
          <a:p>
            <a:r>
              <a:rPr lang="el-GR" sz="2400" dirty="0" smtClean="0">
                <a:latin typeface="Comic Sans MS" panose="030F0702030302020204" pitchFamily="66" charset="0"/>
              </a:rPr>
              <a:t>Εκδήλωση </a:t>
            </a:r>
            <a:r>
              <a:rPr lang="el-GR" sz="2400" dirty="0">
                <a:latin typeface="Comic Sans MS" panose="030F0702030302020204" pitchFamily="66" charset="0"/>
              </a:rPr>
              <a:t>ψυχοσυναισθηματικών </a:t>
            </a:r>
            <a:r>
              <a:rPr lang="el-GR" sz="2400" dirty="0" smtClean="0">
                <a:latin typeface="Comic Sans MS" panose="030F0702030302020204" pitchFamily="66" charset="0"/>
              </a:rPr>
              <a:t>διαταραχών </a:t>
            </a:r>
            <a:r>
              <a:rPr lang="el-GR" sz="2400" dirty="0">
                <a:latin typeface="Comic Sans MS" panose="030F0702030302020204" pitchFamily="66" charset="0"/>
              </a:rPr>
              <a:t>που εκδηλώνονται </a:t>
            </a:r>
            <a:r>
              <a:rPr lang="el-GR" sz="2400" dirty="0" smtClean="0">
                <a:latin typeface="Comic Sans MS" panose="030F0702030302020204" pitchFamily="66" charset="0"/>
              </a:rPr>
              <a:t>με </a:t>
            </a:r>
            <a:r>
              <a:rPr lang="el-GR" sz="2400" dirty="0">
                <a:latin typeface="Comic Sans MS" panose="030F0702030302020204" pitchFamily="66" charset="0"/>
              </a:rPr>
              <a:t>καταθλιπτικό συναίσθημα, κόπωση, αίσθημα </a:t>
            </a:r>
            <a:r>
              <a:rPr lang="el-GR" sz="2400" dirty="0" smtClean="0">
                <a:latin typeface="Comic Sans MS" panose="030F0702030302020204" pitchFamily="66" charset="0"/>
              </a:rPr>
              <a:t>αβοήθητου κ.α.</a:t>
            </a:r>
            <a:endParaRPr lang="el-GR" sz="2400" dirty="0">
              <a:latin typeface="Comic Sans MS" panose="030F0702030302020204" pitchFamily="66" charset="0"/>
            </a:endParaRPr>
          </a:p>
          <a:p>
            <a:endParaRPr lang="el-GR" dirty="0"/>
          </a:p>
        </p:txBody>
      </p:sp>
    </p:spTree>
    <p:extLst>
      <p:ext uri="{BB962C8B-B14F-4D97-AF65-F5344CB8AC3E}">
        <p14:creationId xmlns:p14="http://schemas.microsoft.com/office/powerpoint/2010/main" val="39832970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29009" y="307587"/>
            <a:ext cx="8911687" cy="1280890"/>
          </a:xfrm>
        </p:spPr>
        <p:txBody>
          <a:bodyPr/>
          <a:lstStyle/>
          <a:p>
            <a:r>
              <a:rPr lang="el-GR" dirty="0" smtClean="0">
                <a:latin typeface="Comic Sans MS" panose="030F0702030302020204" pitchFamily="66" charset="0"/>
              </a:rPr>
              <a:t>Συμπτώματα </a:t>
            </a:r>
            <a:r>
              <a:rPr lang="el-GR" dirty="0">
                <a:latin typeface="Comic Sans MS" panose="030F0702030302020204" pitchFamily="66" charset="0"/>
              </a:rPr>
              <a:t>του </a:t>
            </a:r>
            <a:r>
              <a:rPr lang="el-GR" dirty="0" smtClean="0">
                <a:latin typeface="Comic Sans MS" panose="030F0702030302020204" pitchFamily="66" charset="0"/>
              </a:rPr>
              <a:t>συνδρόμου μετατραυματικού στρες</a:t>
            </a:r>
            <a:endParaRPr lang="el-GR" dirty="0">
              <a:latin typeface="Comic Sans MS" panose="030F0702030302020204" pitchFamily="66" charset="0"/>
            </a:endParaRPr>
          </a:p>
        </p:txBody>
      </p:sp>
      <p:sp>
        <p:nvSpPr>
          <p:cNvPr id="3" name="Θέση περιεχομένου 2"/>
          <p:cNvSpPr>
            <a:spLocks noGrp="1"/>
          </p:cNvSpPr>
          <p:nvPr>
            <p:ph idx="1"/>
          </p:nvPr>
        </p:nvSpPr>
        <p:spPr>
          <a:xfrm>
            <a:off x="2525296" y="1588477"/>
            <a:ext cx="8915400" cy="4824046"/>
          </a:xfrm>
        </p:spPr>
        <p:txBody>
          <a:bodyPr>
            <a:noAutofit/>
          </a:bodyPr>
          <a:lstStyle/>
          <a:p>
            <a:pPr marL="0" indent="0">
              <a:buNone/>
            </a:pPr>
            <a:r>
              <a:rPr lang="el-GR" sz="2400" dirty="0">
                <a:latin typeface="Comic Sans MS" panose="030F0702030302020204" pitchFamily="66" charset="0"/>
              </a:rPr>
              <a:t>Σ</a:t>
            </a:r>
            <a:r>
              <a:rPr lang="el-GR" sz="2400" dirty="0" smtClean="0">
                <a:latin typeface="Comic Sans MS" panose="030F0702030302020204" pitchFamily="66" charset="0"/>
              </a:rPr>
              <a:t>υχνή </a:t>
            </a:r>
            <a:r>
              <a:rPr lang="el-GR" sz="2400" dirty="0">
                <a:latin typeface="Comic Sans MS" panose="030F0702030302020204" pitchFamily="66" charset="0"/>
              </a:rPr>
              <a:t>αναβίωση του τραυματικού </a:t>
            </a:r>
            <a:r>
              <a:rPr lang="el-GR" sz="2400" dirty="0" smtClean="0">
                <a:latin typeface="Comic Sans MS" panose="030F0702030302020204" pitchFamily="66" charset="0"/>
              </a:rPr>
              <a:t>γεγονότος</a:t>
            </a:r>
          </a:p>
          <a:p>
            <a:pPr marL="0" indent="0">
              <a:buNone/>
            </a:pPr>
            <a:endParaRPr lang="el-GR" sz="2400" dirty="0">
              <a:latin typeface="Comic Sans MS" panose="030F0702030302020204" pitchFamily="66" charset="0"/>
            </a:endParaRPr>
          </a:p>
          <a:p>
            <a:pPr marL="0" indent="0">
              <a:buNone/>
            </a:pPr>
            <a:r>
              <a:rPr lang="el-GR" sz="2400" dirty="0" smtClean="0">
                <a:latin typeface="Comic Sans MS" panose="030F0702030302020204" pitchFamily="66" charset="0"/>
              </a:rPr>
              <a:t>Απόσυρση</a:t>
            </a:r>
          </a:p>
          <a:p>
            <a:pPr marL="0" indent="0">
              <a:buNone/>
            </a:pPr>
            <a:endParaRPr lang="el-GR" sz="2400" dirty="0">
              <a:latin typeface="Comic Sans MS" panose="030F0702030302020204" pitchFamily="66" charset="0"/>
            </a:endParaRPr>
          </a:p>
          <a:p>
            <a:pPr marL="0" indent="0">
              <a:buNone/>
            </a:pPr>
            <a:r>
              <a:rPr lang="el-GR" sz="2400" dirty="0">
                <a:latin typeface="Comic Sans MS" panose="030F0702030302020204" pitchFamily="66" charset="0"/>
              </a:rPr>
              <a:t>Σ</a:t>
            </a:r>
            <a:r>
              <a:rPr lang="el-GR" sz="2400" dirty="0" smtClean="0">
                <a:latin typeface="Comic Sans MS" panose="030F0702030302020204" pitchFamily="66" charset="0"/>
              </a:rPr>
              <a:t>τερεοτυπικές </a:t>
            </a:r>
            <a:r>
              <a:rPr lang="el-GR" sz="2400" dirty="0">
                <a:latin typeface="Comic Sans MS" panose="030F0702030302020204" pitchFamily="66" charset="0"/>
              </a:rPr>
              <a:t>συμπεριφορές </a:t>
            </a:r>
          </a:p>
          <a:p>
            <a:pPr marL="0" indent="0">
              <a:buNone/>
            </a:pPr>
            <a:endParaRPr lang="el-GR" sz="2400" dirty="0" smtClean="0">
              <a:latin typeface="Comic Sans MS" panose="030F0702030302020204" pitchFamily="66" charset="0"/>
            </a:endParaRPr>
          </a:p>
          <a:p>
            <a:pPr marL="0" indent="0">
              <a:buNone/>
            </a:pPr>
            <a:r>
              <a:rPr lang="el-GR" sz="2400" dirty="0" smtClean="0">
                <a:latin typeface="Comic Sans MS" panose="030F0702030302020204" pitchFamily="66" charset="0"/>
              </a:rPr>
              <a:t>Φόβος </a:t>
            </a:r>
            <a:r>
              <a:rPr lang="el-GR" sz="2400" dirty="0">
                <a:latin typeface="Comic Sans MS" panose="030F0702030302020204" pitchFamily="66" charset="0"/>
              </a:rPr>
              <a:t>για την επανάληψη της τραυματικής εμπειρίας. </a:t>
            </a:r>
            <a:endParaRPr lang="el-GR" sz="2400" dirty="0" smtClean="0">
              <a:latin typeface="Comic Sans MS" panose="030F0702030302020204" pitchFamily="66" charset="0"/>
            </a:endParaRPr>
          </a:p>
          <a:p>
            <a:pPr marL="0" indent="0">
              <a:buNone/>
            </a:pPr>
            <a:endParaRPr lang="el-GR" sz="2400" dirty="0">
              <a:latin typeface="Comic Sans MS" panose="030F0702030302020204" pitchFamily="66" charset="0"/>
            </a:endParaRPr>
          </a:p>
          <a:p>
            <a:pPr marL="0" indent="0">
              <a:buNone/>
            </a:pPr>
            <a:r>
              <a:rPr lang="el-GR" sz="2400" dirty="0" smtClean="0">
                <a:latin typeface="Comic Sans MS" panose="030F0702030302020204" pitchFamily="66" charset="0"/>
              </a:rPr>
              <a:t>Ανάγκη εξειδικευμένης βοήθειας στην περίπτωση που τα συμπτώματα επαναλαμβάνονται για μεγάλο διάστημα</a:t>
            </a:r>
          </a:p>
        </p:txBody>
      </p:sp>
    </p:spTree>
    <p:extLst>
      <p:ext uri="{BB962C8B-B14F-4D97-AF65-F5344CB8AC3E}">
        <p14:creationId xmlns:p14="http://schemas.microsoft.com/office/powerpoint/2010/main" val="17334830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87417" y="237248"/>
            <a:ext cx="8911687" cy="1280890"/>
          </a:xfrm>
        </p:spPr>
        <p:txBody>
          <a:bodyPr/>
          <a:lstStyle/>
          <a:p>
            <a:r>
              <a:rPr lang="el-GR" dirty="0" smtClean="0">
                <a:latin typeface="Comic Sans MS" panose="030F0702030302020204" pitchFamily="66" charset="0"/>
              </a:rPr>
              <a:t>Σημαντική για την αντιμετώπιση των δυσκολιών</a:t>
            </a:r>
            <a:endParaRPr lang="el-GR" dirty="0">
              <a:latin typeface="Comic Sans MS" panose="030F0702030302020204" pitchFamily="66" charset="0"/>
            </a:endParaRPr>
          </a:p>
        </p:txBody>
      </p:sp>
      <p:sp>
        <p:nvSpPr>
          <p:cNvPr id="3" name="Θέση περιεχομένου 2"/>
          <p:cNvSpPr>
            <a:spLocks noGrp="1"/>
          </p:cNvSpPr>
          <p:nvPr>
            <p:ph idx="1"/>
          </p:nvPr>
        </p:nvSpPr>
        <p:spPr>
          <a:xfrm>
            <a:off x="2487417" y="1770184"/>
            <a:ext cx="8915400" cy="4548554"/>
          </a:xfrm>
        </p:spPr>
        <p:txBody>
          <a:bodyPr>
            <a:normAutofit lnSpcReduction="10000"/>
          </a:bodyPr>
          <a:lstStyle/>
          <a:p>
            <a:r>
              <a:rPr lang="el-GR" sz="2400" dirty="0" smtClean="0">
                <a:latin typeface="Comic Sans MS" panose="030F0702030302020204" pitchFamily="66" charset="0"/>
              </a:rPr>
              <a:t>Η παρουσία της οικογένειας</a:t>
            </a:r>
          </a:p>
          <a:p>
            <a:endParaRPr lang="el-GR" sz="2400" dirty="0">
              <a:latin typeface="Comic Sans MS" panose="030F0702030302020204" pitchFamily="66" charset="0"/>
            </a:endParaRPr>
          </a:p>
          <a:p>
            <a:r>
              <a:rPr lang="el-GR" sz="2400" dirty="0" smtClean="0">
                <a:latin typeface="Comic Sans MS" panose="030F0702030302020204" pitchFamily="66" charset="0"/>
              </a:rPr>
              <a:t>Η εξασφάλιση της </a:t>
            </a:r>
            <a:r>
              <a:rPr lang="el-GR" sz="2400" dirty="0">
                <a:latin typeface="Comic Sans MS" panose="030F0702030302020204" pitchFamily="66" charset="0"/>
              </a:rPr>
              <a:t>φροντίδας της για το </a:t>
            </a:r>
            <a:r>
              <a:rPr lang="el-GR" sz="2400" dirty="0" smtClean="0">
                <a:latin typeface="Comic Sans MS" panose="030F0702030302020204" pitchFamily="66" charset="0"/>
              </a:rPr>
              <a:t>μέλλον</a:t>
            </a:r>
          </a:p>
          <a:p>
            <a:endParaRPr lang="el-GR" sz="2400" dirty="0">
              <a:latin typeface="Comic Sans MS" panose="030F0702030302020204" pitchFamily="66" charset="0"/>
            </a:endParaRPr>
          </a:p>
          <a:p>
            <a:r>
              <a:rPr lang="el-GR" sz="2400" dirty="0" smtClean="0">
                <a:latin typeface="Comic Sans MS" panose="030F0702030302020204" pitchFamily="66" charset="0"/>
              </a:rPr>
              <a:t>Η </a:t>
            </a:r>
            <a:r>
              <a:rPr lang="el-GR" sz="2400" dirty="0">
                <a:latin typeface="Comic Sans MS" panose="030F0702030302020204" pitchFamily="66" charset="0"/>
              </a:rPr>
              <a:t>κρατική </a:t>
            </a:r>
            <a:r>
              <a:rPr lang="el-GR" sz="2400" dirty="0" smtClean="0">
                <a:latin typeface="Comic Sans MS" panose="030F0702030302020204" pitchFamily="66" charset="0"/>
              </a:rPr>
              <a:t>μέριμνα</a:t>
            </a:r>
            <a:endParaRPr lang="el-GR" sz="2400" dirty="0">
              <a:latin typeface="Comic Sans MS" panose="030F0702030302020204" pitchFamily="66" charset="0"/>
            </a:endParaRPr>
          </a:p>
          <a:p>
            <a:endParaRPr lang="el-GR" sz="2400" dirty="0" smtClean="0">
              <a:latin typeface="Comic Sans MS" panose="030F0702030302020204" pitchFamily="66" charset="0"/>
            </a:endParaRPr>
          </a:p>
          <a:p>
            <a:r>
              <a:rPr lang="el-GR" sz="2400" dirty="0" smtClean="0">
                <a:latin typeface="Comic Sans MS" panose="030F0702030302020204" pitchFamily="66" charset="0"/>
              </a:rPr>
              <a:t>Οι </a:t>
            </a:r>
            <a:r>
              <a:rPr lang="el-GR" sz="2400" dirty="0">
                <a:latin typeface="Comic Sans MS" panose="030F0702030302020204" pitchFamily="66" charset="0"/>
              </a:rPr>
              <a:t>εκδηλώσεις αλληλεγγύης φορέων, </a:t>
            </a:r>
            <a:r>
              <a:rPr lang="el-GR" sz="2400" dirty="0" smtClean="0">
                <a:latin typeface="Comic Sans MS" panose="030F0702030302020204" pitchFamily="66" charset="0"/>
              </a:rPr>
              <a:t>ατόμων</a:t>
            </a:r>
          </a:p>
          <a:p>
            <a:endParaRPr lang="el-GR" sz="2400" dirty="0">
              <a:latin typeface="Comic Sans MS" panose="030F0702030302020204" pitchFamily="66" charset="0"/>
            </a:endParaRPr>
          </a:p>
          <a:p>
            <a:r>
              <a:rPr lang="el-GR" sz="2400" dirty="0" smtClean="0">
                <a:latin typeface="Comic Sans MS" panose="030F0702030302020204" pitchFamily="66" charset="0"/>
              </a:rPr>
              <a:t>Η αντιμετώπιση της κρίσης </a:t>
            </a:r>
            <a:r>
              <a:rPr lang="el-GR" sz="2400" dirty="0">
                <a:latin typeface="Comic Sans MS" panose="030F0702030302020204" pitchFamily="66" charset="0"/>
              </a:rPr>
              <a:t>ως ευκαιρία </a:t>
            </a:r>
            <a:r>
              <a:rPr lang="el-GR" sz="2400" dirty="0" smtClean="0">
                <a:latin typeface="Comic Sans MS" panose="030F0702030302020204" pitchFamily="66" charset="0"/>
              </a:rPr>
              <a:t>για τη βελτίωση των </a:t>
            </a:r>
            <a:r>
              <a:rPr lang="el-GR" sz="2400" dirty="0">
                <a:latin typeface="Comic Sans MS" panose="030F0702030302020204" pitchFamily="66" charset="0"/>
              </a:rPr>
              <a:t>συνθηκών </a:t>
            </a:r>
            <a:r>
              <a:rPr lang="el-GR" sz="2400" dirty="0" smtClean="0">
                <a:latin typeface="Comic Sans MS" panose="030F0702030302020204" pitchFamily="66" charset="0"/>
              </a:rPr>
              <a:t>διαβίωσης και ασφάλειας</a:t>
            </a:r>
          </a:p>
          <a:p>
            <a:endParaRPr lang="el-GR" sz="2400" dirty="0">
              <a:latin typeface="Comic Sans MS" panose="030F0702030302020204" pitchFamily="66" charset="0"/>
            </a:endParaRPr>
          </a:p>
          <a:p>
            <a:endParaRPr lang="el-GR" sz="2400" dirty="0">
              <a:latin typeface="Comic Sans MS" panose="030F0702030302020204" pitchFamily="66" charset="0"/>
            </a:endParaRPr>
          </a:p>
        </p:txBody>
      </p:sp>
    </p:spTree>
    <p:extLst>
      <p:ext uri="{BB962C8B-B14F-4D97-AF65-F5344CB8AC3E}">
        <p14:creationId xmlns:p14="http://schemas.microsoft.com/office/powerpoint/2010/main" val="3985100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latin typeface="Comic Sans MS" panose="030F0702030302020204" pitchFamily="66" charset="0"/>
              </a:rPr>
              <a:t>Σεισμός: παιδιά και έφηβοι</a:t>
            </a:r>
            <a:endParaRPr lang="el-GR" dirty="0">
              <a:latin typeface="Comic Sans MS" panose="030F0702030302020204" pitchFamily="66" charset="0"/>
            </a:endParaRPr>
          </a:p>
        </p:txBody>
      </p:sp>
      <p:sp>
        <p:nvSpPr>
          <p:cNvPr id="3" name="Θέση περιεχομένου 2"/>
          <p:cNvSpPr>
            <a:spLocks noGrp="1"/>
          </p:cNvSpPr>
          <p:nvPr>
            <p:ph idx="1"/>
          </p:nvPr>
        </p:nvSpPr>
        <p:spPr>
          <a:xfrm>
            <a:off x="2589212" y="1348154"/>
            <a:ext cx="8915400" cy="5181600"/>
          </a:xfrm>
        </p:spPr>
        <p:txBody>
          <a:bodyPr>
            <a:normAutofit/>
          </a:bodyPr>
          <a:lstStyle/>
          <a:p>
            <a:pPr>
              <a:lnSpc>
                <a:spcPct val="150000"/>
              </a:lnSpc>
            </a:pPr>
            <a:r>
              <a:rPr lang="el-GR" sz="2000" dirty="0" smtClean="0">
                <a:latin typeface="Comic Sans MS" panose="030F0702030302020204" pitchFamily="66" charset="0"/>
              </a:rPr>
              <a:t>Άτομα </a:t>
            </a:r>
            <a:r>
              <a:rPr lang="el-GR" sz="2000" dirty="0">
                <a:latin typeface="Comic Sans MS" panose="030F0702030302020204" pitchFamily="66" charset="0"/>
              </a:rPr>
              <a:t>εξαρτημένα συναισθηματικά από τους </a:t>
            </a:r>
            <a:r>
              <a:rPr lang="el-GR" sz="2000" dirty="0" smtClean="0">
                <a:latin typeface="Comic Sans MS" panose="030F0702030302020204" pitchFamily="66" charset="0"/>
              </a:rPr>
              <a:t>ενήλικες που </a:t>
            </a:r>
            <a:r>
              <a:rPr lang="el-GR" sz="2000" dirty="0">
                <a:latin typeface="Comic Sans MS" panose="030F0702030302020204" pitchFamily="66" charset="0"/>
              </a:rPr>
              <a:t>επηρεάζονται σε μεγάλο βαθμό από τις δικές τους αντιδράσεις και από την συμπεριφορά </a:t>
            </a:r>
            <a:r>
              <a:rPr lang="el-GR" sz="2000" dirty="0" smtClean="0">
                <a:latin typeface="Comic Sans MS" panose="030F0702030302020204" pitchFamily="66" charset="0"/>
              </a:rPr>
              <a:t>τους</a:t>
            </a:r>
          </a:p>
          <a:p>
            <a:pPr>
              <a:lnSpc>
                <a:spcPct val="150000"/>
              </a:lnSpc>
            </a:pPr>
            <a:r>
              <a:rPr lang="el-GR" sz="2000" dirty="0" smtClean="0">
                <a:latin typeface="Comic Sans MS" panose="030F0702030302020204" pitchFamily="66" charset="0"/>
              </a:rPr>
              <a:t>Εμφάνιση συμπτωμάτων </a:t>
            </a:r>
            <a:r>
              <a:rPr lang="el-GR" sz="2000" dirty="0">
                <a:latin typeface="Comic Sans MS" panose="030F0702030302020204" pitchFamily="66" charset="0"/>
              </a:rPr>
              <a:t>στο παιχνίδι, στον ύπνο και στην </a:t>
            </a:r>
            <a:r>
              <a:rPr lang="el-GR" sz="2000" dirty="0" smtClean="0">
                <a:latin typeface="Comic Sans MS" panose="030F0702030302020204" pitchFamily="66" charset="0"/>
              </a:rPr>
              <a:t>αλληλεπίδραση</a:t>
            </a:r>
            <a:endParaRPr lang="el-GR" sz="2000" dirty="0">
              <a:latin typeface="Comic Sans MS" panose="030F0702030302020204" pitchFamily="66" charset="0"/>
            </a:endParaRPr>
          </a:p>
          <a:p>
            <a:pPr>
              <a:lnSpc>
                <a:spcPct val="150000"/>
              </a:lnSpc>
            </a:pPr>
            <a:r>
              <a:rPr lang="el-GR" sz="2000" dirty="0" smtClean="0">
                <a:latin typeface="Comic Sans MS" panose="030F0702030302020204" pitchFamily="66" charset="0"/>
              </a:rPr>
              <a:t>Εφιάλτες</a:t>
            </a:r>
            <a:r>
              <a:rPr lang="el-GR" sz="2000" dirty="0" smtClean="0">
                <a:latin typeface="Comic Sans MS" panose="030F0702030302020204" pitchFamily="66" charset="0"/>
              </a:rPr>
              <a:t>, </a:t>
            </a:r>
            <a:r>
              <a:rPr lang="el-GR" sz="2000" dirty="0">
                <a:latin typeface="Comic Sans MS" panose="030F0702030302020204" pitchFamily="66" charset="0"/>
              </a:rPr>
              <a:t>φόβος του σκοταδιού</a:t>
            </a:r>
            <a:r>
              <a:rPr lang="el-GR" sz="2000" dirty="0" smtClean="0">
                <a:latin typeface="Comic Sans MS" panose="030F0702030302020204" pitchFamily="66" charset="0"/>
              </a:rPr>
              <a:t>, εκνευρισμός</a:t>
            </a:r>
            <a:r>
              <a:rPr lang="en-US" sz="2000" dirty="0" smtClean="0">
                <a:latin typeface="Comic Sans MS" panose="030F0702030302020204" pitchFamily="66" charset="0"/>
              </a:rPr>
              <a:t>,</a:t>
            </a:r>
            <a:r>
              <a:rPr lang="el-GR" sz="2000" dirty="0" smtClean="0">
                <a:latin typeface="Comic Sans MS" panose="030F0702030302020204" pitchFamily="66" charset="0"/>
              </a:rPr>
              <a:t> </a:t>
            </a:r>
            <a:r>
              <a:rPr lang="el-GR" sz="2000" dirty="0" smtClean="0">
                <a:latin typeface="Comic Sans MS" panose="030F0702030302020204" pitchFamily="66" charset="0"/>
              </a:rPr>
              <a:t>θυμός</a:t>
            </a:r>
          </a:p>
          <a:p>
            <a:pPr>
              <a:lnSpc>
                <a:spcPct val="150000"/>
              </a:lnSpc>
            </a:pPr>
            <a:r>
              <a:rPr lang="el-GR" sz="2000" dirty="0" smtClean="0">
                <a:latin typeface="Comic Sans MS" panose="030F0702030302020204" pitchFamily="66" charset="0"/>
              </a:rPr>
              <a:t>Ο τρόπος διαχείρισης των γονέων «πυξίδα» </a:t>
            </a:r>
            <a:r>
              <a:rPr lang="el-GR" sz="2000" dirty="0">
                <a:latin typeface="Comic Sans MS" panose="030F0702030302020204" pitchFamily="66" charset="0"/>
              </a:rPr>
              <a:t>για τον τρόπο που και τα ίδια παιδιά θα διαχειριστούν τα δικά τους </a:t>
            </a:r>
            <a:r>
              <a:rPr lang="el-GR" sz="2000" dirty="0" smtClean="0">
                <a:latin typeface="Comic Sans MS" panose="030F0702030302020204" pitchFamily="66" charset="0"/>
              </a:rPr>
              <a:t>συναισθήματα</a:t>
            </a:r>
          </a:p>
          <a:p>
            <a:pPr>
              <a:lnSpc>
                <a:spcPct val="150000"/>
              </a:lnSpc>
            </a:pPr>
            <a:r>
              <a:rPr lang="el-GR" sz="2000" dirty="0" smtClean="0">
                <a:latin typeface="Comic Sans MS" panose="030F0702030302020204" pitchFamily="66" charset="0"/>
              </a:rPr>
              <a:t>Είναι σημαντικό να καλλιεργείται </a:t>
            </a:r>
            <a:r>
              <a:rPr lang="el-GR" sz="2000" dirty="0">
                <a:latin typeface="Comic Sans MS" panose="030F0702030302020204" pitchFamily="66" charset="0"/>
              </a:rPr>
              <a:t>ένα κλίμα αισιοδοξίας και μια ενεργητική στάση απέναντι στις δυσκολίες. </a:t>
            </a:r>
            <a:endParaRPr lang="el-GR" sz="2000" dirty="0" smtClean="0">
              <a:latin typeface="Comic Sans MS" panose="030F0702030302020204" pitchFamily="66" charset="0"/>
            </a:endParaRPr>
          </a:p>
          <a:p>
            <a:pPr>
              <a:lnSpc>
                <a:spcPct val="150000"/>
              </a:lnSpc>
            </a:pPr>
            <a:endParaRPr lang="el-GR" sz="2000" dirty="0" smtClean="0">
              <a:latin typeface="Comic Sans MS" panose="030F0702030302020204" pitchFamily="66" charset="0"/>
            </a:endParaRPr>
          </a:p>
          <a:p>
            <a:pPr>
              <a:lnSpc>
                <a:spcPct val="150000"/>
              </a:lnSpc>
            </a:pPr>
            <a:endParaRPr lang="el-GR" sz="2000" dirty="0" smtClean="0">
              <a:latin typeface="Comic Sans MS" panose="030F0702030302020204" pitchFamily="66" charset="0"/>
            </a:endParaRPr>
          </a:p>
          <a:p>
            <a:endParaRPr lang="el-GR" dirty="0"/>
          </a:p>
        </p:txBody>
      </p:sp>
    </p:spTree>
    <p:extLst>
      <p:ext uri="{BB962C8B-B14F-4D97-AF65-F5344CB8AC3E}">
        <p14:creationId xmlns:p14="http://schemas.microsoft.com/office/powerpoint/2010/main" val="1803337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410</TotalTime>
  <Words>760</Words>
  <Application>Microsoft Office PowerPoint</Application>
  <PresentationFormat>Ευρεία οθόνη</PresentationFormat>
  <Paragraphs>169</Paragraphs>
  <Slides>23</Slides>
  <Notes>0</Notes>
  <HiddenSlides>0</HiddenSlides>
  <MMClips>0</MMClips>
  <ScaleCrop>false</ScaleCrop>
  <HeadingPairs>
    <vt:vector size="8" baseType="variant">
      <vt:variant>
        <vt:lpstr>Γραμματοσειρές που χρησιμοποιούνται</vt:lpstr>
      </vt:variant>
      <vt:variant>
        <vt:i4>7</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23</vt:i4>
      </vt:variant>
    </vt:vector>
  </HeadingPairs>
  <TitlesOfParts>
    <vt:vector size="32" baseType="lpstr">
      <vt:lpstr>Arial</vt:lpstr>
      <vt:lpstr>Calibri</vt:lpstr>
      <vt:lpstr>Century Gothic</vt:lpstr>
      <vt:lpstr>Comic Sans MS</vt:lpstr>
      <vt:lpstr>pg-1ffb</vt:lpstr>
      <vt:lpstr>Times New Roman</vt:lpstr>
      <vt:lpstr>Wingdings 3</vt:lpstr>
      <vt:lpstr>Wisp</vt:lpstr>
      <vt:lpstr>Acrobat Document</vt:lpstr>
      <vt:lpstr>Παρεμβαίνοντας στην κρίση από τη θέση του/της  εκπαιδευτικού </vt:lpstr>
      <vt:lpstr>Οργάνωση παρουσίασης</vt:lpstr>
      <vt:lpstr>Σεισμός</vt:lpstr>
      <vt:lpstr>Ψυχοσυναισθηματικές αντιδράσεις στο σεισμό</vt:lpstr>
      <vt:lpstr>Ενεργοποίηση ψυχικών αποθεμάτων</vt:lpstr>
      <vt:lpstr>Η επόμενη μέρα</vt:lpstr>
      <vt:lpstr>Συμπτώματα του συνδρόμου μετατραυματικού στρες</vt:lpstr>
      <vt:lpstr>Σημαντική για την αντιμετώπιση των δυσκολιών</vt:lpstr>
      <vt:lpstr>Σεισμός: παιδιά και έφηβοι</vt:lpstr>
      <vt:lpstr>Η σημασία του σχολείου</vt:lpstr>
      <vt:lpstr>Σχολείο και τραύμα</vt:lpstr>
      <vt:lpstr>Παραδείγματα βιωματικών ασκήσεων για μικρά παιδιά </vt:lpstr>
      <vt:lpstr>Παραδείγματα βιωματικών ασκήσεων για μικρά παιδιά </vt:lpstr>
      <vt:lpstr>Παραδείγματα βιωματικών ασκήσεων για μικρά παιδιά </vt:lpstr>
      <vt:lpstr>Παραδείγματα βιωματικών ασκήσεων για μικρά παιδιά </vt:lpstr>
      <vt:lpstr>Παραδείγματα βιωματικών ασκήσεων για μεγάλα παιδιά και εφήβους</vt:lpstr>
      <vt:lpstr>Παραδείγματα βιωματικών ασκήσεων για μεγάλα παιδιά και εφήβους</vt:lpstr>
      <vt:lpstr>Παραδείγματα βιωματικών ασκήσεων για μεγάλα παιδιά και εφήβους</vt:lpstr>
      <vt:lpstr>Παραδείγματα βιωματικών ασκήσεων για μεγάλα παιδιά και εφήβους</vt:lpstr>
      <vt:lpstr>Παραδείγματα βιωματικών ασκήσεων για μεγάλα παιδιά και εφήβους</vt:lpstr>
      <vt:lpstr>Παραδείγματα βιωματικών ασκήσεων για μεγάλα παιδιά και εφήβους</vt:lpstr>
      <vt:lpstr>Παραδείγματα βιωματικών ασκήσεων για μεγάλα παιδιά και εφήβους</vt:lpstr>
      <vt:lpstr>     Το πιο σημαντικό…..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Παρεμβαίνοντας στην κρίση από τη θέση του/της  εκπαιδευτικού</dc:title>
  <dc:creator>Ioanna Moraitou</dc:creator>
  <cp:lastModifiedBy>User</cp:lastModifiedBy>
  <cp:revision>27</cp:revision>
  <dcterms:created xsi:type="dcterms:W3CDTF">2021-03-15T21:09:23Z</dcterms:created>
  <dcterms:modified xsi:type="dcterms:W3CDTF">2021-03-16T17:42:55Z</dcterms:modified>
</cp:coreProperties>
</file>