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18"/>
  </p:notesMasterIdLst>
  <p:sldIdLst>
    <p:sldId id="341" r:id="rId2"/>
    <p:sldId id="334" r:id="rId3"/>
    <p:sldId id="346" r:id="rId4"/>
    <p:sldId id="345" r:id="rId5"/>
    <p:sldId id="347" r:id="rId6"/>
    <p:sldId id="348" r:id="rId7"/>
    <p:sldId id="349" r:id="rId8"/>
    <p:sldId id="322" r:id="rId9"/>
    <p:sldId id="326" r:id="rId10"/>
    <p:sldId id="304" r:id="rId11"/>
    <p:sldId id="352" r:id="rId12"/>
    <p:sldId id="342" r:id="rId13"/>
    <p:sldId id="350" r:id="rId14"/>
    <p:sldId id="343" r:id="rId15"/>
    <p:sldId id="344" r:id="rId16"/>
    <p:sldId id="351" r:id="rId17"/>
  </p:sldIdLst>
  <p:sldSz cx="9144000" cy="6858000" type="screen4x3"/>
  <p:notesSz cx="6858000" cy="9144000"/>
  <p:defaultTextStyle>
    <a:defPPr>
      <a:defRPr lang="en-GB"/>
    </a:defPPr>
    <a:lvl1pPr algn="l" rtl="0" fontAlgn="base">
      <a:spcBef>
        <a:spcPct val="0"/>
      </a:spcBef>
      <a:spcAft>
        <a:spcPct val="0"/>
      </a:spcAft>
      <a:defRPr sz="2000" kern="1200">
        <a:solidFill>
          <a:schemeClr val="tx1"/>
        </a:solidFill>
        <a:latin typeface="Tahoma" pitchFamily="34" charset="0"/>
        <a:ea typeface="+mn-ea"/>
        <a:cs typeface="+mn-cs"/>
      </a:defRPr>
    </a:lvl1pPr>
    <a:lvl2pPr marL="457200" algn="l" rtl="0" fontAlgn="base">
      <a:spcBef>
        <a:spcPct val="0"/>
      </a:spcBef>
      <a:spcAft>
        <a:spcPct val="0"/>
      </a:spcAft>
      <a:defRPr sz="2000" kern="1200">
        <a:solidFill>
          <a:schemeClr val="tx1"/>
        </a:solidFill>
        <a:latin typeface="Tahoma" pitchFamily="34" charset="0"/>
        <a:ea typeface="+mn-ea"/>
        <a:cs typeface="+mn-cs"/>
      </a:defRPr>
    </a:lvl2pPr>
    <a:lvl3pPr marL="914400" algn="l" rtl="0" fontAlgn="base">
      <a:spcBef>
        <a:spcPct val="0"/>
      </a:spcBef>
      <a:spcAft>
        <a:spcPct val="0"/>
      </a:spcAft>
      <a:defRPr sz="2000" kern="1200">
        <a:solidFill>
          <a:schemeClr val="tx1"/>
        </a:solidFill>
        <a:latin typeface="Tahoma" pitchFamily="34" charset="0"/>
        <a:ea typeface="+mn-ea"/>
        <a:cs typeface="+mn-cs"/>
      </a:defRPr>
    </a:lvl3pPr>
    <a:lvl4pPr marL="1371600" algn="l" rtl="0" fontAlgn="base">
      <a:spcBef>
        <a:spcPct val="0"/>
      </a:spcBef>
      <a:spcAft>
        <a:spcPct val="0"/>
      </a:spcAft>
      <a:defRPr sz="2000" kern="1200">
        <a:solidFill>
          <a:schemeClr val="tx1"/>
        </a:solidFill>
        <a:latin typeface="Tahoma" pitchFamily="34" charset="0"/>
        <a:ea typeface="+mn-ea"/>
        <a:cs typeface="+mn-cs"/>
      </a:defRPr>
    </a:lvl4pPr>
    <a:lvl5pPr marL="1828800" algn="l" rtl="0" fontAlgn="base">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66FF33"/>
    <a:srgbClr val="000000"/>
    <a:srgbClr val="FF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4737" autoAdjust="0"/>
  </p:normalViewPr>
  <p:slideViewPr>
    <p:cSldViewPr>
      <p:cViewPr varScale="1">
        <p:scale>
          <a:sx n="69" d="100"/>
          <a:sy n="69" d="100"/>
        </p:scale>
        <p:origin x="15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l-GR"/>
          </a:p>
        </p:txBody>
      </p:sp>
      <p:sp>
        <p:nvSpPr>
          <p:cNvPr id="152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l-GR"/>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2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152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l-GR"/>
          </a:p>
        </p:txBody>
      </p:sp>
      <p:sp>
        <p:nvSpPr>
          <p:cNvPr id="152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4C904C0-6CAA-43C9-8A0E-0DFB99616086}"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9F6A174-DE76-4479-8402-F6BD7C28865E}" type="slidenum">
              <a:rPr lang="el-GR" smtClean="0"/>
              <a:pPr/>
              <a:t>10</a:t>
            </a:fld>
            <a:endParaRPr lang="el-GR"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5602" name="Rectangle 2"/>
          <p:cNvSpPr>
            <a:spLocks noGrp="1" noChangeArrowheads="1"/>
          </p:cNvSpPr>
          <p:nvPr>
            <p:ph type="ctrTitle" sz="quarter"/>
          </p:nvPr>
        </p:nvSpPr>
        <p:spPr>
          <a:xfrm>
            <a:off x="685800" y="1676400"/>
            <a:ext cx="7772400" cy="1828800"/>
          </a:xfrm>
        </p:spPr>
        <p:txBody>
          <a:bodyPr/>
          <a:lstStyle>
            <a:lvl1pPr>
              <a:defRPr/>
            </a:lvl1pPr>
          </a:lstStyle>
          <a:p>
            <a:r>
              <a:rPr lang="en-GB"/>
              <a:t>Click to edit Master title style</a:t>
            </a:r>
          </a:p>
        </p:txBody>
      </p:sp>
      <p:sp>
        <p:nvSpPr>
          <p:cNvPr id="256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9402B0C-3C62-450C-8225-C2C2B9CAE324}" type="slidenum">
              <a:rPr lang="en-GB"/>
              <a:pPr>
                <a:defRPr/>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22FBE4A-3D25-44D2-B12C-A60878CA7C6F}" type="slidenum">
              <a:rPr lang="en-GB"/>
              <a:pPr>
                <a:defRPr/>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381000"/>
            <a:ext cx="2057400" cy="57150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381000"/>
            <a:ext cx="6019800" cy="57150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3B19FA8-CED2-41A4-9E09-7797B93B4D4F}"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70F5A5E-D339-4F71-993E-0F273091886A}"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3E3F8A4-37BB-4225-AD50-E83518D51A70}"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0E3B61A-F530-4684-B327-20D211563818}" type="slidenum">
              <a:rPr lang="en-GB"/>
              <a:pPr>
                <a:defRPr/>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D729C88-3A06-4920-A7E8-6E166FA294C1}"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B0C5C0B-19EA-472C-A523-BDD460905930}"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25585F8-773F-4359-97D7-D6E36584BDA2}" type="slidenum">
              <a:rPr lang="en-GB"/>
              <a:pPr>
                <a:defRPr/>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DEBC876-894B-4C94-BEF7-31083E551532}" type="slidenum">
              <a:rPr lang="en-GB"/>
              <a:pPr>
                <a:defRPr/>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3316EDA-8D75-4812-9EFB-7A8280260409}" type="slidenum">
              <a:rPr lang="en-GB"/>
              <a:pPr>
                <a:defRPr/>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457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n-GB"/>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n-GB"/>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C78D8387-5320-47C4-B245-7F00B48544FB}"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file:///C:\Users\babis\Desktop\RACCE%20Theory%20PPT\global-anim.ppt"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357188" y="785813"/>
            <a:ext cx="8429625" cy="1200150"/>
          </a:xfrm>
          <a:prstGeom prst="rect">
            <a:avLst/>
          </a:prstGeom>
          <a:noFill/>
          <a:ln w="9525">
            <a:noFill/>
            <a:miter lim="800000"/>
            <a:headEnd/>
            <a:tailEnd/>
          </a:ln>
        </p:spPr>
        <p:txBody>
          <a:bodyPr>
            <a:spAutoFit/>
          </a:bodyPr>
          <a:lstStyle/>
          <a:p>
            <a:pPr algn="ctr"/>
            <a:r>
              <a:rPr lang="el-GR" sz="3600" b="1" i="1"/>
              <a:t>«Η σεισμικότητα της Κρήτης και δράσεις ενημέρωσης του ΜΦΙΚ»</a:t>
            </a:r>
          </a:p>
        </p:txBody>
      </p:sp>
      <p:sp>
        <p:nvSpPr>
          <p:cNvPr id="6147" name="Text Box 5"/>
          <p:cNvSpPr txBox="1">
            <a:spLocks noChangeArrowheads="1"/>
          </p:cNvSpPr>
          <p:nvPr/>
        </p:nvSpPr>
        <p:spPr bwMode="auto">
          <a:xfrm>
            <a:off x="1428750" y="5000625"/>
            <a:ext cx="7108825" cy="1570038"/>
          </a:xfrm>
          <a:prstGeom prst="rect">
            <a:avLst/>
          </a:prstGeom>
          <a:noFill/>
          <a:ln w="9525">
            <a:noFill/>
            <a:miter lim="800000"/>
            <a:headEnd/>
            <a:tailEnd/>
          </a:ln>
        </p:spPr>
        <p:txBody>
          <a:bodyPr>
            <a:spAutoFit/>
          </a:bodyPr>
          <a:lstStyle/>
          <a:p>
            <a:r>
              <a:rPr lang="el-GR" sz="2400" b="1"/>
              <a:t>Δρ Χαρ. Φασουλάς</a:t>
            </a:r>
          </a:p>
          <a:p>
            <a:r>
              <a:rPr lang="el-GR" sz="2400"/>
              <a:t>Τμημ. Γεωποικιλότητας</a:t>
            </a:r>
          </a:p>
          <a:p>
            <a:r>
              <a:rPr lang="el-GR" sz="2400"/>
              <a:t>Μουσείο Φυσικής Ιστορίας Κρήτης</a:t>
            </a:r>
          </a:p>
          <a:p>
            <a:r>
              <a:rPr lang="el-GR" sz="2400"/>
              <a:t>Πανεπιστήμιο Κρήτης</a:t>
            </a:r>
          </a:p>
        </p:txBody>
      </p:sp>
      <p:pic>
        <p:nvPicPr>
          <p:cNvPr id="5" name="Picture 7"/>
          <p:cNvPicPr>
            <a:picLocks noChangeAspect="1" noChangeArrowheads="1"/>
          </p:cNvPicPr>
          <p:nvPr/>
        </p:nvPicPr>
        <p:blipFill>
          <a:blip r:embed="rId2" cstate="screen">
            <a:clrChange>
              <a:clrFrom>
                <a:srgbClr val="000000"/>
              </a:clrFrom>
              <a:clrTo>
                <a:srgbClr val="000000">
                  <a:alpha val="0"/>
                </a:srgbClr>
              </a:clrTo>
            </a:clrChange>
            <a:duotone>
              <a:prstClr val="black"/>
              <a:schemeClr val="bg2">
                <a:lumMod val="75000"/>
                <a:tint val="45000"/>
                <a:satMod val="400000"/>
              </a:schemeClr>
            </a:duotone>
          </a:blip>
          <a:srcRect/>
          <a:stretch>
            <a:fillRect/>
          </a:stretch>
        </p:blipFill>
        <p:spPr bwMode="auto">
          <a:xfrm>
            <a:off x="393638" y="5111766"/>
            <a:ext cx="1047024" cy="1340534"/>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pic>
      <p:pic>
        <p:nvPicPr>
          <p:cNvPr id="6149" name="Picture 3"/>
          <p:cNvPicPr>
            <a:picLocks noChangeAspect="1" noChangeArrowheads="1"/>
          </p:cNvPicPr>
          <p:nvPr/>
        </p:nvPicPr>
        <p:blipFill>
          <a:blip r:embed="rId3" cstate="screen"/>
          <a:srcRect/>
          <a:stretch>
            <a:fillRect/>
          </a:stretch>
        </p:blipFill>
        <p:spPr bwMode="auto">
          <a:xfrm>
            <a:off x="0" y="2714625"/>
            <a:ext cx="9144000" cy="1689100"/>
          </a:xfrm>
          <a:prstGeom prst="rect">
            <a:avLst/>
          </a:prstGeom>
          <a:noFill/>
          <a:ln w="9525">
            <a:noFill/>
            <a:miter lim="800000"/>
            <a:headEnd/>
            <a:tailEnd/>
          </a:ln>
        </p:spPr>
      </p:pic>
      <p:pic>
        <p:nvPicPr>
          <p:cNvPr id="8" name="Picture 7" descr="template.jpg"/>
          <p:cNvPicPr>
            <a:picLocks noChangeAspect="1"/>
          </p:cNvPicPr>
          <p:nvPr/>
        </p:nvPicPr>
        <p:blipFill>
          <a:blip r:embed="rId4" cstate="screen"/>
          <a:stretch>
            <a:fillRect/>
          </a:stretch>
        </p:blipFill>
        <p:spPr>
          <a:xfrm>
            <a:off x="0" y="1"/>
            <a:ext cx="9144000" cy="6858000"/>
          </a:xfrm>
          <a:prstGeom prst="rect">
            <a:avLst/>
          </a:prstGeom>
        </p:spPr>
      </p:pic>
      <p:sp>
        <p:nvSpPr>
          <p:cNvPr id="9" name="8 - TextBox"/>
          <p:cNvSpPr txBox="1"/>
          <p:nvPr/>
        </p:nvSpPr>
        <p:spPr>
          <a:xfrm>
            <a:off x="1043608" y="71414"/>
            <a:ext cx="6768752" cy="1200329"/>
          </a:xfrm>
          <a:prstGeom prst="rect">
            <a:avLst/>
          </a:prstGeom>
          <a:noFill/>
        </p:spPr>
        <p:txBody>
          <a:bodyPr vert="horz" wrap="square" rtlCol="0">
            <a:spAutoFit/>
          </a:bodyPr>
          <a:lstStyle/>
          <a:p>
            <a:pPr algn="ctr"/>
            <a:r>
              <a:rPr lang="el-GR" sz="4000" b="1" i="1" dirty="0" smtClean="0">
                <a:latin typeface="Calibri" pitchFamily="34" charset="0"/>
                <a:cs typeface="Calibri" pitchFamily="34" charset="0"/>
              </a:rPr>
              <a:t>«Σεισμοί και</a:t>
            </a:r>
            <a:r>
              <a:rPr lang="en-US" sz="4000" b="1" i="1" dirty="0" smtClean="0">
                <a:latin typeface="Calibri" pitchFamily="34" charset="0"/>
                <a:cs typeface="Calibri" pitchFamily="34" charset="0"/>
              </a:rPr>
              <a:t> </a:t>
            </a:r>
            <a:r>
              <a:rPr lang="el-GR" sz="4000" b="1" i="1" dirty="0" smtClean="0">
                <a:latin typeface="Calibri" pitchFamily="34" charset="0"/>
                <a:cs typeface="Calibri" pitchFamily="34" charset="0"/>
              </a:rPr>
              <a:t>ηφαίστεια»</a:t>
            </a:r>
            <a:endParaRPr lang="en-US" sz="4000" b="1" i="1" dirty="0" smtClean="0">
              <a:latin typeface="Calibri" pitchFamily="34" charset="0"/>
              <a:cs typeface="Calibri" pitchFamily="34" charset="0"/>
            </a:endParaRPr>
          </a:p>
          <a:p>
            <a:pPr algn="ctr"/>
            <a:r>
              <a:rPr lang="el-GR" sz="3200" b="1" i="1" dirty="0" smtClean="0">
                <a:latin typeface="Calibri" pitchFamily="34" charset="0"/>
                <a:cs typeface="Calibri" pitchFamily="34" charset="0"/>
              </a:rPr>
              <a:t>Θεωρητική Παρουσίαση</a:t>
            </a:r>
            <a:endParaRPr lang="el-GR" sz="2800" b="1" i="1"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61" name="Picture 9" descr="Europe mag"/>
          <p:cNvPicPr>
            <a:picLocks noChangeAspect="1" noChangeArrowheads="1"/>
          </p:cNvPicPr>
          <p:nvPr/>
        </p:nvPicPr>
        <p:blipFill>
          <a:blip r:embed="rId3" cstate="screen"/>
          <a:srcRect/>
          <a:stretch>
            <a:fillRect/>
          </a:stretch>
        </p:blipFill>
        <p:spPr bwMode="auto">
          <a:xfrm>
            <a:off x="1755511" y="1985699"/>
            <a:ext cx="5674009" cy="4515135"/>
          </a:xfrm>
          <a:prstGeom prst="rect">
            <a:avLst/>
          </a:prstGeom>
          <a:noFill/>
          <a:ln w="9525">
            <a:noFill/>
            <a:miter lim="800000"/>
            <a:headEnd/>
            <a:tailEnd/>
          </a:ln>
        </p:spPr>
      </p:pic>
      <p:sp>
        <p:nvSpPr>
          <p:cNvPr id="15363" name="Rectangle 7"/>
          <p:cNvSpPr>
            <a:spLocks noChangeArrowheads="1"/>
          </p:cNvSpPr>
          <p:nvPr/>
        </p:nvSpPr>
        <p:spPr bwMode="auto">
          <a:xfrm>
            <a:off x="683568" y="43568"/>
            <a:ext cx="7772400" cy="762000"/>
          </a:xfrm>
          <a:prstGeom prst="rect">
            <a:avLst/>
          </a:prstGeom>
          <a:noFill/>
          <a:ln w="9525">
            <a:noFill/>
            <a:miter lim="800000"/>
            <a:headEnd/>
            <a:tailEnd/>
          </a:ln>
        </p:spPr>
        <p:txBody>
          <a:bodyPr anchor="ctr"/>
          <a:lstStyle/>
          <a:p>
            <a:pPr algn="ctr" eaLnBrk="0" hangingPunct="0"/>
            <a:r>
              <a:rPr lang="el-GR" sz="3600" dirty="0">
                <a:solidFill>
                  <a:srgbClr val="FFCC00"/>
                </a:solidFill>
                <a:latin typeface="Times New Roman" pitchFamily="18" charset="0"/>
              </a:rPr>
              <a:t>Σεισμικότητα </a:t>
            </a:r>
            <a:r>
              <a:rPr lang="el-GR" sz="3600" dirty="0" smtClean="0">
                <a:solidFill>
                  <a:srgbClr val="FFCC00"/>
                </a:solidFill>
                <a:latin typeface="Times New Roman" pitchFamily="18" charset="0"/>
              </a:rPr>
              <a:t>της Μεσογείου</a:t>
            </a:r>
            <a:endParaRPr lang="el-GR" sz="4400" dirty="0">
              <a:solidFill>
                <a:srgbClr val="FFCC00"/>
              </a:solidFill>
              <a:latin typeface="Times New Roman" pitchFamily="18" charset="0"/>
            </a:endParaRPr>
          </a:p>
        </p:txBody>
      </p:sp>
      <p:sp>
        <p:nvSpPr>
          <p:cNvPr id="5" name="Text Box 6"/>
          <p:cNvSpPr txBox="1">
            <a:spLocks noChangeArrowheads="1"/>
          </p:cNvSpPr>
          <p:nvPr/>
        </p:nvSpPr>
        <p:spPr bwMode="auto">
          <a:xfrm>
            <a:off x="468313" y="715447"/>
            <a:ext cx="8136135" cy="1200329"/>
          </a:xfrm>
          <a:prstGeom prst="rect">
            <a:avLst/>
          </a:prstGeom>
          <a:noFill/>
          <a:ln w="9525">
            <a:noFill/>
            <a:miter lim="800000"/>
            <a:headEnd/>
            <a:tailEnd/>
          </a:ln>
        </p:spPr>
        <p:txBody>
          <a:bodyPr wrap="square">
            <a:spAutoFit/>
          </a:bodyPr>
          <a:lstStyle/>
          <a:p>
            <a:r>
              <a:rPr lang="el-GR" sz="2400" dirty="0" smtClean="0">
                <a:latin typeface="+mn-lt"/>
                <a:ea typeface="Verdana" pitchFamily="34" charset="0"/>
                <a:cs typeface="Verdana" pitchFamily="34" charset="0"/>
              </a:rPr>
              <a:t>Στην περιοχή της Μεσογείου βρίσκεται το όριο ανάμεσα στην </a:t>
            </a:r>
            <a:r>
              <a:rPr lang="el-GR" sz="2400" dirty="0" err="1" smtClean="0">
                <a:latin typeface="+mn-lt"/>
                <a:ea typeface="Verdana" pitchFamily="34" charset="0"/>
                <a:cs typeface="Verdana" pitchFamily="34" charset="0"/>
              </a:rPr>
              <a:t>Ευρασιατική</a:t>
            </a:r>
            <a:r>
              <a:rPr lang="el-GR" sz="2400" dirty="0" smtClean="0">
                <a:latin typeface="+mn-lt"/>
                <a:ea typeface="Verdana" pitchFamily="34" charset="0"/>
                <a:cs typeface="Verdana" pitchFamily="34" charset="0"/>
              </a:rPr>
              <a:t> και Αφρικανική πλάκα και σε αυτό οφείλεται η μεγάλη σεισμικότητα της περιοχής. </a:t>
            </a:r>
            <a:endParaRPr lang="el-GR" sz="2400" dirty="0">
              <a:latin typeface="+mn-lt"/>
              <a:ea typeface="Verdana" pitchFamily="34" charset="0"/>
              <a:cs typeface="Verdana"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683568" y="43484"/>
            <a:ext cx="7772400" cy="762000"/>
          </a:xfrm>
          <a:prstGeom prst="rect">
            <a:avLst/>
          </a:prstGeom>
          <a:noFill/>
          <a:ln w="9525">
            <a:noFill/>
            <a:miter lim="800000"/>
            <a:headEnd/>
            <a:tailEnd/>
          </a:ln>
        </p:spPr>
        <p:txBody>
          <a:bodyPr anchor="ctr"/>
          <a:lstStyle/>
          <a:p>
            <a:pPr algn="ctr" eaLnBrk="0" hangingPunct="0"/>
            <a:r>
              <a:rPr lang="el-GR" sz="3600" dirty="0" smtClean="0">
                <a:solidFill>
                  <a:srgbClr val="FFCC00"/>
                </a:solidFill>
                <a:latin typeface="Times New Roman" pitchFamily="18" charset="0"/>
              </a:rPr>
              <a:t>Σεισμική Επικινδυνότητα</a:t>
            </a:r>
            <a:endParaRPr lang="el-GR" sz="4400" dirty="0">
              <a:solidFill>
                <a:srgbClr val="FFCC00"/>
              </a:solidFill>
              <a:latin typeface="Times New Roman" pitchFamily="18" charset="0"/>
            </a:endParaRPr>
          </a:p>
        </p:txBody>
      </p:sp>
      <p:sp>
        <p:nvSpPr>
          <p:cNvPr id="3" name="Text Box 6"/>
          <p:cNvSpPr txBox="1">
            <a:spLocks noChangeArrowheads="1"/>
          </p:cNvSpPr>
          <p:nvPr/>
        </p:nvSpPr>
        <p:spPr bwMode="auto">
          <a:xfrm>
            <a:off x="468313" y="715363"/>
            <a:ext cx="8136135" cy="1200329"/>
          </a:xfrm>
          <a:prstGeom prst="rect">
            <a:avLst/>
          </a:prstGeom>
          <a:noFill/>
          <a:ln w="9525">
            <a:noFill/>
            <a:miter lim="800000"/>
            <a:headEnd/>
            <a:tailEnd/>
          </a:ln>
        </p:spPr>
        <p:txBody>
          <a:bodyPr wrap="square">
            <a:spAutoFit/>
          </a:bodyPr>
          <a:lstStyle/>
          <a:p>
            <a:r>
              <a:rPr lang="el-GR" sz="2400" dirty="0" smtClean="0">
                <a:latin typeface="+mn-lt"/>
                <a:ea typeface="Verdana" pitchFamily="34" charset="0"/>
                <a:cs typeface="Verdana" pitchFamily="34" charset="0"/>
              </a:rPr>
              <a:t>Ο κίνδυνος από τους σεισμούς μπορεί να προέλθει από τη μετατόπιση των πετρωμάτων και τη διάδοση των σεισμικών κυμάτων.</a:t>
            </a:r>
            <a:endParaRPr lang="el-GR" sz="2400" dirty="0">
              <a:latin typeface="+mn-lt"/>
              <a:ea typeface="Verdana" pitchFamily="34" charset="0"/>
              <a:cs typeface="Verdana" pitchFamily="34" charset="0"/>
            </a:endParaRPr>
          </a:p>
        </p:txBody>
      </p:sp>
      <p:pic>
        <p:nvPicPr>
          <p:cNvPr id="4" name="Picture 1051" descr="C:\Documents and Settings\fassoulas\Επιφάνεια εργασίας\Voreadou\fig5_20.jpg"/>
          <p:cNvPicPr>
            <a:picLocks noChangeAspect="1" noChangeArrowheads="1"/>
          </p:cNvPicPr>
          <p:nvPr/>
        </p:nvPicPr>
        <p:blipFill>
          <a:blip r:embed="rId2" cstate="screen"/>
          <a:srcRect/>
          <a:stretch>
            <a:fillRect/>
          </a:stretch>
        </p:blipFill>
        <p:spPr bwMode="auto">
          <a:xfrm>
            <a:off x="1428728" y="1928802"/>
            <a:ext cx="6429420" cy="428628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683568" y="48848"/>
            <a:ext cx="7772400" cy="762000"/>
          </a:xfrm>
          <a:prstGeom prst="rect">
            <a:avLst/>
          </a:prstGeom>
          <a:noFill/>
          <a:ln w="9525">
            <a:noFill/>
            <a:miter lim="800000"/>
            <a:headEnd/>
            <a:tailEnd/>
          </a:ln>
        </p:spPr>
        <p:txBody>
          <a:bodyPr anchor="ctr"/>
          <a:lstStyle/>
          <a:p>
            <a:pPr algn="ctr" eaLnBrk="0" hangingPunct="0"/>
            <a:r>
              <a:rPr lang="el-GR" sz="3600" dirty="0" smtClean="0">
                <a:solidFill>
                  <a:srgbClr val="FFCC00"/>
                </a:solidFill>
                <a:latin typeface="Times New Roman" pitchFamily="18" charset="0"/>
              </a:rPr>
              <a:t>Πλάκες και ηφαίστεια</a:t>
            </a:r>
            <a:endParaRPr lang="el-GR" sz="4400" dirty="0">
              <a:solidFill>
                <a:srgbClr val="FFCC00"/>
              </a:solidFill>
              <a:latin typeface="Times New Roman" pitchFamily="18" charset="0"/>
            </a:endParaRPr>
          </a:p>
        </p:txBody>
      </p:sp>
      <p:sp>
        <p:nvSpPr>
          <p:cNvPr id="7" name="Text Box 6"/>
          <p:cNvSpPr txBox="1">
            <a:spLocks noChangeArrowheads="1"/>
          </p:cNvSpPr>
          <p:nvPr/>
        </p:nvSpPr>
        <p:spPr bwMode="auto">
          <a:xfrm>
            <a:off x="468313" y="720727"/>
            <a:ext cx="8136135" cy="1200329"/>
          </a:xfrm>
          <a:prstGeom prst="rect">
            <a:avLst/>
          </a:prstGeom>
          <a:noFill/>
          <a:ln w="9525">
            <a:noFill/>
            <a:miter lim="800000"/>
            <a:headEnd/>
            <a:tailEnd/>
          </a:ln>
        </p:spPr>
        <p:txBody>
          <a:bodyPr wrap="square">
            <a:spAutoFit/>
          </a:bodyPr>
          <a:lstStyle/>
          <a:p>
            <a:r>
              <a:rPr lang="el-GR" sz="2400" dirty="0" smtClean="0">
                <a:latin typeface="+mn-lt"/>
                <a:ea typeface="Verdana" pitchFamily="34" charset="0"/>
                <a:cs typeface="Verdana" pitchFamily="34" charset="0"/>
              </a:rPr>
              <a:t>Τα ηφαίστεια εμφανίζονται συνήθως κοντά στα όρια των πλακών γιατί εκεί η λιθόσφαιρα σπάει και τα λιωμένα υλικά του μανδύα </a:t>
            </a:r>
            <a:r>
              <a:rPr lang="el-GR" sz="2400" dirty="0" smtClean="0">
                <a:ea typeface="Verdana" pitchFamily="34" charset="0"/>
                <a:cs typeface="Verdana" pitchFamily="34" charset="0"/>
              </a:rPr>
              <a:t>μπορούν </a:t>
            </a:r>
            <a:r>
              <a:rPr lang="el-GR" sz="2400" dirty="0" smtClean="0">
                <a:latin typeface="+mn-lt"/>
                <a:ea typeface="Verdana" pitchFamily="34" charset="0"/>
                <a:cs typeface="Verdana" pitchFamily="34" charset="0"/>
              </a:rPr>
              <a:t>να φτάσουν στην επιφάνεια της Γης. </a:t>
            </a:r>
            <a:endParaRPr lang="el-GR" sz="2400" dirty="0">
              <a:latin typeface="+mn-lt"/>
              <a:ea typeface="Verdana" pitchFamily="34" charset="0"/>
              <a:cs typeface="Verdana" pitchFamily="34" charset="0"/>
            </a:endParaRPr>
          </a:p>
        </p:txBody>
      </p:sp>
      <p:sp>
        <p:nvSpPr>
          <p:cNvPr id="11" name="Text Box 7"/>
          <p:cNvSpPr txBox="1">
            <a:spLocks noChangeArrowheads="1"/>
          </p:cNvSpPr>
          <p:nvPr/>
        </p:nvSpPr>
        <p:spPr bwMode="auto">
          <a:xfrm>
            <a:off x="857224" y="5506066"/>
            <a:ext cx="7887820" cy="923330"/>
          </a:xfrm>
          <a:prstGeom prst="rect">
            <a:avLst/>
          </a:prstGeom>
          <a:noFill/>
          <a:ln w="9525">
            <a:noFill/>
            <a:miter lim="800000"/>
            <a:headEnd/>
            <a:tailEnd/>
          </a:ln>
        </p:spPr>
        <p:txBody>
          <a:bodyPr wrap="square">
            <a:spAutoFit/>
          </a:bodyPr>
          <a:lstStyle/>
          <a:p>
            <a:r>
              <a:rPr lang="el-GR" sz="1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Έτσι, ηφαίστεια υπάρχουν εκεί που δύο πλάκες πλησιάζουν (Α) ή απομακρύνονται (Β) μεταξύ τους. Επίσης, σε συγκεκριμένες περιοχές στο εσωτερικό των </a:t>
            </a:r>
            <a:r>
              <a:rPr lang="el-GR" sz="1800" dirty="0" err="1" smtClean="0">
                <a:effectLst>
                  <a:outerShdw blurRad="38100" dist="38100" dir="2700000" algn="tl">
                    <a:srgbClr val="000000">
                      <a:alpha val="43137"/>
                    </a:srgbClr>
                  </a:outerShdw>
                </a:effectLst>
                <a:latin typeface="Verdana" pitchFamily="34" charset="0"/>
                <a:ea typeface="Verdana" pitchFamily="34" charset="0"/>
                <a:cs typeface="Verdana" pitchFamily="34" charset="0"/>
              </a:rPr>
              <a:t>πλάκων</a:t>
            </a:r>
            <a:r>
              <a:rPr lang="el-GR" sz="1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 (Γ), τα «Θερμά Σημεία»</a:t>
            </a:r>
            <a:endParaRPr lang="el-GR" sz="180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grpSp>
        <p:nvGrpSpPr>
          <p:cNvPr id="16" name="Group 15"/>
          <p:cNvGrpSpPr/>
          <p:nvPr/>
        </p:nvGrpSpPr>
        <p:grpSpPr>
          <a:xfrm>
            <a:off x="2071670" y="2005604"/>
            <a:ext cx="5143536" cy="3396177"/>
            <a:chOff x="2071670" y="1857364"/>
            <a:chExt cx="5143536" cy="3396177"/>
          </a:xfrm>
        </p:grpSpPr>
        <p:pic>
          <p:nvPicPr>
            <p:cNvPr id="12" name="Picture 18" descr="plates an volcanoes"/>
            <p:cNvPicPr>
              <a:picLocks noChangeAspect="1" noChangeArrowheads="1"/>
            </p:cNvPicPr>
            <p:nvPr/>
          </p:nvPicPr>
          <p:blipFill>
            <a:blip r:embed="rId2" cstate="screen"/>
            <a:srcRect/>
            <a:stretch>
              <a:fillRect/>
            </a:stretch>
          </p:blipFill>
          <p:spPr bwMode="auto">
            <a:xfrm>
              <a:off x="2071670" y="1857364"/>
              <a:ext cx="5143536" cy="3396177"/>
            </a:xfrm>
            <a:prstGeom prst="rect">
              <a:avLst/>
            </a:prstGeom>
            <a:noFill/>
          </p:spPr>
        </p:pic>
        <p:sp>
          <p:nvSpPr>
            <p:cNvPr id="13" name="TextBox 12"/>
            <p:cNvSpPr txBox="1"/>
            <p:nvPr/>
          </p:nvSpPr>
          <p:spPr>
            <a:xfrm>
              <a:off x="2571736" y="3071810"/>
              <a:ext cx="360996" cy="400110"/>
            </a:xfrm>
            <a:prstGeom prst="rect">
              <a:avLst/>
            </a:prstGeom>
            <a:noFill/>
          </p:spPr>
          <p:txBody>
            <a:bodyPr wrap="none" rtlCol="0">
              <a:spAutoFit/>
            </a:bodyPr>
            <a:lstStyle/>
            <a:p>
              <a:r>
                <a:rPr lang="el-GR" b="1" dirty="0" smtClean="0">
                  <a:solidFill>
                    <a:schemeClr val="bg2"/>
                  </a:solidFill>
                </a:rPr>
                <a:t>Α</a:t>
              </a:r>
              <a:endParaRPr lang="en-US" b="1" dirty="0">
                <a:solidFill>
                  <a:schemeClr val="bg2"/>
                </a:solidFill>
              </a:endParaRPr>
            </a:p>
          </p:txBody>
        </p:sp>
        <p:sp>
          <p:nvSpPr>
            <p:cNvPr id="14" name="TextBox 13"/>
            <p:cNvSpPr txBox="1"/>
            <p:nvPr/>
          </p:nvSpPr>
          <p:spPr>
            <a:xfrm>
              <a:off x="3571868" y="3429000"/>
              <a:ext cx="360996" cy="400110"/>
            </a:xfrm>
            <a:prstGeom prst="rect">
              <a:avLst/>
            </a:prstGeom>
            <a:noFill/>
          </p:spPr>
          <p:txBody>
            <a:bodyPr wrap="none" rtlCol="0">
              <a:spAutoFit/>
            </a:bodyPr>
            <a:lstStyle/>
            <a:p>
              <a:r>
                <a:rPr lang="el-GR" b="1" dirty="0" smtClean="0">
                  <a:solidFill>
                    <a:schemeClr val="bg2"/>
                  </a:solidFill>
                </a:rPr>
                <a:t>Β</a:t>
              </a:r>
              <a:endParaRPr lang="en-US" b="1" dirty="0">
                <a:solidFill>
                  <a:schemeClr val="bg2"/>
                </a:solidFill>
              </a:endParaRPr>
            </a:p>
          </p:txBody>
        </p:sp>
        <p:sp>
          <p:nvSpPr>
            <p:cNvPr id="15" name="TextBox 14"/>
            <p:cNvSpPr txBox="1"/>
            <p:nvPr/>
          </p:nvSpPr>
          <p:spPr>
            <a:xfrm>
              <a:off x="4714876" y="3071810"/>
              <a:ext cx="328936" cy="400110"/>
            </a:xfrm>
            <a:prstGeom prst="rect">
              <a:avLst/>
            </a:prstGeom>
            <a:noFill/>
          </p:spPr>
          <p:txBody>
            <a:bodyPr wrap="none" rtlCol="0">
              <a:spAutoFit/>
            </a:bodyPr>
            <a:lstStyle/>
            <a:p>
              <a:r>
                <a:rPr lang="el-GR" b="1" dirty="0" smtClean="0">
                  <a:solidFill>
                    <a:schemeClr val="bg2"/>
                  </a:solidFill>
                </a:rPr>
                <a:t>Γ</a:t>
              </a:r>
              <a:endParaRPr lang="en-US" b="1" dirty="0">
                <a:solidFill>
                  <a:schemeClr val="bg2"/>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683568" y="13897"/>
            <a:ext cx="7772400" cy="762000"/>
          </a:xfrm>
          <a:prstGeom prst="rect">
            <a:avLst/>
          </a:prstGeom>
          <a:noFill/>
          <a:ln w="9525">
            <a:noFill/>
            <a:miter lim="800000"/>
            <a:headEnd/>
            <a:tailEnd/>
          </a:ln>
        </p:spPr>
        <p:txBody>
          <a:bodyPr anchor="ctr"/>
          <a:lstStyle/>
          <a:p>
            <a:pPr algn="ctr" eaLnBrk="0" hangingPunct="0"/>
            <a:r>
              <a:rPr lang="el-GR" sz="3600" dirty="0" smtClean="0">
                <a:solidFill>
                  <a:srgbClr val="FFCC00"/>
                </a:solidFill>
                <a:latin typeface="Times New Roman" pitchFamily="18" charset="0"/>
              </a:rPr>
              <a:t>Η κατανομή των ηφαιστείων</a:t>
            </a:r>
            <a:endParaRPr lang="el-GR" sz="4400" dirty="0">
              <a:solidFill>
                <a:srgbClr val="FFCC00"/>
              </a:solidFill>
              <a:latin typeface="Times New Roman" pitchFamily="18" charset="0"/>
            </a:endParaRPr>
          </a:p>
        </p:txBody>
      </p:sp>
      <p:sp>
        <p:nvSpPr>
          <p:cNvPr id="3" name="Text Box 6"/>
          <p:cNvSpPr txBox="1">
            <a:spLocks noChangeArrowheads="1"/>
          </p:cNvSpPr>
          <p:nvPr/>
        </p:nvSpPr>
        <p:spPr bwMode="auto">
          <a:xfrm>
            <a:off x="468313" y="685776"/>
            <a:ext cx="8136135" cy="1200329"/>
          </a:xfrm>
          <a:prstGeom prst="rect">
            <a:avLst/>
          </a:prstGeom>
          <a:noFill/>
          <a:ln w="9525">
            <a:noFill/>
            <a:miter lim="800000"/>
            <a:headEnd/>
            <a:tailEnd/>
          </a:ln>
        </p:spPr>
        <p:txBody>
          <a:bodyPr wrap="square">
            <a:spAutoFit/>
          </a:bodyPr>
          <a:lstStyle/>
          <a:p>
            <a:r>
              <a:rPr lang="el-GR" sz="2400" dirty="0" smtClean="0">
                <a:latin typeface="+mn-lt"/>
                <a:ea typeface="Verdana" pitchFamily="34" charset="0"/>
                <a:cs typeface="Verdana" pitchFamily="34" charset="0"/>
              </a:rPr>
              <a:t>Τα ηφαίστεια λοιπόν συνήθως κατανέμονται κοντά στα όρια των λιθοσφαιρικών πλακών όπως στην περιοχή της Μεσογείου ή γύρω από τον Ειρηνικό Ωκεανό. </a:t>
            </a:r>
            <a:endParaRPr lang="el-GR" sz="2400" dirty="0">
              <a:latin typeface="+mn-lt"/>
              <a:ea typeface="Verdana" pitchFamily="34" charset="0"/>
              <a:cs typeface="Verdana" pitchFamily="34" charset="0"/>
            </a:endParaRPr>
          </a:p>
        </p:txBody>
      </p:sp>
      <p:grpSp>
        <p:nvGrpSpPr>
          <p:cNvPr id="4" name="Group 15"/>
          <p:cNvGrpSpPr>
            <a:grpSpLocks/>
          </p:cNvGrpSpPr>
          <p:nvPr/>
        </p:nvGrpSpPr>
        <p:grpSpPr bwMode="auto">
          <a:xfrm>
            <a:off x="1285852" y="2327843"/>
            <a:ext cx="6645599" cy="3672925"/>
            <a:chOff x="649" y="933"/>
            <a:chExt cx="4594" cy="2704"/>
          </a:xfrm>
        </p:grpSpPr>
        <p:sp>
          <p:nvSpPr>
            <p:cNvPr id="5" name="Rectangle 16"/>
            <p:cNvSpPr>
              <a:spLocks noChangeArrowheads="1"/>
            </p:cNvSpPr>
            <p:nvPr/>
          </p:nvSpPr>
          <p:spPr bwMode="auto">
            <a:xfrm>
              <a:off x="649" y="933"/>
              <a:ext cx="4594" cy="2704"/>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a:p>
          </p:txBody>
        </p:sp>
        <p:pic>
          <p:nvPicPr>
            <p:cNvPr id="6" name="Picture 17"/>
            <p:cNvPicPr>
              <a:picLocks noChangeAspect="1" noChangeArrowheads="1"/>
            </p:cNvPicPr>
            <p:nvPr/>
          </p:nvPicPr>
          <p:blipFill>
            <a:blip r:embed="rId2" cstate="screen"/>
            <a:srcRect/>
            <a:stretch>
              <a:fillRect/>
            </a:stretch>
          </p:blipFill>
          <p:spPr bwMode="auto">
            <a:xfrm>
              <a:off x="921" y="1189"/>
              <a:ext cx="4034" cy="2162"/>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683568" y="43484"/>
            <a:ext cx="7772400" cy="762000"/>
          </a:xfrm>
          <a:prstGeom prst="rect">
            <a:avLst/>
          </a:prstGeom>
          <a:noFill/>
          <a:ln w="9525">
            <a:noFill/>
            <a:miter lim="800000"/>
            <a:headEnd/>
            <a:tailEnd/>
          </a:ln>
        </p:spPr>
        <p:txBody>
          <a:bodyPr anchor="ctr"/>
          <a:lstStyle/>
          <a:p>
            <a:pPr algn="ctr" eaLnBrk="0" hangingPunct="0"/>
            <a:r>
              <a:rPr lang="el-GR" sz="3600" dirty="0" smtClean="0">
                <a:solidFill>
                  <a:srgbClr val="FFCC00"/>
                </a:solidFill>
                <a:latin typeface="Times New Roman" pitchFamily="18" charset="0"/>
              </a:rPr>
              <a:t>Τύποι Ηφαιστείων</a:t>
            </a:r>
            <a:endParaRPr lang="el-GR" sz="4400" dirty="0">
              <a:solidFill>
                <a:srgbClr val="FFCC00"/>
              </a:solidFill>
              <a:latin typeface="Times New Roman" pitchFamily="18" charset="0"/>
            </a:endParaRPr>
          </a:p>
        </p:txBody>
      </p:sp>
      <p:sp>
        <p:nvSpPr>
          <p:cNvPr id="5" name="Text Box 6"/>
          <p:cNvSpPr txBox="1">
            <a:spLocks noChangeArrowheads="1"/>
          </p:cNvSpPr>
          <p:nvPr/>
        </p:nvSpPr>
        <p:spPr bwMode="auto">
          <a:xfrm>
            <a:off x="468313" y="799911"/>
            <a:ext cx="8136135" cy="1569660"/>
          </a:xfrm>
          <a:prstGeom prst="rect">
            <a:avLst/>
          </a:prstGeom>
          <a:noFill/>
          <a:ln w="9525">
            <a:noFill/>
            <a:miter lim="800000"/>
            <a:headEnd/>
            <a:tailEnd/>
          </a:ln>
        </p:spPr>
        <p:txBody>
          <a:bodyPr wrap="square">
            <a:spAutoFit/>
          </a:bodyPr>
          <a:lstStyle/>
          <a:p>
            <a:r>
              <a:rPr lang="el-GR" sz="2400" dirty="0" smtClean="0">
                <a:latin typeface="+mn-lt"/>
                <a:ea typeface="Verdana" pitchFamily="34" charset="0"/>
                <a:cs typeface="Verdana" pitchFamily="34" charset="0"/>
              </a:rPr>
              <a:t>Τα ηφαίστεια βγάζουν λιωμένα υλικά του Μανδύα στην επιφάνεια, τα οποία σχηματίζουν πετρώματα και μικρούς λόγους ή βουνά. Ανάλογα τη σύσταση των λιωμένων υλικών δημιουργούνται διάφοροι τύποι ηφαιστείων.</a:t>
            </a:r>
            <a:endParaRPr lang="el-GR" sz="2400" dirty="0">
              <a:latin typeface="+mn-lt"/>
              <a:ea typeface="Verdana" pitchFamily="34" charset="0"/>
              <a:cs typeface="Verdana" pitchFamily="34" charset="0"/>
            </a:endParaRPr>
          </a:p>
        </p:txBody>
      </p:sp>
      <p:pic>
        <p:nvPicPr>
          <p:cNvPr id="8" name="Picture 6" descr="211_cone σκουριας"/>
          <p:cNvPicPr>
            <a:picLocks noChangeAspect="1" noChangeArrowheads="1"/>
          </p:cNvPicPr>
          <p:nvPr/>
        </p:nvPicPr>
        <p:blipFill>
          <a:blip r:embed="rId2" cstate="screen"/>
          <a:srcRect/>
          <a:stretch>
            <a:fillRect/>
          </a:stretch>
        </p:blipFill>
        <p:spPr bwMode="auto">
          <a:xfrm>
            <a:off x="571472" y="2743139"/>
            <a:ext cx="2340497" cy="1857388"/>
          </a:xfrm>
          <a:prstGeom prst="rect">
            <a:avLst/>
          </a:prstGeom>
          <a:noFill/>
        </p:spPr>
      </p:pic>
      <p:pic>
        <p:nvPicPr>
          <p:cNvPr id="9" name="Picture 7" descr="212_shield"/>
          <p:cNvPicPr>
            <a:picLocks noChangeAspect="1" noChangeArrowheads="1"/>
          </p:cNvPicPr>
          <p:nvPr/>
        </p:nvPicPr>
        <p:blipFill>
          <a:blip r:embed="rId3" cstate="screen"/>
          <a:srcRect/>
          <a:stretch>
            <a:fillRect/>
          </a:stretch>
        </p:blipFill>
        <p:spPr bwMode="auto">
          <a:xfrm>
            <a:off x="3428992" y="2743139"/>
            <a:ext cx="2340497" cy="1857388"/>
          </a:xfrm>
          <a:prstGeom prst="rect">
            <a:avLst/>
          </a:prstGeom>
          <a:noFill/>
        </p:spPr>
      </p:pic>
      <p:pic>
        <p:nvPicPr>
          <p:cNvPr id="10" name="Picture 8" descr="213_strato"/>
          <p:cNvPicPr>
            <a:picLocks noChangeAspect="1" noChangeArrowheads="1"/>
          </p:cNvPicPr>
          <p:nvPr/>
        </p:nvPicPr>
        <p:blipFill>
          <a:blip r:embed="rId4" cstate="screen"/>
          <a:srcRect/>
          <a:stretch>
            <a:fillRect/>
          </a:stretch>
        </p:blipFill>
        <p:spPr bwMode="auto">
          <a:xfrm>
            <a:off x="6286512" y="2743139"/>
            <a:ext cx="2340497" cy="1857388"/>
          </a:xfrm>
          <a:prstGeom prst="rect">
            <a:avLst/>
          </a:prstGeom>
          <a:noFill/>
        </p:spPr>
      </p:pic>
      <p:sp>
        <p:nvSpPr>
          <p:cNvPr id="11" name="TextBox 10"/>
          <p:cNvSpPr txBox="1"/>
          <p:nvPr/>
        </p:nvSpPr>
        <p:spPr>
          <a:xfrm>
            <a:off x="714348" y="4814840"/>
            <a:ext cx="1986441" cy="400110"/>
          </a:xfrm>
          <a:prstGeom prst="rect">
            <a:avLst/>
          </a:prstGeom>
          <a:noFill/>
        </p:spPr>
        <p:txBody>
          <a:bodyPr wrap="none" rtlCol="0">
            <a:spAutoFit/>
          </a:bodyPr>
          <a:lstStyle/>
          <a:p>
            <a:r>
              <a:rPr lang="el-GR" dirty="0" smtClean="0"/>
              <a:t>Κώνος Σκουριάς</a:t>
            </a:r>
            <a:endParaRPr lang="en-US" dirty="0"/>
          </a:p>
        </p:txBody>
      </p:sp>
      <p:sp>
        <p:nvSpPr>
          <p:cNvPr id="12" name="TextBox 11"/>
          <p:cNvSpPr txBox="1"/>
          <p:nvPr/>
        </p:nvSpPr>
        <p:spPr>
          <a:xfrm>
            <a:off x="4000496" y="4814840"/>
            <a:ext cx="1276311" cy="400110"/>
          </a:xfrm>
          <a:prstGeom prst="rect">
            <a:avLst/>
          </a:prstGeom>
          <a:noFill/>
        </p:spPr>
        <p:txBody>
          <a:bodyPr wrap="none" rtlCol="0">
            <a:spAutoFit/>
          </a:bodyPr>
          <a:lstStyle/>
          <a:p>
            <a:r>
              <a:rPr lang="el-GR" dirty="0" err="1" smtClean="0"/>
              <a:t>Ασπιδωτό</a:t>
            </a:r>
            <a:endParaRPr lang="en-US" dirty="0"/>
          </a:p>
        </p:txBody>
      </p:sp>
      <p:sp>
        <p:nvSpPr>
          <p:cNvPr id="13" name="TextBox 12"/>
          <p:cNvSpPr txBox="1"/>
          <p:nvPr/>
        </p:nvSpPr>
        <p:spPr>
          <a:xfrm>
            <a:off x="6215074" y="4814840"/>
            <a:ext cx="2433680" cy="400110"/>
          </a:xfrm>
          <a:prstGeom prst="rect">
            <a:avLst/>
          </a:prstGeom>
          <a:noFill/>
        </p:spPr>
        <p:txBody>
          <a:bodyPr wrap="none" rtlCol="0">
            <a:spAutoFit/>
          </a:bodyPr>
          <a:lstStyle/>
          <a:p>
            <a:r>
              <a:rPr lang="el-GR" dirty="0" err="1" smtClean="0"/>
              <a:t>Στρωματοηφαίστειο</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85800" y="152400"/>
            <a:ext cx="7772400" cy="609600"/>
          </a:xfrm>
          <a:prstGeom prst="rect">
            <a:avLst/>
          </a:prstGeom>
          <a:noFill/>
          <a:ln w="9525">
            <a:noFill/>
            <a:miter lim="800000"/>
            <a:headEnd/>
            <a:tailEnd/>
          </a:ln>
        </p:spPr>
        <p:txBody>
          <a:bodyPr anchor="ctr"/>
          <a:lstStyle/>
          <a:p>
            <a:pPr algn="ctr" eaLnBrk="0" hangingPunct="0"/>
            <a:r>
              <a:rPr lang="el-GR" sz="3600" dirty="0" smtClean="0">
                <a:solidFill>
                  <a:srgbClr val="FFCC00"/>
                </a:solidFill>
                <a:latin typeface="Times New Roman" pitchFamily="18" charset="0"/>
              </a:rPr>
              <a:t>Ηφαιστειακή επικινδυνότητα</a:t>
            </a:r>
            <a:endParaRPr lang="el-GR" sz="3600" dirty="0">
              <a:solidFill>
                <a:srgbClr val="FFCC00"/>
              </a:solidFill>
              <a:latin typeface="Times New Roman" pitchFamily="18" charset="0"/>
            </a:endParaRPr>
          </a:p>
        </p:txBody>
      </p:sp>
      <p:sp>
        <p:nvSpPr>
          <p:cNvPr id="8" name="Text Box 6"/>
          <p:cNvSpPr txBox="1">
            <a:spLocks noChangeArrowheads="1"/>
          </p:cNvSpPr>
          <p:nvPr/>
        </p:nvSpPr>
        <p:spPr bwMode="auto">
          <a:xfrm>
            <a:off x="468313" y="657035"/>
            <a:ext cx="8136135" cy="1938992"/>
          </a:xfrm>
          <a:prstGeom prst="rect">
            <a:avLst/>
          </a:prstGeom>
          <a:noFill/>
          <a:ln w="9525">
            <a:noFill/>
            <a:miter lim="800000"/>
            <a:headEnd/>
            <a:tailEnd/>
          </a:ln>
        </p:spPr>
        <p:txBody>
          <a:bodyPr wrap="square">
            <a:spAutoFit/>
          </a:bodyPr>
          <a:lstStyle/>
          <a:p>
            <a:r>
              <a:rPr lang="el-GR" sz="2400" dirty="0" smtClean="0">
                <a:latin typeface="+mn-lt"/>
                <a:ea typeface="Verdana" pitchFamily="34" charset="0"/>
                <a:cs typeface="Verdana" pitchFamily="34" charset="0"/>
              </a:rPr>
              <a:t>Οι κίνδυνοι από τις εκρήξεις ηφαιστείων προέρχονται από τη ροή της λάβας, τα υλικά που εκτινάσσονται στην ατμόσφαιρα, την τέφρα που μπορεί να σκεπάσει μεγάλες περιοχές και τα δηλητηριώδη αέρια που μερικές φορές εκλύονται.</a:t>
            </a:r>
            <a:endParaRPr lang="el-GR" sz="2400" dirty="0">
              <a:latin typeface="+mn-lt"/>
              <a:ea typeface="Verdana" pitchFamily="34" charset="0"/>
              <a:cs typeface="Verdana" pitchFamily="34" charset="0"/>
            </a:endParaRPr>
          </a:p>
        </p:txBody>
      </p:sp>
      <p:pic>
        <p:nvPicPr>
          <p:cNvPr id="10" name="Picture 10" descr="etna58"/>
          <p:cNvPicPr>
            <a:picLocks noChangeAspect="1" noChangeArrowheads="1"/>
          </p:cNvPicPr>
          <p:nvPr/>
        </p:nvPicPr>
        <p:blipFill>
          <a:blip r:embed="rId2" cstate="screen"/>
          <a:srcRect/>
          <a:stretch>
            <a:fillRect/>
          </a:stretch>
        </p:blipFill>
        <p:spPr bwMode="auto">
          <a:xfrm>
            <a:off x="928662" y="2714620"/>
            <a:ext cx="4612761" cy="3071834"/>
          </a:xfrm>
          <a:prstGeom prst="rect">
            <a:avLst/>
          </a:prstGeom>
          <a:noFill/>
        </p:spPr>
      </p:pic>
      <p:pic>
        <p:nvPicPr>
          <p:cNvPr id="11" name="Picture 6" descr="LAVA AITNA"/>
          <p:cNvPicPr>
            <a:picLocks noChangeAspect="1" noChangeArrowheads="1"/>
          </p:cNvPicPr>
          <p:nvPr/>
        </p:nvPicPr>
        <p:blipFill>
          <a:blip r:embed="rId3" cstate="screen"/>
          <a:srcRect/>
          <a:stretch>
            <a:fillRect/>
          </a:stretch>
        </p:blipFill>
        <p:spPr bwMode="auto">
          <a:xfrm>
            <a:off x="6000760" y="2714620"/>
            <a:ext cx="2214546" cy="3088375"/>
          </a:xfrm>
          <a:prstGeom prst="rect">
            <a:avLst/>
          </a:prstGeom>
          <a:noFill/>
        </p:spPr>
      </p:pic>
      <p:sp>
        <p:nvSpPr>
          <p:cNvPr id="12" name="Text Box 7"/>
          <p:cNvSpPr txBox="1">
            <a:spLocks noChangeArrowheads="1"/>
          </p:cNvSpPr>
          <p:nvPr/>
        </p:nvSpPr>
        <p:spPr bwMode="auto">
          <a:xfrm>
            <a:off x="1571604" y="5857892"/>
            <a:ext cx="5857916" cy="369332"/>
          </a:xfrm>
          <a:prstGeom prst="rect">
            <a:avLst/>
          </a:prstGeom>
          <a:noFill/>
          <a:ln w="9525">
            <a:noFill/>
            <a:miter lim="800000"/>
            <a:headEnd/>
            <a:tailEnd/>
          </a:ln>
        </p:spPr>
        <p:txBody>
          <a:bodyPr wrap="square">
            <a:spAutoFit/>
          </a:bodyPr>
          <a:lstStyle/>
          <a:p>
            <a:r>
              <a:rPr lang="el-GR" sz="1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Από την έκρηξη της Αίτνας στη Σικελία το 2001</a:t>
            </a:r>
            <a:endParaRPr lang="el-GR" sz="180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85800" y="152400"/>
            <a:ext cx="7772400" cy="609600"/>
          </a:xfrm>
          <a:prstGeom prst="rect">
            <a:avLst/>
          </a:prstGeom>
          <a:noFill/>
          <a:ln w="9525">
            <a:noFill/>
            <a:miter lim="800000"/>
            <a:headEnd/>
            <a:tailEnd/>
          </a:ln>
        </p:spPr>
        <p:txBody>
          <a:bodyPr anchor="ctr"/>
          <a:lstStyle/>
          <a:p>
            <a:pPr algn="ctr" eaLnBrk="0" hangingPunct="0"/>
            <a:r>
              <a:rPr lang="el-GR" sz="3600" dirty="0" smtClean="0">
                <a:solidFill>
                  <a:srgbClr val="FFCC00"/>
                </a:solidFill>
                <a:latin typeface="Times New Roman" pitchFamily="18" charset="0"/>
              </a:rPr>
              <a:t>Ευχαριστίες</a:t>
            </a:r>
            <a:endParaRPr lang="el-GR" sz="3600" dirty="0">
              <a:solidFill>
                <a:srgbClr val="FFCC00"/>
              </a:solidFill>
              <a:latin typeface="Times New Roman" pitchFamily="18" charset="0"/>
            </a:endParaRPr>
          </a:p>
        </p:txBody>
      </p:sp>
      <p:sp>
        <p:nvSpPr>
          <p:cNvPr id="3" name="Text Box 6"/>
          <p:cNvSpPr txBox="1">
            <a:spLocks noChangeArrowheads="1"/>
          </p:cNvSpPr>
          <p:nvPr/>
        </p:nvSpPr>
        <p:spPr bwMode="auto">
          <a:xfrm>
            <a:off x="571472" y="978646"/>
            <a:ext cx="8001056" cy="4401205"/>
          </a:xfrm>
          <a:prstGeom prst="rect">
            <a:avLst/>
          </a:prstGeom>
          <a:noFill/>
          <a:ln w="9525">
            <a:noFill/>
            <a:miter lim="800000"/>
            <a:headEnd/>
            <a:tailEnd/>
          </a:ln>
        </p:spPr>
        <p:txBody>
          <a:bodyPr wrap="square">
            <a:spAutoFit/>
          </a:bodyPr>
          <a:lstStyle/>
          <a:p>
            <a:r>
              <a:rPr lang="el-GR" dirty="0" smtClean="0">
                <a:latin typeface="+mn-lt"/>
                <a:ea typeface="Verdana" pitchFamily="34" charset="0"/>
                <a:cs typeface="Verdana" pitchFamily="34" charset="0"/>
              </a:rPr>
              <a:t>Η παρούσα προβολή συνοδεύει τη «</a:t>
            </a:r>
            <a:r>
              <a:rPr lang="el-GR" dirty="0" err="1" smtClean="0">
                <a:latin typeface="+mn-lt"/>
                <a:ea typeface="Verdana" pitchFamily="34" charset="0"/>
                <a:cs typeface="Verdana" pitchFamily="34" charset="0"/>
              </a:rPr>
              <a:t>Μουσειοσκευή</a:t>
            </a:r>
            <a:r>
              <a:rPr lang="el-GR" dirty="0" smtClean="0">
                <a:latin typeface="+mn-lt"/>
                <a:ea typeface="Verdana" pitchFamily="34" charset="0"/>
                <a:cs typeface="Verdana" pitchFamily="34" charset="0"/>
              </a:rPr>
              <a:t>» του Προγράμματος </a:t>
            </a:r>
            <a:r>
              <a:rPr lang="en-US" dirty="0" smtClean="0">
                <a:latin typeface="+mn-lt"/>
                <a:ea typeface="Verdana" pitchFamily="34" charset="0"/>
                <a:cs typeface="Verdana" pitchFamily="34" charset="0"/>
              </a:rPr>
              <a:t>RACCE.</a:t>
            </a:r>
          </a:p>
          <a:p>
            <a:r>
              <a:rPr lang="en-US" dirty="0" smtClean="0">
                <a:latin typeface="+mn-lt"/>
                <a:ea typeface="Verdana" pitchFamily="34" charset="0"/>
                <a:cs typeface="Verdana" pitchFamily="34" charset="0"/>
              </a:rPr>
              <a:t>E</a:t>
            </a:r>
            <a:r>
              <a:rPr lang="el-GR" dirty="0" smtClean="0">
                <a:latin typeface="+mn-lt"/>
                <a:ea typeface="Verdana" pitchFamily="34" charset="0"/>
                <a:cs typeface="Verdana" pitchFamily="34" charset="0"/>
              </a:rPr>
              <a:t>χει σκοπό να δώσει μια πρώτη οπτική αναφορά στους σεισμούς και τα ηφαίστεια</a:t>
            </a:r>
            <a:r>
              <a:rPr lang="en-US" dirty="0" smtClean="0">
                <a:latin typeface="+mn-lt"/>
                <a:ea typeface="Verdana" pitchFamily="34" charset="0"/>
                <a:cs typeface="Verdana" pitchFamily="34" charset="0"/>
              </a:rPr>
              <a:t>, </a:t>
            </a:r>
            <a:r>
              <a:rPr lang="el-GR" dirty="0" smtClean="0">
                <a:latin typeface="+mn-lt"/>
                <a:ea typeface="Verdana" pitchFamily="34" charset="0"/>
                <a:cs typeface="Verdana" pitchFamily="34" charset="0"/>
              </a:rPr>
              <a:t>ώστε να προκαλέσει το ενδιαφέρον των μαθητών και να γεννήσει επιπλέον ερωτήματα προς διερεύνηση.</a:t>
            </a:r>
          </a:p>
          <a:p>
            <a:endParaRPr lang="el-GR" dirty="0" smtClean="0">
              <a:latin typeface="+mn-lt"/>
              <a:ea typeface="Verdana" pitchFamily="34" charset="0"/>
              <a:cs typeface="Verdana" pitchFamily="34" charset="0"/>
            </a:endParaRPr>
          </a:p>
          <a:p>
            <a:r>
              <a:rPr lang="el-GR" dirty="0" smtClean="0">
                <a:latin typeface="+mn-lt"/>
                <a:ea typeface="Verdana" pitchFamily="34" charset="0"/>
                <a:cs typeface="Verdana" pitchFamily="34" charset="0"/>
              </a:rPr>
              <a:t>Πολλά από τα σχήματα και τις εικόνες προέρχονται από</a:t>
            </a:r>
            <a:r>
              <a:rPr lang="en-US" dirty="0" smtClean="0">
                <a:latin typeface="+mn-lt"/>
                <a:ea typeface="Verdana" pitchFamily="34" charset="0"/>
                <a:cs typeface="Verdana" pitchFamily="34" charset="0"/>
              </a:rPr>
              <a:t> </a:t>
            </a:r>
            <a:r>
              <a:rPr lang="el-GR" dirty="0" smtClean="0">
                <a:latin typeface="+mn-lt"/>
                <a:ea typeface="Verdana" pitchFamily="34" charset="0"/>
                <a:cs typeface="Verdana" pitchFamily="34" charset="0"/>
              </a:rPr>
              <a:t>την έκδοση:</a:t>
            </a:r>
          </a:p>
          <a:p>
            <a:pPr>
              <a:buFont typeface="Arial" pitchFamily="34" charset="0"/>
              <a:buChar char="•"/>
            </a:pPr>
            <a:r>
              <a:rPr lang="el-GR" dirty="0" smtClean="0">
                <a:latin typeface="+mn-lt"/>
                <a:ea typeface="Verdana" pitchFamily="34" charset="0"/>
                <a:cs typeface="Verdana" pitchFamily="34" charset="0"/>
              </a:rPr>
              <a:t> </a:t>
            </a:r>
            <a:r>
              <a:rPr lang="en-US" dirty="0" smtClean="0">
                <a:latin typeface="+mn-lt"/>
                <a:ea typeface="Verdana" pitchFamily="34" charset="0"/>
                <a:cs typeface="Verdana" pitchFamily="34" charset="0"/>
              </a:rPr>
              <a:t>Press &amp; </a:t>
            </a:r>
            <a:r>
              <a:rPr lang="en-US" dirty="0" err="1" smtClean="0">
                <a:latin typeface="+mn-lt"/>
                <a:ea typeface="Verdana" pitchFamily="34" charset="0"/>
                <a:cs typeface="Verdana" pitchFamily="34" charset="0"/>
              </a:rPr>
              <a:t>Siever</a:t>
            </a:r>
            <a:r>
              <a:rPr lang="en-US" dirty="0" smtClean="0">
                <a:latin typeface="+mn-lt"/>
                <a:ea typeface="Verdana" pitchFamily="34" charset="0"/>
                <a:cs typeface="Verdana" pitchFamily="34" charset="0"/>
              </a:rPr>
              <a:t>: </a:t>
            </a:r>
            <a:r>
              <a:rPr lang="en-US" b="1" dirty="0" smtClean="0">
                <a:latin typeface="+mn-lt"/>
                <a:ea typeface="Verdana" pitchFamily="34" charset="0"/>
                <a:cs typeface="Verdana" pitchFamily="34" charset="0"/>
              </a:rPr>
              <a:t>Understanding Earth</a:t>
            </a:r>
            <a:endParaRPr lang="el-GR" b="1" dirty="0" smtClean="0">
              <a:latin typeface="+mn-lt"/>
              <a:ea typeface="Verdana" pitchFamily="34" charset="0"/>
              <a:cs typeface="Verdana" pitchFamily="34" charset="0"/>
            </a:endParaRPr>
          </a:p>
          <a:p>
            <a:r>
              <a:rPr lang="el-GR" dirty="0" smtClean="0">
                <a:latin typeface="+mn-lt"/>
                <a:ea typeface="Verdana" pitchFamily="34" charset="0"/>
                <a:cs typeface="Verdana" pitchFamily="34" charset="0"/>
              </a:rPr>
              <a:t>Επιπλέον πληροφορίες μπορεί να βρεθούν στις εκδόσεις:</a:t>
            </a:r>
            <a:endParaRPr lang="en-US" dirty="0" smtClean="0">
              <a:latin typeface="+mn-lt"/>
              <a:ea typeface="Verdana" pitchFamily="34" charset="0"/>
              <a:cs typeface="Verdana" pitchFamily="34" charset="0"/>
            </a:endParaRPr>
          </a:p>
          <a:p>
            <a:pPr>
              <a:buFont typeface="Arial" pitchFamily="34" charset="0"/>
              <a:buChar char="•"/>
            </a:pPr>
            <a:r>
              <a:rPr lang="en-US" dirty="0" smtClean="0">
                <a:latin typeface="+mn-lt"/>
                <a:ea typeface="Verdana" pitchFamily="34" charset="0"/>
                <a:cs typeface="Verdana" pitchFamily="34" charset="0"/>
              </a:rPr>
              <a:t> Skinner, Porter, Park: </a:t>
            </a:r>
            <a:r>
              <a:rPr lang="en-US" b="1" dirty="0" smtClean="0">
                <a:latin typeface="+mn-lt"/>
                <a:ea typeface="Verdana" pitchFamily="34" charset="0"/>
                <a:cs typeface="Verdana" pitchFamily="34" charset="0"/>
              </a:rPr>
              <a:t>Dynamic Earth</a:t>
            </a:r>
          </a:p>
          <a:p>
            <a:pPr>
              <a:buFont typeface="Arial" pitchFamily="34" charset="0"/>
              <a:buChar char="•"/>
            </a:pPr>
            <a:r>
              <a:rPr lang="en-US" b="1" dirty="0" smtClean="0">
                <a:latin typeface="+mn-lt"/>
                <a:ea typeface="Verdana" pitchFamily="34" charset="0"/>
                <a:cs typeface="Verdana" pitchFamily="34" charset="0"/>
              </a:rPr>
              <a:t> </a:t>
            </a:r>
            <a:r>
              <a:rPr lang="el-GR" dirty="0" smtClean="0">
                <a:latin typeface="+mn-lt"/>
                <a:ea typeface="Verdana" pitchFamily="34" charset="0"/>
                <a:cs typeface="Verdana" pitchFamily="34" charset="0"/>
              </a:rPr>
              <a:t>Παυλίδης: </a:t>
            </a:r>
            <a:r>
              <a:rPr lang="el-GR" b="1" dirty="0" smtClean="0">
                <a:latin typeface="+mn-lt"/>
                <a:ea typeface="Verdana" pitchFamily="34" charset="0"/>
                <a:cs typeface="Verdana" pitchFamily="34" charset="0"/>
              </a:rPr>
              <a:t>Η Γεωλογία των Σεισμών</a:t>
            </a:r>
          </a:p>
          <a:p>
            <a:pPr>
              <a:buFont typeface="Arial" pitchFamily="34" charset="0"/>
              <a:buChar char="•"/>
            </a:pPr>
            <a:endParaRPr lang="el-GR" b="1" dirty="0" smtClean="0">
              <a:latin typeface="+mn-lt"/>
              <a:ea typeface="Verdana" pitchFamily="34" charset="0"/>
              <a:cs typeface="Verdana" pitchFamily="34" charset="0"/>
            </a:endParaRPr>
          </a:p>
          <a:p>
            <a:r>
              <a:rPr lang="el-GR" dirty="0" smtClean="0">
                <a:latin typeface="+mn-lt"/>
                <a:ea typeface="Verdana" pitchFamily="34" charset="0"/>
                <a:cs typeface="Verdana" pitchFamily="34" charset="0"/>
              </a:rPr>
              <a:t>Περισσότερες πληροφορίες επίσης  βρίσκονται στο «Βιβλίο Θεωρίας» της </a:t>
            </a:r>
            <a:r>
              <a:rPr lang="el-GR" dirty="0" err="1" smtClean="0">
                <a:latin typeface="+mn-lt"/>
                <a:ea typeface="Verdana" pitchFamily="34" charset="0"/>
                <a:cs typeface="Verdana" pitchFamily="34" charset="0"/>
              </a:rPr>
              <a:t>Μουσειοσκευής</a:t>
            </a:r>
            <a:r>
              <a:rPr lang="el-GR" dirty="0" smtClean="0">
                <a:latin typeface="+mn-lt"/>
                <a:ea typeface="Verdana" pitchFamily="34" charset="0"/>
                <a:cs typeface="Verdana" pitchFamily="34" charset="0"/>
              </a:rPr>
              <a:t>.</a:t>
            </a:r>
            <a:endParaRPr lang="el-GR" dirty="0">
              <a:latin typeface="+mn-lt"/>
              <a:ea typeface="Verdana" pitchFamily="34" charset="0"/>
              <a:cs typeface="Verdana"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1 - Εικόνα" descr="183308-Lightening.jpg"/>
          <p:cNvPicPr>
            <a:picLocks noChangeAspect="1"/>
          </p:cNvPicPr>
          <p:nvPr/>
        </p:nvPicPr>
        <p:blipFill>
          <a:blip r:embed="rId2" cstate="screen"/>
          <a:srcRect/>
          <a:stretch>
            <a:fillRect/>
          </a:stretch>
        </p:blipFill>
        <p:spPr bwMode="auto">
          <a:xfrm>
            <a:off x="0" y="0"/>
            <a:ext cx="9286875" cy="6858000"/>
          </a:xfrm>
          <a:prstGeom prst="rect">
            <a:avLst/>
          </a:prstGeom>
          <a:noFill/>
          <a:ln w="9525">
            <a:noFill/>
            <a:miter lim="800000"/>
            <a:headEnd/>
            <a:tailEnd/>
          </a:ln>
        </p:spPr>
      </p:pic>
      <p:sp>
        <p:nvSpPr>
          <p:cNvPr id="3" name="Text Box 7"/>
          <p:cNvSpPr txBox="1">
            <a:spLocks noChangeArrowheads="1"/>
          </p:cNvSpPr>
          <p:nvPr/>
        </p:nvSpPr>
        <p:spPr bwMode="auto">
          <a:xfrm>
            <a:off x="357188" y="2144713"/>
            <a:ext cx="3357562" cy="2308324"/>
          </a:xfrm>
          <a:prstGeom prst="rect">
            <a:avLst/>
          </a:prstGeom>
          <a:noFill/>
          <a:ln w="9525">
            <a:noFill/>
            <a:miter lim="800000"/>
            <a:headEnd/>
            <a:tailEnd/>
          </a:ln>
        </p:spPr>
        <p:txBody>
          <a:bodyPr>
            <a:spAutoFit/>
          </a:bodyPr>
          <a:lstStyle/>
          <a:p>
            <a:r>
              <a:rPr lang="el-GR" sz="2400" dirty="0"/>
              <a:t>Ο</a:t>
            </a:r>
            <a:r>
              <a:rPr lang="en-US" sz="2400" dirty="0"/>
              <a:t> </a:t>
            </a:r>
            <a:r>
              <a:rPr lang="el-GR" sz="2400" b="1" dirty="0"/>
              <a:t>σεισμός</a:t>
            </a:r>
            <a:r>
              <a:rPr lang="el-GR" sz="2400" dirty="0"/>
              <a:t> είναι ένα φυσικό </a:t>
            </a:r>
            <a:r>
              <a:rPr lang="el-GR" sz="2400" dirty="0" smtClean="0"/>
              <a:t>φαινόμενο</a:t>
            </a:r>
            <a:r>
              <a:rPr lang="en-US" sz="2400" dirty="0" smtClean="0"/>
              <a:t>, </a:t>
            </a:r>
            <a:r>
              <a:rPr lang="el-GR" sz="2400" dirty="0" smtClean="0"/>
              <a:t>όπως οι καταιγίδες ή η βροχή, </a:t>
            </a:r>
            <a:r>
              <a:rPr lang="el-GR" sz="2400" dirty="0"/>
              <a:t>που πηγάζει </a:t>
            </a:r>
            <a:r>
              <a:rPr lang="el-GR" sz="2400" dirty="0" smtClean="0"/>
              <a:t>όμως από </a:t>
            </a:r>
            <a:r>
              <a:rPr lang="el-GR" sz="2400" dirty="0"/>
              <a:t>το εσωτερικό της Γης!</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85800" y="162420"/>
            <a:ext cx="7772400" cy="609600"/>
          </a:xfrm>
          <a:prstGeom prst="rect">
            <a:avLst/>
          </a:prstGeom>
          <a:noFill/>
          <a:ln w="9525">
            <a:noFill/>
            <a:miter lim="800000"/>
            <a:headEnd/>
            <a:tailEnd/>
          </a:ln>
        </p:spPr>
        <p:txBody>
          <a:bodyPr anchor="ctr"/>
          <a:lstStyle/>
          <a:p>
            <a:pPr algn="ctr" eaLnBrk="0" hangingPunct="0"/>
            <a:r>
              <a:rPr lang="el-GR" sz="3600" dirty="0" smtClean="0">
                <a:solidFill>
                  <a:srgbClr val="FFCC00"/>
                </a:solidFill>
                <a:latin typeface="Times New Roman" pitchFamily="18" charset="0"/>
              </a:rPr>
              <a:t>Το εσωτερικό της Γης</a:t>
            </a:r>
            <a:endParaRPr lang="el-GR" sz="3600" dirty="0">
              <a:solidFill>
                <a:srgbClr val="FFCC00"/>
              </a:solidFill>
              <a:latin typeface="Times New Roman" pitchFamily="18" charset="0"/>
            </a:endParaRPr>
          </a:p>
        </p:txBody>
      </p:sp>
      <p:pic>
        <p:nvPicPr>
          <p:cNvPr id="5" name="Picture 3" descr="fig5_26"/>
          <p:cNvPicPr>
            <a:picLocks noChangeAspect="1" noChangeArrowheads="1"/>
          </p:cNvPicPr>
          <p:nvPr/>
        </p:nvPicPr>
        <p:blipFill>
          <a:blip r:embed="rId2" cstate="screen"/>
          <a:srcRect/>
          <a:stretch>
            <a:fillRect/>
          </a:stretch>
        </p:blipFill>
        <p:spPr bwMode="auto">
          <a:xfrm>
            <a:off x="3563888" y="2143917"/>
            <a:ext cx="5080078" cy="4446183"/>
          </a:xfrm>
          <a:prstGeom prst="rect">
            <a:avLst/>
          </a:prstGeom>
          <a:noFill/>
          <a:ln w="9525">
            <a:noFill/>
            <a:miter lim="800000"/>
            <a:headEnd/>
            <a:tailEnd/>
          </a:ln>
        </p:spPr>
      </p:pic>
      <p:sp>
        <p:nvSpPr>
          <p:cNvPr id="9" name="Text Box 7"/>
          <p:cNvSpPr txBox="1">
            <a:spLocks noChangeArrowheads="1"/>
          </p:cNvSpPr>
          <p:nvPr/>
        </p:nvSpPr>
        <p:spPr bwMode="auto">
          <a:xfrm>
            <a:off x="323528" y="738484"/>
            <a:ext cx="8640960" cy="1200329"/>
          </a:xfrm>
          <a:prstGeom prst="rect">
            <a:avLst/>
          </a:prstGeom>
          <a:noFill/>
          <a:ln w="9525">
            <a:noFill/>
            <a:miter lim="800000"/>
            <a:headEnd/>
            <a:tailEnd/>
          </a:ln>
        </p:spPr>
        <p:txBody>
          <a:bodyPr wrap="square">
            <a:spAutoFit/>
          </a:bodyPr>
          <a:lstStyle/>
          <a:p>
            <a:r>
              <a:rPr lang="el-GR" sz="2400" dirty="0" smtClean="0"/>
              <a:t>Η</a:t>
            </a:r>
            <a:r>
              <a:rPr lang="en-US" sz="2400" dirty="0" smtClean="0"/>
              <a:t> </a:t>
            </a:r>
            <a:r>
              <a:rPr lang="el-GR" sz="2400" dirty="0" smtClean="0"/>
              <a:t>Γη στο εσωτερικό της αποτελείται από διάφορα στρώματα: το φλοιό (ηπειρωτικό και ωκεάνιο), το μανδύα κι τον πυρήνα (εξωτερικό και εσωτερικό)</a:t>
            </a:r>
            <a:endParaRPr lang="el-GR" sz="2400" dirty="0"/>
          </a:p>
        </p:txBody>
      </p:sp>
      <p:sp>
        <p:nvSpPr>
          <p:cNvPr id="10" name="TextBox 9"/>
          <p:cNvSpPr txBox="1"/>
          <p:nvPr/>
        </p:nvSpPr>
        <p:spPr>
          <a:xfrm>
            <a:off x="4143372" y="2416726"/>
            <a:ext cx="990977" cy="369332"/>
          </a:xfrm>
          <a:prstGeom prst="rect">
            <a:avLst/>
          </a:prstGeom>
          <a:noFill/>
        </p:spPr>
        <p:txBody>
          <a:bodyPr wrap="none" rtlCol="0">
            <a:spAutoFit/>
          </a:bodyPr>
          <a:lstStyle/>
          <a:p>
            <a:r>
              <a:rPr lang="el-GR" sz="1800" b="1" dirty="0" smtClean="0">
                <a:solidFill>
                  <a:schemeClr val="bg2"/>
                </a:solidFill>
              </a:rPr>
              <a:t>Φλοιός</a:t>
            </a:r>
            <a:endParaRPr lang="en-US" sz="1800" b="1" dirty="0">
              <a:solidFill>
                <a:schemeClr val="bg2"/>
              </a:solidFill>
            </a:endParaRPr>
          </a:p>
        </p:txBody>
      </p:sp>
      <p:sp>
        <p:nvSpPr>
          <p:cNvPr id="11" name="TextBox 10"/>
          <p:cNvSpPr txBox="1"/>
          <p:nvPr/>
        </p:nvSpPr>
        <p:spPr>
          <a:xfrm>
            <a:off x="5000628" y="2832416"/>
            <a:ext cx="1221809" cy="369332"/>
          </a:xfrm>
          <a:prstGeom prst="rect">
            <a:avLst/>
          </a:prstGeom>
          <a:noFill/>
        </p:spPr>
        <p:txBody>
          <a:bodyPr wrap="none" rtlCol="0">
            <a:spAutoFit/>
          </a:bodyPr>
          <a:lstStyle/>
          <a:p>
            <a:r>
              <a:rPr lang="el-GR" sz="1800" b="1" dirty="0" smtClean="0">
                <a:solidFill>
                  <a:schemeClr val="bg2"/>
                </a:solidFill>
              </a:rPr>
              <a:t>Μανδύας</a:t>
            </a:r>
            <a:endParaRPr lang="en-US" sz="1800" b="1" dirty="0">
              <a:solidFill>
                <a:schemeClr val="bg2"/>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685800" y="168609"/>
            <a:ext cx="7772400" cy="609600"/>
          </a:xfrm>
          <a:prstGeom prst="rect">
            <a:avLst/>
          </a:prstGeom>
          <a:noFill/>
          <a:ln w="9525">
            <a:noFill/>
            <a:miter lim="800000"/>
            <a:headEnd/>
            <a:tailEnd/>
          </a:ln>
        </p:spPr>
        <p:txBody>
          <a:bodyPr anchor="ctr"/>
          <a:lstStyle/>
          <a:p>
            <a:pPr algn="ctr" eaLnBrk="0" hangingPunct="0"/>
            <a:r>
              <a:rPr lang="el-GR" sz="3600" dirty="0" smtClean="0">
                <a:solidFill>
                  <a:srgbClr val="FFCC00"/>
                </a:solidFill>
                <a:latin typeface="Times New Roman" pitchFamily="18" charset="0"/>
              </a:rPr>
              <a:t>Λιθόσφαιρα</a:t>
            </a:r>
            <a:endParaRPr lang="el-GR" sz="3600" dirty="0">
              <a:solidFill>
                <a:srgbClr val="FFCC00"/>
              </a:solidFill>
              <a:latin typeface="Times New Roman" pitchFamily="18" charset="0"/>
            </a:endParaRPr>
          </a:p>
        </p:txBody>
      </p:sp>
      <p:sp>
        <p:nvSpPr>
          <p:cNvPr id="7" name="Text Box 7"/>
          <p:cNvSpPr txBox="1">
            <a:spLocks noChangeArrowheads="1"/>
          </p:cNvSpPr>
          <p:nvPr/>
        </p:nvSpPr>
        <p:spPr bwMode="auto">
          <a:xfrm>
            <a:off x="323528" y="744673"/>
            <a:ext cx="8640960" cy="1569660"/>
          </a:xfrm>
          <a:prstGeom prst="rect">
            <a:avLst/>
          </a:prstGeom>
          <a:noFill/>
          <a:ln w="9525">
            <a:noFill/>
            <a:miter lim="800000"/>
            <a:headEnd/>
            <a:tailEnd/>
          </a:ln>
        </p:spPr>
        <p:txBody>
          <a:bodyPr wrap="square">
            <a:spAutoFit/>
          </a:bodyPr>
          <a:lstStyle/>
          <a:p>
            <a:r>
              <a:rPr lang="el-GR" sz="2400" dirty="0" smtClean="0"/>
              <a:t>Το εξωτερικότερο τμήμα του μανδύα που είναι σε άμεση επαφή με το φλοιό, μαζί με το φλοιό αποτελούν τη λιθόσφαιρα της Γης. Η λιθόσφαιρα «επιπλέει» στα λιωμένα υλικά του μανδύα.</a:t>
            </a:r>
            <a:endParaRPr lang="el-GR" sz="2400" dirty="0"/>
          </a:p>
        </p:txBody>
      </p:sp>
      <p:grpSp>
        <p:nvGrpSpPr>
          <p:cNvPr id="14" name="13 - Ομάδα"/>
          <p:cNvGrpSpPr/>
          <p:nvPr/>
        </p:nvGrpSpPr>
        <p:grpSpPr>
          <a:xfrm>
            <a:off x="395536" y="2616881"/>
            <a:ext cx="8191064" cy="3383887"/>
            <a:chOff x="395536" y="2492896"/>
            <a:chExt cx="8191064" cy="3383887"/>
          </a:xfrm>
        </p:grpSpPr>
        <p:pic>
          <p:nvPicPr>
            <p:cNvPr id="8" name="Picture 5" descr="lithosphere"/>
            <p:cNvPicPr>
              <a:picLocks noChangeAspect="1" noChangeArrowheads="1"/>
            </p:cNvPicPr>
            <p:nvPr/>
          </p:nvPicPr>
          <p:blipFill>
            <a:blip r:embed="rId2" cstate="screen"/>
            <a:srcRect/>
            <a:stretch>
              <a:fillRect/>
            </a:stretch>
          </p:blipFill>
          <p:spPr bwMode="auto">
            <a:xfrm>
              <a:off x="395536" y="2492896"/>
              <a:ext cx="6408712" cy="3383887"/>
            </a:xfrm>
            <a:prstGeom prst="rect">
              <a:avLst/>
            </a:prstGeom>
            <a:noFill/>
            <a:ln w="28575">
              <a:solidFill>
                <a:schemeClr val="tx1"/>
              </a:solidFill>
              <a:miter lim="800000"/>
              <a:headEnd/>
              <a:tailEnd/>
            </a:ln>
          </p:spPr>
        </p:pic>
        <p:grpSp>
          <p:nvGrpSpPr>
            <p:cNvPr id="12" name="11 - Ομάδα"/>
            <p:cNvGrpSpPr/>
            <p:nvPr/>
          </p:nvGrpSpPr>
          <p:grpSpPr>
            <a:xfrm>
              <a:off x="6948264" y="3429000"/>
              <a:ext cx="1638336" cy="400110"/>
              <a:chOff x="6948264" y="3429000"/>
              <a:chExt cx="1638336" cy="400110"/>
            </a:xfrm>
          </p:grpSpPr>
          <p:sp>
            <p:nvSpPr>
              <p:cNvPr id="9" name="8 - Δεξιό άγκιστρο"/>
              <p:cNvSpPr/>
              <p:nvPr/>
            </p:nvSpPr>
            <p:spPr>
              <a:xfrm>
                <a:off x="6948264" y="3429000"/>
                <a:ext cx="45719" cy="36004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1" name="10 - TextBox"/>
              <p:cNvSpPr txBox="1"/>
              <p:nvPr/>
            </p:nvSpPr>
            <p:spPr>
              <a:xfrm>
                <a:off x="7092280" y="3429000"/>
                <a:ext cx="1494320" cy="400110"/>
              </a:xfrm>
              <a:prstGeom prst="rect">
                <a:avLst/>
              </a:prstGeom>
              <a:noFill/>
            </p:spPr>
            <p:txBody>
              <a:bodyPr wrap="none" rtlCol="0">
                <a:spAutoFit/>
              </a:bodyPr>
              <a:lstStyle/>
              <a:p>
                <a:r>
                  <a:rPr lang="el-GR" dirty="0" smtClean="0"/>
                  <a:t>Λιθόσφαιρα</a:t>
                </a:r>
                <a:endParaRPr lang="el-GR" dirty="0"/>
              </a:p>
            </p:txBody>
          </p:sp>
        </p:grpSp>
        <p:sp>
          <p:nvSpPr>
            <p:cNvPr id="13" name="12 - TextBox"/>
            <p:cNvSpPr txBox="1"/>
            <p:nvPr/>
          </p:nvSpPr>
          <p:spPr>
            <a:xfrm>
              <a:off x="3563888" y="4797152"/>
              <a:ext cx="1188146" cy="400110"/>
            </a:xfrm>
            <a:prstGeom prst="rect">
              <a:avLst/>
            </a:prstGeom>
            <a:noFill/>
          </p:spPr>
          <p:txBody>
            <a:bodyPr wrap="none" rtlCol="0">
              <a:spAutoFit/>
            </a:bodyPr>
            <a:lstStyle/>
            <a:p>
              <a:r>
                <a:rPr lang="el-GR" dirty="0" smtClean="0"/>
                <a:t>Μανδύας</a:t>
              </a:r>
              <a:endParaRPr lang="el-GR" dirty="0"/>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ChangeArrowheads="1"/>
          </p:cNvSpPr>
          <p:nvPr/>
        </p:nvSpPr>
        <p:spPr bwMode="auto">
          <a:xfrm>
            <a:off x="685800" y="162800"/>
            <a:ext cx="7772400" cy="609600"/>
          </a:xfrm>
          <a:prstGeom prst="rect">
            <a:avLst/>
          </a:prstGeom>
          <a:noFill/>
          <a:ln w="9525">
            <a:noFill/>
            <a:miter lim="800000"/>
            <a:headEnd/>
            <a:tailEnd/>
          </a:ln>
        </p:spPr>
        <p:txBody>
          <a:bodyPr anchor="ctr"/>
          <a:lstStyle/>
          <a:p>
            <a:pPr algn="ctr" eaLnBrk="0" hangingPunct="0"/>
            <a:r>
              <a:rPr lang="el-GR" sz="3600" dirty="0" err="1" smtClean="0">
                <a:solidFill>
                  <a:srgbClr val="FFCC00"/>
                </a:solidFill>
                <a:latin typeface="Times New Roman" pitchFamily="18" charset="0"/>
              </a:rPr>
              <a:t>Λιθοσφαιρικές</a:t>
            </a:r>
            <a:r>
              <a:rPr lang="el-GR" sz="3600" dirty="0" smtClean="0">
                <a:solidFill>
                  <a:srgbClr val="FFCC00"/>
                </a:solidFill>
                <a:latin typeface="Times New Roman" pitchFamily="18" charset="0"/>
              </a:rPr>
              <a:t> πλάκες</a:t>
            </a:r>
            <a:endParaRPr lang="el-GR" sz="3600" dirty="0">
              <a:solidFill>
                <a:srgbClr val="FFCC00"/>
              </a:solidFill>
              <a:latin typeface="Times New Roman" pitchFamily="18" charset="0"/>
            </a:endParaRPr>
          </a:p>
        </p:txBody>
      </p:sp>
      <p:sp>
        <p:nvSpPr>
          <p:cNvPr id="16" name="Text Box 7"/>
          <p:cNvSpPr txBox="1">
            <a:spLocks noChangeArrowheads="1"/>
          </p:cNvSpPr>
          <p:nvPr/>
        </p:nvSpPr>
        <p:spPr bwMode="auto">
          <a:xfrm>
            <a:off x="323528" y="738864"/>
            <a:ext cx="8640960" cy="1200329"/>
          </a:xfrm>
          <a:prstGeom prst="rect">
            <a:avLst/>
          </a:prstGeom>
          <a:noFill/>
          <a:ln w="9525">
            <a:noFill/>
            <a:miter lim="800000"/>
            <a:headEnd/>
            <a:tailEnd/>
          </a:ln>
        </p:spPr>
        <p:txBody>
          <a:bodyPr wrap="square">
            <a:spAutoFit/>
          </a:bodyPr>
          <a:lstStyle/>
          <a:p>
            <a:r>
              <a:rPr lang="el-GR" sz="2400" dirty="0" smtClean="0"/>
              <a:t>Η λιθόσφαιρα της Γης είναι σπασμένη σε κομμάτια που ονομάζονται </a:t>
            </a:r>
            <a:r>
              <a:rPr lang="el-GR" sz="2400" dirty="0" err="1" smtClean="0"/>
              <a:t>λιθοσφαιρικές</a:t>
            </a:r>
            <a:r>
              <a:rPr lang="el-GR" sz="2400" dirty="0" smtClean="0"/>
              <a:t> πλάκες. Αυτές μπορούν να μετακινούνται σχετικά μεταξύ τους!</a:t>
            </a:r>
            <a:endParaRPr lang="el-GR" sz="2400" dirty="0"/>
          </a:p>
        </p:txBody>
      </p:sp>
      <p:pic>
        <p:nvPicPr>
          <p:cNvPr id="17" name="Picture 2" descr="PlateMove"/>
          <p:cNvPicPr>
            <a:picLocks noChangeAspect="1" noChangeArrowheads="1"/>
          </p:cNvPicPr>
          <p:nvPr/>
        </p:nvPicPr>
        <p:blipFill>
          <a:blip r:embed="rId2" cstate="screen"/>
          <a:srcRect/>
          <a:stretch>
            <a:fillRect/>
          </a:stretch>
        </p:blipFill>
        <p:spPr bwMode="auto">
          <a:xfrm>
            <a:off x="1474516" y="1981002"/>
            <a:ext cx="6169318" cy="46269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85800" y="152605"/>
            <a:ext cx="7772400" cy="609600"/>
          </a:xfrm>
          <a:prstGeom prst="rect">
            <a:avLst/>
          </a:prstGeom>
          <a:noFill/>
          <a:ln w="9525">
            <a:noFill/>
            <a:miter lim="800000"/>
            <a:headEnd/>
            <a:tailEnd/>
          </a:ln>
        </p:spPr>
        <p:txBody>
          <a:bodyPr anchor="ctr"/>
          <a:lstStyle/>
          <a:p>
            <a:pPr algn="ctr" eaLnBrk="0" hangingPunct="0"/>
            <a:r>
              <a:rPr lang="el-GR" sz="3600" dirty="0" smtClean="0">
                <a:solidFill>
                  <a:srgbClr val="FFCC00"/>
                </a:solidFill>
                <a:latin typeface="Times New Roman" pitchFamily="18" charset="0"/>
              </a:rPr>
              <a:t>Κίνηση πλακών</a:t>
            </a:r>
            <a:endParaRPr lang="el-GR" sz="3600" dirty="0">
              <a:solidFill>
                <a:srgbClr val="FFCC00"/>
              </a:solidFill>
              <a:latin typeface="Times New Roman" pitchFamily="18" charset="0"/>
            </a:endParaRPr>
          </a:p>
        </p:txBody>
      </p:sp>
      <p:sp>
        <p:nvSpPr>
          <p:cNvPr id="4" name="Text Box 7"/>
          <p:cNvSpPr txBox="1">
            <a:spLocks noChangeArrowheads="1"/>
          </p:cNvSpPr>
          <p:nvPr/>
        </p:nvSpPr>
        <p:spPr bwMode="auto">
          <a:xfrm>
            <a:off x="323528" y="1272789"/>
            <a:ext cx="4392488" cy="3416320"/>
          </a:xfrm>
          <a:prstGeom prst="rect">
            <a:avLst/>
          </a:prstGeom>
          <a:noFill/>
          <a:ln w="9525">
            <a:noFill/>
            <a:miter lim="800000"/>
            <a:headEnd/>
            <a:tailEnd/>
          </a:ln>
        </p:spPr>
        <p:txBody>
          <a:bodyPr wrap="square">
            <a:spAutoFit/>
          </a:bodyPr>
          <a:lstStyle/>
          <a:p>
            <a:r>
              <a:rPr lang="el-GR" sz="2400" dirty="0" smtClean="0"/>
              <a:t>Η αιτία που μπορεί να μετακινεί τις </a:t>
            </a:r>
            <a:r>
              <a:rPr lang="el-GR" sz="2400" dirty="0" err="1" smtClean="0"/>
              <a:t>λιθοσφαιρικές</a:t>
            </a:r>
            <a:r>
              <a:rPr lang="el-GR" sz="2400" dirty="0" smtClean="0"/>
              <a:t> πλάκες στην επιφάνεια της Γης είναι τα υπέρθερμα ρεύματα των λιωμένων υλικών του μανδύα, τα οποία, όπως το νερό της κατσαρόλας που βράζει, κινούνται κυκλικά, παρασύροντας τις πλάκες.</a:t>
            </a:r>
            <a:endParaRPr lang="el-GR" sz="2400" dirty="0"/>
          </a:p>
        </p:txBody>
      </p:sp>
      <p:pic>
        <p:nvPicPr>
          <p:cNvPr id="5" name="Picture 5" descr="fig4_19"/>
          <p:cNvPicPr>
            <a:picLocks noChangeAspect="1" noChangeArrowheads="1"/>
          </p:cNvPicPr>
          <p:nvPr/>
        </p:nvPicPr>
        <p:blipFill>
          <a:blip r:embed="rId2" cstate="screen"/>
          <a:srcRect/>
          <a:stretch>
            <a:fillRect/>
          </a:stretch>
        </p:blipFill>
        <p:spPr bwMode="auto">
          <a:xfrm>
            <a:off x="4929190" y="1179527"/>
            <a:ext cx="3676650" cy="4321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85800" y="145250"/>
            <a:ext cx="7772400" cy="609600"/>
          </a:xfrm>
          <a:prstGeom prst="rect">
            <a:avLst/>
          </a:prstGeom>
          <a:noFill/>
          <a:ln w="9525">
            <a:noFill/>
            <a:miter lim="800000"/>
            <a:headEnd/>
            <a:tailEnd/>
          </a:ln>
        </p:spPr>
        <p:txBody>
          <a:bodyPr anchor="ctr"/>
          <a:lstStyle/>
          <a:p>
            <a:pPr algn="ctr" eaLnBrk="0" hangingPunct="0"/>
            <a:r>
              <a:rPr lang="el-GR" sz="3600" dirty="0" smtClean="0">
                <a:solidFill>
                  <a:srgbClr val="FFCC00"/>
                </a:solidFill>
                <a:latin typeface="Times New Roman" pitchFamily="18" charset="0"/>
              </a:rPr>
              <a:t>Η μετακίνηση των ηπείρων</a:t>
            </a:r>
            <a:endParaRPr lang="el-GR" sz="3600" dirty="0">
              <a:solidFill>
                <a:srgbClr val="FFCC00"/>
              </a:solidFill>
              <a:latin typeface="Times New Roman" pitchFamily="18" charset="0"/>
            </a:endParaRPr>
          </a:p>
        </p:txBody>
      </p:sp>
      <p:sp>
        <p:nvSpPr>
          <p:cNvPr id="3" name="Text Box 7"/>
          <p:cNvSpPr txBox="1">
            <a:spLocks noChangeArrowheads="1"/>
          </p:cNvSpPr>
          <p:nvPr/>
        </p:nvSpPr>
        <p:spPr bwMode="auto">
          <a:xfrm>
            <a:off x="323528" y="1009346"/>
            <a:ext cx="8496944" cy="1569660"/>
          </a:xfrm>
          <a:prstGeom prst="rect">
            <a:avLst/>
          </a:prstGeom>
          <a:noFill/>
          <a:ln w="9525">
            <a:noFill/>
            <a:miter lim="800000"/>
            <a:headEnd/>
            <a:tailEnd/>
          </a:ln>
        </p:spPr>
        <p:txBody>
          <a:bodyPr wrap="square">
            <a:spAutoFit/>
          </a:bodyPr>
          <a:lstStyle/>
          <a:p>
            <a:r>
              <a:rPr lang="el-GR" sz="2400" dirty="0" smtClean="0"/>
              <a:t>Η μετακίνηση των πλακών στο γεωλογικό παρελθόν άλλαξε πολλές φορές το σχήμα αλλά και τη θέση των παλιών ηπείρων και ωκεανών, όπως για παράδειγμα τα τελευταία 200 εκατομμύρια χρόνια! </a:t>
            </a:r>
            <a:endParaRPr lang="el-GR" sz="2400" dirty="0"/>
          </a:p>
        </p:txBody>
      </p:sp>
      <p:pic>
        <p:nvPicPr>
          <p:cNvPr id="4" name="Picture 9" descr="logo"/>
          <p:cNvPicPr>
            <a:picLocks noChangeAspect="1" noChangeArrowheads="1"/>
          </p:cNvPicPr>
          <p:nvPr/>
        </p:nvPicPr>
        <p:blipFill>
          <a:blip r:embed="rId2" cstate="screen"/>
          <a:srcRect/>
          <a:stretch>
            <a:fillRect/>
          </a:stretch>
        </p:blipFill>
        <p:spPr bwMode="auto">
          <a:xfrm>
            <a:off x="1979712" y="2809546"/>
            <a:ext cx="5295900" cy="2114550"/>
          </a:xfrm>
          <a:prstGeom prst="rect">
            <a:avLst/>
          </a:prstGeom>
          <a:noFill/>
          <a:ln w="9525">
            <a:noFill/>
            <a:miter lim="800000"/>
            <a:headEnd/>
            <a:tailEnd/>
          </a:ln>
        </p:spPr>
      </p:pic>
      <p:sp>
        <p:nvSpPr>
          <p:cNvPr id="5" name="AutoShape 8">
            <a:hlinkClick r:id="rId3" action="ppaction://hlinkpres?slideindex=1&amp;slidetitle=" highlightClick="1"/>
          </p:cNvPr>
          <p:cNvSpPr>
            <a:spLocks noChangeArrowheads="1"/>
          </p:cNvSpPr>
          <p:nvPr/>
        </p:nvSpPr>
        <p:spPr bwMode="auto">
          <a:xfrm>
            <a:off x="4427984" y="5257818"/>
            <a:ext cx="585787" cy="814388"/>
          </a:xfrm>
          <a:prstGeom prst="actionButtonMovie">
            <a:avLst/>
          </a:prstGeom>
          <a:solidFill>
            <a:schemeClr val="accent1"/>
          </a:solidFill>
          <a:ln w="9525">
            <a:solidFill>
              <a:schemeClr val="tx1"/>
            </a:solidFill>
            <a:miter lim="800000"/>
            <a:headEnd/>
            <a:tailEnd/>
          </a:ln>
        </p:spPr>
        <p:txBody>
          <a:bodyPr wrap="none" anchor="ctr"/>
          <a:lstStyle/>
          <a:p>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500"/>
                                        <p:tgtEl>
                                          <p:spTgt spid="4"/>
                                        </p:tgtEl>
                                      </p:cBhvr>
                                    </p:animEffect>
                                  </p:childTnLst>
                                </p:cTn>
                              </p:par>
                            </p:childTnLst>
                          </p:cTn>
                        </p:par>
                        <p:par>
                          <p:cTn id="8" fill="hold">
                            <p:stCondLst>
                              <p:cond delay="500"/>
                            </p:stCondLst>
                            <p:childTnLst>
                              <p:par>
                                <p:cTn id="9" presetID="23" presetClass="entr" presetSubtype="528"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ppt_x</p:attrName>
                                        </p:attrNameLst>
                                      </p:cBhvr>
                                      <p:tavLst>
                                        <p:tav tm="0">
                                          <p:val>
                                            <p:fltVal val="0.5"/>
                                          </p:val>
                                        </p:tav>
                                        <p:tav tm="100000">
                                          <p:val>
                                            <p:strVal val="#ppt_x"/>
                                          </p:val>
                                        </p:tav>
                                      </p:tavLst>
                                    </p:anim>
                                    <p:anim calcmode="lin" valueType="num">
                                      <p:cBhvr>
                                        <p:cTn id="14"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2" name="Picture 4" descr="iap_vec_quakes"/>
          <p:cNvPicPr>
            <a:picLocks noChangeAspect="1" noChangeArrowheads="1"/>
          </p:cNvPicPr>
          <p:nvPr/>
        </p:nvPicPr>
        <p:blipFill>
          <a:blip r:embed="rId2" cstate="screen"/>
          <a:srcRect/>
          <a:stretch>
            <a:fillRect/>
          </a:stretch>
        </p:blipFill>
        <p:spPr bwMode="auto">
          <a:xfrm>
            <a:off x="4067944" y="1811603"/>
            <a:ext cx="4681265" cy="4681265"/>
          </a:xfrm>
          <a:prstGeom prst="rect">
            <a:avLst/>
          </a:prstGeom>
          <a:noFill/>
          <a:ln w="9525">
            <a:noFill/>
            <a:miter lim="800000"/>
            <a:headEnd/>
            <a:tailEnd/>
          </a:ln>
        </p:spPr>
      </p:pic>
      <p:sp>
        <p:nvSpPr>
          <p:cNvPr id="9" name="Rectangle 4"/>
          <p:cNvSpPr>
            <a:spLocks noChangeArrowheads="1"/>
          </p:cNvSpPr>
          <p:nvPr/>
        </p:nvSpPr>
        <p:spPr bwMode="auto">
          <a:xfrm>
            <a:off x="685800" y="155419"/>
            <a:ext cx="7772400" cy="609600"/>
          </a:xfrm>
          <a:prstGeom prst="rect">
            <a:avLst/>
          </a:prstGeom>
          <a:noFill/>
          <a:ln w="9525">
            <a:noFill/>
            <a:miter lim="800000"/>
            <a:headEnd/>
            <a:tailEnd/>
          </a:ln>
        </p:spPr>
        <p:txBody>
          <a:bodyPr anchor="ctr"/>
          <a:lstStyle/>
          <a:p>
            <a:pPr algn="ctr" eaLnBrk="0" hangingPunct="0"/>
            <a:r>
              <a:rPr lang="el-GR" sz="3600" dirty="0" smtClean="0">
                <a:solidFill>
                  <a:srgbClr val="FFCC00"/>
                </a:solidFill>
                <a:latin typeface="Times New Roman" pitchFamily="18" charset="0"/>
              </a:rPr>
              <a:t>Πλάκες και σεισμοί</a:t>
            </a:r>
            <a:endParaRPr lang="el-GR" sz="3600" dirty="0">
              <a:solidFill>
                <a:srgbClr val="FFCC00"/>
              </a:solidFill>
              <a:latin typeface="Times New Roman" pitchFamily="18" charset="0"/>
            </a:endParaRPr>
          </a:p>
        </p:txBody>
      </p:sp>
      <p:sp>
        <p:nvSpPr>
          <p:cNvPr id="10" name="Text Box 7"/>
          <p:cNvSpPr txBox="1">
            <a:spLocks noChangeArrowheads="1"/>
          </p:cNvSpPr>
          <p:nvPr/>
        </p:nvSpPr>
        <p:spPr bwMode="auto">
          <a:xfrm>
            <a:off x="323528" y="836590"/>
            <a:ext cx="8640960" cy="830997"/>
          </a:xfrm>
          <a:prstGeom prst="rect">
            <a:avLst/>
          </a:prstGeom>
          <a:noFill/>
          <a:ln w="9525">
            <a:noFill/>
            <a:miter lim="800000"/>
            <a:headEnd/>
            <a:tailEnd/>
          </a:ln>
        </p:spPr>
        <p:txBody>
          <a:bodyPr wrap="square">
            <a:spAutoFit/>
          </a:bodyPr>
          <a:lstStyle/>
          <a:p>
            <a:r>
              <a:rPr lang="el-GR" sz="2400" dirty="0" smtClean="0"/>
              <a:t>Οι κινήσεις των πλακών ασκούν πιέσεις στα πετρώματα τα οποία σπάνε από ρήγματα, προκαλώντας σεισμούς. </a:t>
            </a:r>
            <a:endParaRPr lang="el-GR" sz="2400" dirty="0"/>
          </a:p>
        </p:txBody>
      </p:sp>
      <p:sp>
        <p:nvSpPr>
          <p:cNvPr id="11" name="Text Box 7"/>
          <p:cNvSpPr txBox="1">
            <a:spLocks noChangeArrowheads="1"/>
          </p:cNvSpPr>
          <p:nvPr/>
        </p:nvSpPr>
        <p:spPr bwMode="auto">
          <a:xfrm>
            <a:off x="323528" y="1955619"/>
            <a:ext cx="3456384" cy="2308324"/>
          </a:xfrm>
          <a:prstGeom prst="rect">
            <a:avLst/>
          </a:prstGeom>
          <a:noFill/>
          <a:ln w="9525">
            <a:noFill/>
            <a:miter lim="800000"/>
            <a:headEnd/>
            <a:tailEnd/>
          </a:ln>
        </p:spPr>
        <p:txBody>
          <a:bodyPr wrap="square">
            <a:spAutoFit/>
          </a:bodyPr>
          <a:lstStyle/>
          <a:p>
            <a:r>
              <a:rPr lang="el-GR" sz="2400" dirty="0" smtClean="0"/>
              <a:t>Μάλιστα, τα όρια των πλακών καθορίστηκαν από την χωρική κατανομή των σεισμών, όπως στον Ειρηνικό ωκεανό.</a:t>
            </a:r>
            <a:endParaRPr lang="el-GR" sz="2400" dirty="0"/>
          </a:p>
        </p:txBody>
      </p:sp>
      <p:sp>
        <p:nvSpPr>
          <p:cNvPr id="12" name="Text Box 7"/>
          <p:cNvSpPr txBox="1">
            <a:spLocks noChangeArrowheads="1"/>
          </p:cNvSpPr>
          <p:nvPr/>
        </p:nvSpPr>
        <p:spPr bwMode="auto">
          <a:xfrm>
            <a:off x="467544" y="5916059"/>
            <a:ext cx="3456384" cy="584775"/>
          </a:xfrm>
          <a:prstGeom prst="rect">
            <a:avLst/>
          </a:prstGeom>
          <a:noFill/>
          <a:ln w="9525">
            <a:noFill/>
            <a:miter lim="800000"/>
            <a:headEnd/>
            <a:tailEnd/>
          </a:ln>
        </p:spPr>
        <p:txBody>
          <a:bodyPr wrap="square">
            <a:spAutoFit/>
          </a:bodyPr>
          <a:lstStyle/>
          <a:p>
            <a:r>
              <a:rPr lang="el-GR" sz="1600" dirty="0" smtClean="0"/>
              <a:t>Τα κίτρινα σημεία είναι επίκεντρα σεισμών</a:t>
            </a:r>
            <a:endParaRPr lang="el-GR"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01732"/>
                                        </p:tgtEl>
                                        <p:attrNameLst>
                                          <p:attrName>style.visibility</p:attrName>
                                        </p:attrNameLst>
                                      </p:cBhvr>
                                      <p:to>
                                        <p:strVal val="visible"/>
                                      </p:to>
                                    </p:set>
                                    <p:animEffect transition="in" filter="dissolve">
                                      <p:cBhvr>
                                        <p:cTn id="11" dur="500"/>
                                        <p:tgtEl>
                                          <p:spTgt spid="201732"/>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685800" y="150656"/>
            <a:ext cx="7772400" cy="609600"/>
          </a:xfrm>
          <a:prstGeom prst="rect">
            <a:avLst/>
          </a:prstGeom>
          <a:noFill/>
          <a:ln w="9525">
            <a:noFill/>
            <a:miter lim="800000"/>
            <a:headEnd/>
            <a:tailEnd/>
          </a:ln>
        </p:spPr>
        <p:txBody>
          <a:bodyPr anchor="ctr"/>
          <a:lstStyle/>
          <a:p>
            <a:pPr algn="ctr" eaLnBrk="0" hangingPunct="0"/>
            <a:r>
              <a:rPr lang="en-US" sz="3600" dirty="0">
                <a:solidFill>
                  <a:srgbClr val="FFCC00"/>
                </a:solidFill>
                <a:latin typeface="Times New Roman" pitchFamily="18" charset="0"/>
              </a:rPr>
              <a:t>O</a:t>
            </a:r>
            <a:r>
              <a:rPr lang="el-GR" sz="3600" dirty="0">
                <a:solidFill>
                  <a:srgbClr val="FFCC00"/>
                </a:solidFill>
                <a:latin typeface="Times New Roman" pitchFamily="18" charset="0"/>
              </a:rPr>
              <a:t> Σεισμός</a:t>
            </a:r>
          </a:p>
        </p:txBody>
      </p:sp>
      <p:sp>
        <p:nvSpPr>
          <p:cNvPr id="205830" name="Text Box 6"/>
          <p:cNvSpPr txBox="1">
            <a:spLocks noChangeArrowheads="1"/>
          </p:cNvSpPr>
          <p:nvPr/>
        </p:nvSpPr>
        <p:spPr bwMode="auto">
          <a:xfrm>
            <a:off x="468313" y="1014082"/>
            <a:ext cx="3455615" cy="3046988"/>
          </a:xfrm>
          <a:prstGeom prst="rect">
            <a:avLst/>
          </a:prstGeom>
          <a:noFill/>
          <a:ln w="9525">
            <a:noFill/>
            <a:miter lim="800000"/>
            <a:headEnd/>
            <a:tailEnd/>
          </a:ln>
        </p:spPr>
        <p:txBody>
          <a:bodyPr wrap="square">
            <a:spAutoFit/>
          </a:bodyPr>
          <a:lstStyle/>
          <a:p>
            <a:r>
              <a:rPr lang="el-GR" sz="2400" dirty="0">
                <a:latin typeface="+mn-lt"/>
                <a:ea typeface="Verdana" pitchFamily="34" charset="0"/>
                <a:cs typeface="Verdana" pitchFamily="34" charset="0"/>
              </a:rPr>
              <a:t>Ο </a:t>
            </a:r>
            <a:r>
              <a:rPr lang="el-GR" sz="2400" b="1" dirty="0">
                <a:latin typeface="+mn-lt"/>
                <a:ea typeface="Verdana" pitchFamily="34" charset="0"/>
                <a:cs typeface="Verdana" pitchFamily="34" charset="0"/>
              </a:rPr>
              <a:t>σεισμός</a:t>
            </a:r>
            <a:r>
              <a:rPr lang="el-GR" sz="2400" dirty="0">
                <a:latin typeface="+mn-lt"/>
                <a:ea typeface="Verdana" pitchFamily="34" charset="0"/>
                <a:cs typeface="Verdana" pitchFamily="34" charset="0"/>
              </a:rPr>
              <a:t> είναι </a:t>
            </a:r>
            <a:r>
              <a:rPr lang="el-GR" sz="2400" dirty="0" smtClean="0">
                <a:latin typeface="+mn-lt"/>
                <a:ea typeface="Verdana" pitchFamily="34" charset="0"/>
                <a:cs typeface="Verdana" pitchFamily="34" charset="0"/>
              </a:rPr>
              <a:t>το τράνταγμα του εδάφους  που συνήθως προκαλείται από τη δράση των ρηγμάτων και την απότομη μετακίνηση των πετρωμάτων από αυτά.</a:t>
            </a:r>
            <a:endParaRPr lang="el-GR" sz="2400" dirty="0">
              <a:latin typeface="+mn-lt"/>
              <a:ea typeface="Verdana" pitchFamily="34" charset="0"/>
              <a:cs typeface="Verdana" pitchFamily="34" charset="0"/>
            </a:endParaRPr>
          </a:p>
        </p:txBody>
      </p:sp>
      <p:sp>
        <p:nvSpPr>
          <p:cNvPr id="205831" name="Text Box 7"/>
          <p:cNvSpPr txBox="1">
            <a:spLocks noChangeArrowheads="1"/>
          </p:cNvSpPr>
          <p:nvPr/>
        </p:nvSpPr>
        <p:spPr bwMode="auto">
          <a:xfrm>
            <a:off x="468313" y="4391577"/>
            <a:ext cx="3239591" cy="1323439"/>
          </a:xfrm>
          <a:prstGeom prst="rect">
            <a:avLst/>
          </a:prstGeom>
          <a:noFill/>
          <a:ln w="9525">
            <a:noFill/>
            <a:miter lim="800000"/>
            <a:headEnd/>
            <a:tailEnd/>
          </a:ln>
        </p:spPr>
        <p:txBody>
          <a:bodyPr wrap="square">
            <a:spAutoFit/>
          </a:bodyPr>
          <a:lstStyle/>
          <a:p>
            <a:r>
              <a:rPr lang="el-GR"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Με το σεισμό εκλύεται ενέργεια με τη μορφή των σεισμικών κυμάτων. </a:t>
            </a:r>
            <a:endParaRPr lang="el-GR"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7" name="Picture 8" descr="epikentro estia.jpg"/>
          <p:cNvPicPr>
            <a:picLocks noChangeAspect="1"/>
          </p:cNvPicPr>
          <p:nvPr/>
        </p:nvPicPr>
        <p:blipFill>
          <a:blip r:embed="rId2" cstate="screen"/>
          <a:srcRect/>
          <a:stretch>
            <a:fillRect/>
          </a:stretch>
        </p:blipFill>
        <p:spPr bwMode="auto">
          <a:xfrm>
            <a:off x="3946525" y="1302784"/>
            <a:ext cx="4768879" cy="410505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831"/>
                                        </p:tgtEl>
                                        <p:attrNameLst>
                                          <p:attrName>style.visibility</p:attrName>
                                        </p:attrNameLst>
                                      </p:cBhvr>
                                      <p:to>
                                        <p:strVal val="visible"/>
                                      </p:to>
                                    </p:set>
                                    <p:animEffect transition="in" filter="blinds(horizontal)">
                                      <p:cBhvr>
                                        <p:cTn id="7" dur="500"/>
                                        <p:tgtEl>
                                          <p:spTgt spid="205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1" grpId="0"/>
    </p:bld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1668</TotalTime>
  <Words>639</Words>
  <Application>Microsoft Office PowerPoint</Application>
  <PresentationFormat>Προβολή στην οθόνη (4:3)</PresentationFormat>
  <Paragraphs>61</Paragraphs>
  <Slides>16</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16</vt:i4>
      </vt:variant>
    </vt:vector>
  </HeadingPairs>
  <TitlesOfParts>
    <vt:vector size="23" baseType="lpstr">
      <vt:lpstr>Arial</vt:lpstr>
      <vt:lpstr>Calibri</vt:lpstr>
      <vt:lpstr>Tahoma</vt:lpstr>
      <vt:lpstr>Times New Roman</vt:lpstr>
      <vt:lpstr>Verdana</vt:lpstr>
      <vt:lpstr>Wingdings</vt:lpstr>
      <vt:lpstr>Textured</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RACCE PPT Theory</dc:title>
  <dc:creator>babis fassoulas</dc:creator>
  <cp:lastModifiedBy>user</cp:lastModifiedBy>
  <cp:revision>124</cp:revision>
  <dcterms:created xsi:type="dcterms:W3CDTF">2005-10-02T19:35:49Z</dcterms:created>
  <dcterms:modified xsi:type="dcterms:W3CDTF">2021-03-11T06:56:06Z</dcterms:modified>
</cp:coreProperties>
</file>